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notesMasterIdLst>
    <p:notesMasterId r:id="rId23"/>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Lst>
  <p:sldSz cx="18288000" cy="10287000"/>
  <p:notesSz cx="6858000" cy="9144000"/>
  <p:embeddedFontLst>
    <p:embeddedFont>
      <p:font typeface="DM Sans Bold" pitchFamily="2" charset="0"/>
      <p:regular r:id="rId24"/>
      <p:bold r:id="rId25"/>
    </p:embeddedFont>
    <p:embeddedFont>
      <p:font typeface="Poppins" panose="00000500000000000000" pitchFamily="2" charset="0"/>
      <p:regular r:id="rId26"/>
      <p:bold r:id="rId27"/>
      <p:italic r:id="rId28"/>
      <p:boldItalic r:id="rId29"/>
    </p:embeddedFont>
    <p:embeddedFont>
      <p:font typeface="Poppins Bold" panose="00000800000000000000" pitchFamily="2" charset="0"/>
      <p:regular r:id="rId30"/>
      <p:bold r:id="rId31"/>
    </p:embeddedFont>
    <p:embeddedFont>
      <p:font typeface="Poppins Medium" panose="00000600000000000000" pitchFamily="2" charset="0"/>
      <p:regular r:id="rId32"/>
      <p:italic r:id="rId33"/>
    </p:embeddedFont>
    <p:embeddedFont>
      <p:font typeface="Poppins Semi-Bold" panose="020B0604020202020204" charset="0"/>
      <p:regular r:id="rId3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132190E-B262-093E-F608-B733505BCD6D}" v="8" dt="2025-01-27T14:35:56.2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3.fntdata"/><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font" Target="fonts/font11.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6.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8.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ictoria Charleston" userId="S::victoria@alicerugglestrust.org::739257a6-e8bf-4b97-8ad0-b146f4653b9c" providerId="AD" clId="Web-{D132190E-B262-093E-F608-B733505BCD6D}"/>
    <pc:docChg chg="modSld">
      <pc:chgData name="Victoria Charleston" userId="S::victoria@alicerugglestrust.org::739257a6-e8bf-4b97-8ad0-b146f4653b9c" providerId="AD" clId="Web-{D132190E-B262-093E-F608-B733505BCD6D}" dt="2025-01-27T14:35:56.230" v="4" actId="20577"/>
      <pc:docMkLst>
        <pc:docMk/>
      </pc:docMkLst>
      <pc:sldChg chg="modSp">
        <pc:chgData name="Victoria Charleston" userId="S::victoria@alicerugglestrust.org::739257a6-e8bf-4b97-8ad0-b146f4653b9c" providerId="AD" clId="Web-{D132190E-B262-093E-F608-B733505BCD6D}" dt="2025-01-27T14:35:56.230" v="4" actId="20577"/>
        <pc:sldMkLst>
          <pc:docMk/>
          <pc:sldMk cId="0" sldId="258"/>
        </pc:sldMkLst>
        <pc:spChg chg="mod">
          <ac:chgData name="Victoria Charleston" userId="S::victoria@alicerugglestrust.org::739257a6-e8bf-4b97-8ad0-b146f4653b9c" providerId="AD" clId="Web-{D132190E-B262-093E-F608-B733505BCD6D}" dt="2025-01-27T14:35:56.230" v="4" actId="20577"/>
          <ac:spMkLst>
            <pc:docMk/>
            <pc:sldMk cId="0" sldId="258"/>
            <ac:spMk id="6"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27.01.2025</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ACTIVITY 3: Negative relationship scenarios (Part 1)</a:t>
            </a:r>
          </a:p>
          <a:p>
            <a:r>
              <a:rPr lang="en-US"/>
              <a:t>Give out copies of Resource 2: Negative relationship scenarios to groups of students. </a:t>
            </a:r>
          </a:p>
          <a:p>
            <a:r>
              <a:rPr lang="en-US"/>
              <a:t>You could give each group all of the scenarios or choose different scenarios to be given to each group. </a:t>
            </a:r>
          </a:p>
          <a:p>
            <a:r>
              <a:rPr lang="en-US"/>
              <a:t>Each scenario includes two characters: A (name starts with A) and B (name starts with B). </a:t>
            </a:r>
          </a:p>
          <a:p>
            <a:r>
              <a:rPr lang="en-US"/>
              <a:t>Ask the students to discuss the questions: </a:t>
            </a:r>
          </a:p>
          <a:p>
            <a:r>
              <a:rPr lang="en-US"/>
              <a:t>What is character A doing?  - What kinds of behaviour are being described? </a:t>
            </a:r>
          </a:p>
          <a:p>
            <a:r>
              <a:rPr lang="en-US"/>
              <a:t>What is character B feeling? - What could the behaviour from character A cause character B to feel?</a:t>
            </a:r>
          </a:p>
          <a:p>
            <a:r>
              <a:rPr lang="en-US"/>
              <a:t>Take feedback on the different scenarios and compile a list of words on the flipchart or whiteboard. Responses might include: </a:t>
            </a:r>
          </a:p>
          <a:p>
            <a:r>
              <a:rPr lang="en-US"/>
              <a:t>Behaviour from character A: checking up, monitoring, tracking, pressuring, pursuing, not listening/responding to character B.  </a:t>
            </a:r>
          </a:p>
          <a:p>
            <a:r>
              <a:rPr lang="en-US"/>
              <a:t>Feelings from character B: watched, upset, uncomfortable, anxious, under pressure.</a:t>
            </a:r>
          </a:p>
          <a:p>
            <a:r>
              <a:rPr lang="en-US"/>
              <a:t>Explain that some of these behaviours may relate to, or be similar to ‘stalking-behaviours’.  Even though they may not be criminal, they can still cause another person distress, and therefore are not acceptable. </a:t>
            </a:r>
          </a:p>
          <a:p>
            <a:endParaRPr lang="en-US"/>
          </a:p>
          <a:p>
            <a:r>
              <a:rPr lang="en-US"/>
              <a:t>Support: Students may find it helpful to focus on one scenario and use two different colour highlighters to note the behaviour from character A and feelings from character B. Scenario 2 would be a suggested option, as behaviour and feelings are described rather than inferred in this example. </a:t>
            </a:r>
          </a:p>
          <a:p>
            <a:r>
              <a:rPr lang="en-US"/>
              <a:t>Extension: Students could reflect on the four descriptive words from the definition of ‘stalking’ and discuss whether the behaviour is starting to mirror stalking.</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Teacher input:</a:t>
            </a:r>
          </a:p>
          <a:p>
            <a:r>
              <a:rPr lang="en-US"/>
              <a:t>Briefly discuss again that developing relationships can bring all sorts of strong feelings and emotions, and that most people experience having a crush on someone or having strong romantic feelings about another person, but even so, being assertive about what is and isn’t acceptable behaviour is an important part of developing relationships too.  It’s not necessarily that people are committing a crime in these examples, but is more about how they are making another person feel.  This is important to communicate, someone should not think they should ‘keep quiet about it’ or ‘accept it as normal’ or ‘just ignore it’. </a:t>
            </a:r>
          </a:p>
          <a:p>
            <a:r>
              <a:rPr lang="en-US"/>
              <a:t>Explain that if something does not feel right, whether in a new or established relationship, it probably isn’t ok. Someone feeling that they are: being watched, purposely upset, uncomfortable, or under pressure, does not equal a healthy relationship and may highlight warnings signs that the relationship is, or may become negative or unhealthy.  These situations do not have to be accepted, and action may need to be taken to help prevent further distress.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ACTIVITY 3: Negative relationship scenarios (Part 2)  </a:t>
            </a:r>
          </a:p>
          <a:p>
            <a:r>
              <a:rPr lang="en-US"/>
              <a:t>With students working in their groups, ask them to go back to their scenario/s and discuss responses to the questions on the slide. </a:t>
            </a:r>
          </a:p>
          <a:p>
            <a:r>
              <a:rPr lang="en-US"/>
              <a:t>Take feedback and discuss appropriate positive action steps.  </a:t>
            </a:r>
          </a:p>
          <a:p>
            <a:r>
              <a:rPr lang="en-US"/>
              <a:t>Responses might include: </a:t>
            </a:r>
          </a:p>
          <a:p>
            <a:r>
              <a:rPr lang="en-US"/>
              <a:t>What can character B do about the situation? Talk to character A about how they are feeling and asking them to stop, explain that if it doesn’t stop they will report it, end the relationship (such as in scenario 1); discuss the situation with a friend/friends for support; talk to a trusted adult (parent/teacher) about the situation, ask for support and advice; call a helpline; report it to the police – if the behaviour is fixated, obsessive, unwanted, repeated, it is stalking, and so the police should be made aware. </a:t>
            </a:r>
          </a:p>
          <a:p>
            <a:r>
              <a:rPr lang="en-US"/>
              <a:t>What could support character B?  Knowing that school, family, friends will listen to them and take the situation seriously; having friends who will help them recognise this is a serious situation and should be reported; reporting the situation now sooner, rather than later – so that it can be stopped; understanding what stalking is and that the behaviour from character A is not ok. </a:t>
            </a:r>
          </a:p>
          <a:p>
            <a:endParaRPr lang="en-US"/>
          </a:p>
          <a:p>
            <a:r>
              <a:rPr lang="en-US"/>
              <a:t>Support: Using the same scenario as for part 1 of this activity, students could be given options to choose from – what the character can do about the situation – choose one option and explain why.  Options could include: talk to a friend, tell class tutor, ignore the situation, ask character A to stop. </a:t>
            </a:r>
          </a:p>
          <a:p>
            <a:r>
              <a:rPr lang="en-US"/>
              <a:t>Extension: Ask students to discuss ‘What could prevent character B from reporting the situation?’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Teacher input: </a:t>
            </a:r>
          </a:p>
          <a:p>
            <a:r>
              <a:rPr lang="en-US"/>
              <a:t>Explain that:</a:t>
            </a:r>
          </a:p>
          <a:p>
            <a:r>
              <a:rPr lang="en-US"/>
              <a:t>Talking about concerns about another person’s behaviour is important as this can stop the behaviour or the situation from getting worse.  It is important to recognise these behaviours are not normalised or ok because they are causing another person distress. </a:t>
            </a:r>
          </a:p>
          <a:p>
            <a:r>
              <a:rPr lang="en-US"/>
              <a:t>It is better to report any concerns sooner rather than later – not to wait until the situation becomes more serious. </a:t>
            </a:r>
          </a:p>
          <a:p>
            <a:r>
              <a:rPr lang="en-US"/>
              <a:t>Talking to a trusted adult – parent or teacher is probably best in the first instance.  People should make sure they feel ‘listened to’ and if not, they should try again or tell someone else – never just leave it, and not say anything.  The trusted adult can help the person decide whether to report the incidents to the police (call 101).  The person should explain what has been happening and how it is making them feel. If the person feels threatened or in immediate danger, they should call 999, and ask for police. </a:t>
            </a:r>
          </a:p>
          <a:p>
            <a:r>
              <a:rPr lang="en-US"/>
              <a:t>It is likely the person will be asked to keep details on further incidents (a log or diary), school staff and/or police are likely to want to speak to the person demonstrating the unacceptable behaviour and explain it needs to stop; the police may choose to give a formal caution (or warning), and take further action if someone is in danger.</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ACTIVITY 4: Positive relationship scenarios </a:t>
            </a:r>
          </a:p>
          <a:p>
            <a:r>
              <a:rPr lang="en-US"/>
              <a:t>Give out copies of Resource 3: Positive relationship scenarios. </a:t>
            </a:r>
          </a:p>
          <a:p>
            <a:r>
              <a:rPr lang="en-US"/>
              <a:t>You could give each group, all of the scenarios or choose different scenarios to be given to each group. </a:t>
            </a:r>
          </a:p>
          <a:p>
            <a:r>
              <a:rPr lang="en-US"/>
              <a:t>Each scenario includes two characters: As for the previous resource, A (name starts with A) and B (name starts with B). </a:t>
            </a:r>
          </a:p>
          <a:p>
            <a:r>
              <a:rPr lang="en-US"/>
              <a:t>Ask the students to discuss how the scenarios differ from the previous ones, specifically answering the following questions: </a:t>
            </a:r>
          </a:p>
          <a:p>
            <a:r>
              <a:rPr lang="en-US"/>
              <a:t>What is character A feeling?  - What kinds of emotions are being described? </a:t>
            </a:r>
          </a:p>
          <a:p>
            <a:r>
              <a:rPr lang="en-US"/>
              <a:t>What is character A doing? – What behaviours are being demonstrated? </a:t>
            </a:r>
          </a:p>
          <a:p>
            <a:r>
              <a:rPr lang="en-US"/>
              <a:t>Take feedback. Responses might include: </a:t>
            </a:r>
          </a:p>
          <a:p>
            <a:r>
              <a:rPr lang="en-US"/>
              <a:t>Feelings from character A: infatuated, disappointed, upset, rejected, overwhelmed, sad </a:t>
            </a:r>
          </a:p>
          <a:p>
            <a:r>
              <a:rPr lang="en-US"/>
              <a:t>Behaviours from character A: respectful, distanced, proportionate, thoughtful, taking a step back/away, doing something else instead</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ACTIVITY 5: Plenary – Negative v Positive Relationship Building </a:t>
            </a:r>
          </a:p>
          <a:p>
            <a:r>
              <a:rPr lang="en-US"/>
              <a:t>As a whole class, or with students working in pairs, ask them to reflect on the examples in the negative and positive relationship scenarios.</a:t>
            </a:r>
          </a:p>
          <a:p>
            <a:endParaRPr lang="en-US"/>
          </a:p>
          <a:p>
            <a:r>
              <a:rPr lang="en-US"/>
              <a:t>For example, the positive scenarios included: accepting someone’s decision, consent, managing feelings appropriately and proportionately, finding other interests or distractions, taking ‘positive’ advice from friends, changing their own behaviour that didn’t feel right.</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ACTIVITY 6: Reflection / endpoint assessment – Overheard conversation*</a:t>
            </a:r>
          </a:p>
          <a:p>
            <a:r>
              <a:rPr lang="en-US"/>
              <a:t>Go back to the Overheard conversation from the beginning of the lesson (see next slide, slide 17, or Resource 1: Overheard conversation).  </a:t>
            </a:r>
          </a:p>
          <a:p>
            <a:r>
              <a:rPr lang="en-US"/>
              <a:t>Ask students to consider the question on the slide, and discuss in pairs. </a:t>
            </a:r>
          </a:p>
          <a:p>
            <a:r>
              <a:rPr lang="en-US"/>
              <a:t>For further prompts ask: </a:t>
            </a:r>
          </a:p>
          <a:p>
            <a:r>
              <a:rPr lang="en-US"/>
              <a:t>What sorts of feelings or behaviours could Shaan and/or Janis look out for? </a:t>
            </a:r>
          </a:p>
          <a:p>
            <a:r>
              <a:rPr lang="en-US"/>
              <a:t>At what point should they ask for help or support? </a:t>
            </a:r>
          </a:p>
          <a:p>
            <a:r>
              <a:rPr lang="en-US"/>
              <a:t>At what point should they report concerns? </a:t>
            </a:r>
          </a:p>
          <a:p>
            <a:r>
              <a:rPr lang="en-US"/>
              <a:t>What could the people having the conversation do to be more supportive? </a:t>
            </a:r>
          </a:p>
          <a:p>
            <a:endParaRPr lang="en-US"/>
          </a:p>
          <a:p>
            <a:r>
              <a:rPr lang="en-US"/>
              <a:t>To keep a record of student progress in this lesson:</a:t>
            </a:r>
          </a:p>
          <a:p>
            <a:r>
              <a:rPr lang="en-US"/>
              <a:t>Students can add to their initial notes in their workbooks or on Resource 1: Overheard conversation.  It can be helpful if students use a different colour pen to easily identify the notes made at the beginning and end of the lesson.  This reflective activity can also be done after the lesson, if additional time is required</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ACTIVITY 6: Endpoint assessment – Overheard conversation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Signposting support</a:t>
            </a:r>
          </a:p>
          <a:p>
            <a:r>
              <a:rPr lang="en-US"/>
              <a:t>Reiterate the importance of asking for help, advice or support as soon as concerns arise.</a:t>
            </a:r>
          </a:p>
          <a:p>
            <a:r>
              <a:rPr lang="en-US"/>
              <a:t>Signpost different sources of support and ways of accessing them.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Ground rules</a:t>
            </a:r>
          </a:p>
          <a:p>
            <a:r>
              <a:rPr lang="en-US"/>
              <a:t>To set the tone for the lesson and safe learning environment explain ground rules, or revisit class ground rules for PSHE education, previously agreed.</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Learning objective and outcomes: </a:t>
            </a:r>
          </a:p>
          <a:p>
            <a:r>
              <a:rPr lang="en-US"/>
              <a:t>Introduce the learning objectives and outcomes – today’s lesson focus is about developing respectful relationships, but also to recognise unacceptable behaviour – when and how to seek help.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ACTIVITY 1: Baseline assessment – Overheard conversation*</a:t>
            </a:r>
          </a:p>
          <a:p>
            <a:r>
              <a:rPr lang="en-US"/>
              <a:t>Give out copies of Resource 1: Overheard conversation or use the slide and show the class. </a:t>
            </a:r>
          </a:p>
          <a:p>
            <a:r>
              <a:rPr lang="en-US"/>
              <a:t>Read aloud the script, or ask students to read it for themselves.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Without further discussion, ask the students to think about the questions on slide 5. </a:t>
            </a:r>
          </a:p>
          <a:p>
            <a:r>
              <a:rPr lang="en-US"/>
              <a:t>Ask students to pair up and share their ideas about the overheard conversation and the questions.</a:t>
            </a:r>
          </a:p>
          <a:p>
            <a:r>
              <a:rPr lang="en-US"/>
              <a:t>Take note of the students’ current understanding, assumptions and attitudes.  (Names in the overheard conversation have been kept purposefully gender neutral.  It may be interesting to note whether the students assign a gender to the characters as this will provide an insight to their perceptions of behaviour.)</a:t>
            </a:r>
          </a:p>
          <a:p>
            <a:endParaRPr lang="en-US"/>
          </a:p>
          <a:p>
            <a:r>
              <a:rPr lang="en-US"/>
              <a:t>To keep a record of student progress in this lesson:</a:t>
            </a:r>
          </a:p>
          <a:p>
            <a:r>
              <a:rPr lang="en-US"/>
              <a:t>Before the paired discussion, students can write notes in their workbooks or on Resource 1: Overheard conversation.  *This can be done prior to the lesson, to allow teachers time to reflect on students’ starting point for the lesson.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ACTIVITY 2: Talking about stalking</a:t>
            </a:r>
          </a:p>
          <a:p>
            <a:r>
              <a:rPr lang="en-US"/>
              <a:t>Organise students into small groups by joining with another pair (four students in each group). </a:t>
            </a:r>
          </a:p>
          <a:p>
            <a:r>
              <a:rPr lang="en-US"/>
              <a:t>Ask students to discuss in their groups where they have noticed, heard about or experienced the term ‘stalking’ used as a joke or in a jokey way.  Without naming others or breaking confidentiality, ask them to discuss examples, then decide as a group, where this is most likely to happen: news stories, friends, TV/film, social media and why. </a:t>
            </a:r>
          </a:p>
          <a:p>
            <a:r>
              <a:rPr lang="en-US"/>
              <a:t>Take feedback by asking each group to share the most likely and least likely and encourage students to explain their reasoning.  </a:t>
            </a:r>
          </a:p>
          <a:p>
            <a:endParaRPr lang="en-US"/>
          </a:p>
          <a:p>
            <a:r>
              <a:rPr lang="en-US"/>
              <a:t>To make this activity more participatory: </a:t>
            </a:r>
          </a:p>
          <a:p>
            <a:r>
              <a:rPr lang="en-US"/>
              <a:t>Give out 4 sticky notes to each group and ask students to write the headings on the sticky notes as shown on the slide: news stories, friends, TV/film, social media. Then arrange them in a ‘diamond 4’ putting the most likely place at the top of the diamond, and the least likely at the bottom.  </a:t>
            </a:r>
          </a:p>
          <a:p>
            <a:r>
              <a:rPr lang="en-US"/>
              <a:t>Take feedback by walking around the classroom to see the results from each group and summarising for the rest of the class, or by drawing an enlarged diamond 4 on the flipchart and asking each group to place their cards in the corresponding sections according to the decisions their group made, see if there is a class consensus.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Class discussion: </a:t>
            </a:r>
          </a:p>
          <a:p>
            <a:r>
              <a:rPr lang="en-US"/>
              <a:t>Discuss the questions on the slide with the class, allowing students to share their points of view (either as a whole class or with students continuing to work in smaller groups).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Teacher input:</a:t>
            </a:r>
          </a:p>
          <a:p>
            <a:r>
              <a:rPr lang="en-US"/>
              <a:t>Explain the definition of ‘stalking’ to students, reiterating the law: stalking is a criminal offence (under the Protection and Harassment Act 1997). </a:t>
            </a:r>
          </a:p>
          <a:p>
            <a:r>
              <a:rPr lang="en-US"/>
              <a:t>Put forward the viewpoint that ‘stalking’ can seem an odd topic to joke about and that not taking the issue seriously could mean that people who are experiencing behaviours that exemplify may not: </a:t>
            </a:r>
          </a:p>
          <a:p>
            <a:r>
              <a:rPr lang="en-US"/>
              <a:t>Recognise the situation is serious – perpetrators may not realise how their behaviour affects someone else, others may even encourage them, thinking what they are doing is fun or funny. </a:t>
            </a:r>
          </a:p>
          <a:p>
            <a:r>
              <a:rPr lang="en-US"/>
              <a:t>Identify some of the feelings they have as ‘not ok’ – victims may think that their feelings of distress are not valid, or that they should also just laugh it off as a joke too.</a:t>
            </a:r>
          </a:p>
          <a:p>
            <a:r>
              <a:rPr lang="en-US"/>
              <a:t>Feel able to tell anyone about what is happening – victims may feel their concerns won’t be taken seriously, or that the situation is not bad enough to talk to someone else about it, or report it.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Teacher input: </a:t>
            </a:r>
          </a:p>
          <a:p>
            <a:r>
              <a:rPr lang="en-US"/>
              <a:t>Explain that, during puberty, when we’re growing up (and even as adults) developing new relationships can be confusing. People can encounter all sorts of mixed-up emotions or strong emotions, especially when experiencing (romantic) feelings for others. There is also more independence, being alone or with others, both online and offline. However, it’s also a time when people need to be aware of their own behaviour and how it can make themselves, or others feel.  Behaviours that can seem unremarkable or ordinary at first, can escalate and cause distress, worry or upset, so we need to evaluate our own and others behaviour, to help us all develop and keep healthy, happy and respectful relationships.</a:t>
            </a:r>
          </a:p>
          <a:p>
            <a:endParaRPr lang="en-US"/>
          </a:p>
          <a:p>
            <a:r>
              <a:rPr lang="en-US"/>
              <a:t>If someone experiences behaviours that make them feel uncomfortable, that is a valid emotion.  Other people may downplay their feelings, or the person may question their own feelings based on other’s reactions.  However, if they feel that someone’s behaviour towards them is wrong, they should trust their instincts.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1/27/2025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1/27/2025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1/27/2025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1/27/2025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sv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2.sv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sv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2.sv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sv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2.sv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2.sv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2.sv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hyperlink" Target="https://www.childline.org.uk/" TargetMode="External"/><Relationship Id="rId7"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hyperlink" Target="https://www.alicerugglestrust.org/aware" TargetMode="External"/><Relationship Id="rId5" Type="http://schemas.openxmlformats.org/officeDocument/2006/relationships/hyperlink" Target="https://www.suzylamplugh.org/Pages/Category/get-stalking-advice-and-help" TargetMode="External"/><Relationship Id="rId4" Type="http://schemas.openxmlformats.org/officeDocument/2006/relationships/hyperlink" Target="http://www.police.uk/" TargetMode="External"/><Relationship Id="rId9" Type="http://schemas.openxmlformats.org/officeDocument/2006/relationships/image" Target="../media/image2.sv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2.sv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sv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2.sv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2.sv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5.sv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2.sv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2.sv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2.sv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680815" y="1186709"/>
            <a:ext cx="12036640" cy="7206370"/>
            <a:chOff x="0" y="0"/>
            <a:chExt cx="3170144" cy="1897974"/>
          </a:xfrm>
        </p:grpSpPr>
        <p:sp>
          <p:nvSpPr>
            <p:cNvPr id="3" name="Freeform 3"/>
            <p:cNvSpPr/>
            <p:nvPr/>
          </p:nvSpPr>
          <p:spPr>
            <a:xfrm>
              <a:off x="0" y="0"/>
              <a:ext cx="3170144" cy="1897974"/>
            </a:xfrm>
            <a:custGeom>
              <a:avLst/>
              <a:gdLst/>
              <a:ahLst/>
              <a:cxnLst/>
              <a:rect l="l" t="t" r="r" b="b"/>
              <a:pathLst>
                <a:path w="3170144" h="1897974">
                  <a:moveTo>
                    <a:pt x="32803" y="0"/>
                  </a:moveTo>
                  <a:lnTo>
                    <a:pt x="3137341" y="0"/>
                  </a:lnTo>
                  <a:cubicBezTo>
                    <a:pt x="3155458" y="0"/>
                    <a:pt x="3170144" y="14686"/>
                    <a:pt x="3170144" y="32803"/>
                  </a:cubicBezTo>
                  <a:lnTo>
                    <a:pt x="3170144" y="1865171"/>
                  </a:lnTo>
                  <a:cubicBezTo>
                    <a:pt x="3170144" y="1883288"/>
                    <a:pt x="3155458" y="1897974"/>
                    <a:pt x="3137341" y="1897974"/>
                  </a:cubicBezTo>
                  <a:lnTo>
                    <a:pt x="32803" y="1897974"/>
                  </a:lnTo>
                  <a:cubicBezTo>
                    <a:pt x="14686" y="1897974"/>
                    <a:pt x="0" y="1883288"/>
                    <a:pt x="0" y="1865171"/>
                  </a:cubicBezTo>
                  <a:lnTo>
                    <a:pt x="0" y="32803"/>
                  </a:lnTo>
                  <a:cubicBezTo>
                    <a:pt x="0" y="14686"/>
                    <a:pt x="14686" y="0"/>
                    <a:pt x="32803" y="0"/>
                  </a:cubicBezTo>
                  <a:close/>
                </a:path>
              </a:pathLst>
            </a:custGeom>
            <a:solidFill>
              <a:srgbClr val="1B64AE"/>
            </a:solidFill>
          </p:spPr>
        </p:sp>
        <p:sp>
          <p:nvSpPr>
            <p:cNvPr id="4" name="TextBox 4"/>
            <p:cNvSpPr txBox="1"/>
            <p:nvPr/>
          </p:nvSpPr>
          <p:spPr>
            <a:xfrm>
              <a:off x="0" y="-38100"/>
              <a:ext cx="3170144" cy="1936074"/>
            </a:xfrm>
            <a:prstGeom prst="rect">
              <a:avLst/>
            </a:prstGeom>
          </p:spPr>
          <p:txBody>
            <a:bodyPr lIns="50800" tIns="50800" rIns="50800" bIns="50800" rtlCol="0" anchor="ctr"/>
            <a:lstStyle/>
            <a:p>
              <a:pPr algn="ctr">
                <a:lnSpc>
                  <a:spcPts val="2774"/>
                </a:lnSpc>
              </a:pPr>
              <a:endParaRPr/>
            </a:p>
          </p:txBody>
        </p:sp>
      </p:grpSp>
      <p:sp>
        <p:nvSpPr>
          <p:cNvPr id="5" name="TextBox 5"/>
          <p:cNvSpPr txBox="1"/>
          <p:nvPr/>
        </p:nvSpPr>
        <p:spPr>
          <a:xfrm>
            <a:off x="3020762" y="2072534"/>
            <a:ext cx="11356745" cy="5044525"/>
          </a:xfrm>
          <a:prstGeom prst="rect">
            <a:avLst/>
          </a:prstGeom>
        </p:spPr>
        <p:txBody>
          <a:bodyPr lIns="0" tIns="0" rIns="0" bIns="0" rtlCol="0" anchor="t">
            <a:spAutoFit/>
          </a:bodyPr>
          <a:lstStyle/>
          <a:p>
            <a:pPr marL="0" lvl="0" indent="0" algn="ctr">
              <a:lnSpc>
                <a:spcPts val="12877"/>
              </a:lnSpc>
            </a:pPr>
            <a:r>
              <a:rPr lang="en-US" sz="11706" b="1" spc="-117">
                <a:solidFill>
                  <a:srgbClr val="FFFFFF"/>
                </a:solidFill>
                <a:latin typeface="Poppins Medium"/>
                <a:ea typeface="Poppins Medium"/>
                <a:cs typeface="Poppins Medium"/>
                <a:sym typeface="Poppins Medium"/>
              </a:rPr>
              <a:t>Developing Respectful Relationships</a:t>
            </a:r>
            <a:r>
              <a:rPr lang="en-US" sz="11706" spc="-117">
                <a:solidFill>
                  <a:srgbClr val="FFFFFF"/>
                </a:solidFill>
                <a:latin typeface="Poppins"/>
                <a:ea typeface="Poppins"/>
                <a:cs typeface="Poppins"/>
                <a:sym typeface="Poppins"/>
              </a:rPr>
              <a:t> </a:t>
            </a:r>
          </a:p>
        </p:txBody>
      </p:sp>
      <p:grpSp>
        <p:nvGrpSpPr>
          <p:cNvPr id="6" name="Group 6"/>
          <p:cNvGrpSpPr/>
          <p:nvPr/>
        </p:nvGrpSpPr>
        <p:grpSpPr>
          <a:xfrm>
            <a:off x="2418930" y="8012409"/>
            <a:ext cx="12560411" cy="1386823"/>
            <a:chOff x="0" y="0"/>
            <a:chExt cx="16747214" cy="1849097"/>
          </a:xfrm>
        </p:grpSpPr>
        <p:grpSp>
          <p:nvGrpSpPr>
            <p:cNvPr id="7" name="Group 7"/>
            <p:cNvGrpSpPr/>
            <p:nvPr/>
          </p:nvGrpSpPr>
          <p:grpSpPr>
            <a:xfrm>
              <a:off x="0" y="0"/>
              <a:ext cx="16747214" cy="1849097"/>
              <a:chOff x="0" y="0"/>
              <a:chExt cx="15455251" cy="2318834"/>
            </a:xfrm>
          </p:grpSpPr>
          <p:sp>
            <p:nvSpPr>
              <p:cNvPr id="8" name="Freeform 8"/>
              <p:cNvSpPr/>
              <p:nvPr/>
            </p:nvSpPr>
            <p:spPr>
              <a:xfrm>
                <a:off x="0" y="0"/>
                <a:ext cx="15455252" cy="2318834"/>
              </a:xfrm>
              <a:custGeom>
                <a:avLst/>
                <a:gdLst/>
                <a:ahLst/>
                <a:cxnLst/>
                <a:rect l="l" t="t" r="r" b="b"/>
                <a:pathLst>
                  <a:path w="15455252" h="2318834">
                    <a:moveTo>
                      <a:pt x="15150452" y="0"/>
                    </a:moveTo>
                    <a:lnTo>
                      <a:pt x="304800" y="0"/>
                    </a:lnTo>
                    <a:cubicBezTo>
                      <a:pt x="135890" y="0"/>
                      <a:pt x="0" y="135890"/>
                      <a:pt x="0" y="304800"/>
                    </a:cubicBezTo>
                    <a:lnTo>
                      <a:pt x="0" y="2014034"/>
                    </a:lnTo>
                    <a:cubicBezTo>
                      <a:pt x="0" y="2182943"/>
                      <a:pt x="135890" y="2318834"/>
                      <a:pt x="304800" y="2318834"/>
                    </a:cubicBezTo>
                    <a:lnTo>
                      <a:pt x="15150452" y="2318834"/>
                    </a:lnTo>
                    <a:cubicBezTo>
                      <a:pt x="15319361" y="2318834"/>
                      <a:pt x="15455252" y="2182943"/>
                      <a:pt x="15455252" y="2014034"/>
                    </a:cubicBezTo>
                    <a:lnTo>
                      <a:pt x="15455252" y="304800"/>
                    </a:lnTo>
                    <a:cubicBezTo>
                      <a:pt x="15455252" y="135890"/>
                      <a:pt x="15319361" y="0"/>
                      <a:pt x="15150452" y="0"/>
                    </a:cubicBezTo>
                    <a:close/>
                  </a:path>
                </a:pathLst>
              </a:custGeom>
              <a:solidFill>
                <a:srgbClr val="EDF0F2"/>
              </a:solidFill>
            </p:spPr>
          </p:sp>
        </p:grpSp>
        <p:sp>
          <p:nvSpPr>
            <p:cNvPr id="9" name="TextBox 9"/>
            <p:cNvSpPr txBox="1"/>
            <p:nvPr/>
          </p:nvSpPr>
          <p:spPr>
            <a:xfrm>
              <a:off x="3731492" y="556222"/>
              <a:ext cx="9828787" cy="650929"/>
            </a:xfrm>
            <a:prstGeom prst="rect">
              <a:avLst/>
            </a:prstGeom>
          </p:spPr>
          <p:txBody>
            <a:bodyPr lIns="0" tIns="0" rIns="0" bIns="0" rtlCol="0" anchor="t">
              <a:spAutoFit/>
            </a:bodyPr>
            <a:lstStyle/>
            <a:p>
              <a:pPr marL="0" lvl="0" indent="0" algn="ctr">
                <a:lnSpc>
                  <a:spcPts val="3935"/>
                </a:lnSpc>
                <a:spcBef>
                  <a:spcPct val="0"/>
                </a:spcBef>
              </a:pPr>
              <a:r>
                <a:rPr lang="en-US" sz="2810" b="1" spc="-28">
                  <a:solidFill>
                    <a:srgbClr val="1B64AE"/>
                  </a:solidFill>
                  <a:latin typeface="Poppins Bold"/>
                  <a:ea typeface="Poppins Bold"/>
                  <a:cs typeface="Poppins Bold"/>
                  <a:sym typeface="Poppins Bold"/>
                </a:rPr>
                <a:t>The Alice Ruggles Trust </a:t>
              </a:r>
            </a:p>
          </p:txBody>
        </p:sp>
      </p:grpSp>
      <p:sp>
        <p:nvSpPr>
          <p:cNvPr id="10" name="Freeform 10"/>
          <p:cNvSpPr/>
          <p:nvPr/>
        </p:nvSpPr>
        <p:spPr>
          <a:xfrm>
            <a:off x="14967757" y="248766"/>
            <a:ext cx="605463" cy="605463"/>
          </a:xfrm>
          <a:custGeom>
            <a:avLst/>
            <a:gdLst/>
            <a:ahLst/>
            <a:cxnLst/>
            <a:rect l="l" t="t" r="r" b="b"/>
            <a:pathLst>
              <a:path w="605463" h="605463">
                <a:moveTo>
                  <a:pt x="0" y="0"/>
                </a:moveTo>
                <a:lnTo>
                  <a:pt x="605463" y="0"/>
                </a:lnTo>
                <a:lnTo>
                  <a:pt x="605463" y="605463"/>
                </a:lnTo>
                <a:lnTo>
                  <a:pt x="0" y="60546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1" name="Freeform 11"/>
          <p:cNvSpPr/>
          <p:nvPr/>
        </p:nvSpPr>
        <p:spPr>
          <a:xfrm>
            <a:off x="17259300" y="9258300"/>
            <a:ext cx="1006468" cy="889436"/>
          </a:xfrm>
          <a:custGeom>
            <a:avLst/>
            <a:gdLst/>
            <a:ahLst/>
            <a:cxnLst/>
            <a:rect l="l" t="t" r="r" b="b"/>
            <a:pathLst>
              <a:path w="1006468" h="889436">
                <a:moveTo>
                  <a:pt x="0" y="0"/>
                </a:moveTo>
                <a:lnTo>
                  <a:pt x="1006468" y="0"/>
                </a:lnTo>
                <a:lnTo>
                  <a:pt x="1006468" y="889436"/>
                </a:lnTo>
                <a:lnTo>
                  <a:pt x="0" y="889436"/>
                </a:lnTo>
                <a:lnTo>
                  <a:pt x="0" y="0"/>
                </a:lnTo>
                <a:close/>
              </a:path>
            </a:pathLst>
          </a:custGeom>
          <a:blipFill>
            <a:blip r:embed="rId5"/>
            <a:stretch>
              <a:fillRect/>
            </a:stretch>
          </a:blipFill>
        </p:spPr>
      </p:sp>
      <p:sp>
        <p:nvSpPr>
          <p:cNvPr id="12" name="TextBox 12"/>
          <p:cNvSpPr txBox="1"/>
          <p:nvPr/>
        </p:nvSpPr>
        <p:spPr>
          <a:xfrm>
            <a:off x="14164688" y="344805"/>
            <a:ext cx="3933043" cy="365760"/>
          </a:xfrm>
          <a:prstGeom prst="rect">
            <a:avLst/>
          </a:prstGeom>
        </p:spPr>
        <p:txBody>
          <a:bodyPr lIns="0" tIns="0" rIns="0" bIns="0" rtlCol="0" anchor="t">
            <a:spAutoFit/>
          </a:bodyPr>
          <a:lstStyle/>
          <a:p>
            <a:pPr marL="0" lvl="0" indent="0" algn="r">
              <a:lnSpc>
                <a:spcPts val="2940"/>
              </a:lnSpc>
              <a:spcBef>
                <a:spcPct val="0"/>
              </a:spcBef>
            </a:pPr>
            <a:r>
              <a:rPr lang="en-US" sz="2100" b="1">
                <a:solidFill>
                  <a:srgbClr val="1B64AE"/>
                </a:solidFill>
                <a:latin typeface="DM Sans Bold"/>
                <a:ea typeface="DM Sans Bold"/>
                <a:cs typeface="DM Sans Bold"/>
                <a:sym typeface="DM Sans Bold"/>
              </a:rPr>
              <a:t>@alicerugglestrust </a:t>
            </a:r>
          </a:p>
        </p:txBody>
      </p:sp>
      <p:sp>
        <p:nvSpPr>
          <p:cNvPr id="13" name="TextBox 13"/>
          <p:cNvSpPr txBox="1"/>
          <p:nvPr/>
        </p:nvSpPr>
        <p:spPr>
          <a:xfrm>
            <a:off x="14332725" y="820949"/>
            <a:ext cx="3933043" cy="365760"/>
          </a:xfrm>
          <a:prstGeom prst="rect">
            <a:avLst/>
          </a:prstGeom>
        </p:spPr>
        <p:txBody>
          <a:bodyPr lIns="0" tIns="0" rIns="0" bIns="0" rtlCol="0" anchor="t">
            <a:spAutoFit/>
          </a:bodyPr>
          <a:lstStyle/>
          <a:p>
            <a:pPr marL="0" lvl="0" indent="0" algn="r">
              <a:lnSpc>
                <a:spcPts val="2940"/>
              </a:lnSpc>
              <a:spcBef>
                <a:spcPct val="0"/>
              </a:spcBef>
            </a:pPr>
            <a:r>
              <a:rPr lang="en-US" sz="2100" b="1">
                <a:solidFill>
                  <a:srgbClr val="1B64AE"/>
                </a:solidFill>
                <a:latin typeface="DM Sans Bold"/>
                <a:ea typeface="DM Sans Bold"/>
                <a:cs typeface="DM Sans Bold"/>
                <a:sym typeface="DM Sans Bold"/>
              </a:rPr>
              <a:t>www.alicerugglestrust.org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415577" y="382898"/>
            <a:ext cx="9371060" cy="1291604"/>
            <a:chOff x="0" y="0"/>
            <a:chExt cx="2468098" cy="340176"/>
          </a:xfrm>
        </p:grpSpPr>
        <p:sp>
          <p:nvSpPr>
            <p:cNvPr id="3" name="Freeform 3"/>
            <p:cNvSpPr/>
            <p:nvPr/>
          </p:nvSpPr>
          <p:spPr>
            <a:xfrm>
              <a:off x="0" y="0"/>
              <a:ext cx="2468098" cy="340176"/>
            </a:xfrm>
            <a:custGeom>
              <a:avLst/>
              <a:gdLst/>
              <a:ahLst/>
              <a:cxnLst/>
              <a:rect l="l" t="t" r="r" b="b"/>
              <a:pathLst>
                <a:path w="2468098" h="340176">
                  <a:moveTo>
                    <a:pt x="42134" y="0"/>
                  </a:moveTo>
                  <a:lnTo>
                    <a:pt x="2425965" y="0"/>
                  </a:lnTo>
                  <a:cubicBezTo>
                    <a:pt x="2437139" y="0"/>
                    <a:pt x="2447856" y="4439"/>
                    <a:pt x="2455757" y="12341"/>
                  </a:cubicBezTo>
                  <a:cubicBezTo>
                    <a:pt x="2463659" y="20242"/>
                    <a:pt x="2468098" y="30959"/>
                    <a:pt x="2468098" y="42134"/>
                  </a:cubicBezTo>
                  <a:lnTo>
                    <a:pt x="2468098" y="298042"/>
                  </a:lnTo>
                  <a:cubicBezTo>
                    <a:pt x="2468098" y="309216"/>
                    <a:pt x="2463659" y="319933"/>
                    <a:pt x="2455757" y="327835"/>
                  </a:cubicBezTo>
                  <a:cubicBezTo>
                    <a:pt x="2447856" y="335737"/>
                    <a:pt x="2437139" y="340176"/>
                    <a:pt x="2425965" y="340176"/>
                  </a:cubicBezTo>
                  <a:lnTo>
                    <a:pt x="42134" y="340176"/>
                  </a:lnTo>
                  <a:cubicBezTo>
                    <a:pt x="30959" y="340176"/>
                    <a:pt x="20242" y="335737"/>
                    <a:pt x="12341" y="327835"/>
                  </a:cubicBezTo>
                  <a:cubicBezTo>
                    <a:pt x="4439" y="319933"/>
                    <a:pt x="0" y="309216"/>
                    <a:pt x="0" y="298042"/>
                  </a:cubicBezTo>
                  <a:lnTo>
                    <a:pt x="0" y="42134"/>
                  </a:lnTo>
                  <a:cubicBezTo>
                    <a:pt x="0" y="30959"/>
                    <a:pt x="4439" y="20242"/>
                    <a:pt x="12341" y="12341"/>
                  </a:cubicBezTo>
                  <a:cubicBezTo>
                    <a:pt x="20242" y="4439"/>
                    <a:pt x="30959" y="0"/>
                    <a:pt x="42134" y="0"/>
                  </a:cubicBezTo>
                  <a:close/>
                </a:path>
              </a:pathLst>
            </a:custGeom>
            <a:solidFill>
              <a:srgbClr val="1B64AE"/>
            </a:solidFill>
          </p:spPr>
        </p:sp>
        <p:sp>
          <p:nvSpPr>
            <p:cNvPr id="4" name="TextBox 4"/>
            <p:cNvSpPr txBox="1"/>
            <p:nvPr/>
          </p:nvSpPr>
          <p:spPr>
            <a:xfrm>
              <a:off x="0" y="-38100"/>
              <a:ext cx="2468098" cy="378276"/>
            </a:xfrm>
            <a:prstGeom prst="rect">
              <a:avLst/>
            </a:prstGeom>
          </p:spPr>
          <p:txBody>
            <a:bodyPr lIns="50800" tIns="50800" rIns="50800" bIns="50800" rtlCol="0" anchor="ctr"/>
            <a:lstStyle/>
            <a:p>
              <a:pPr algn="ctr">
                <a:lnSpc>
                  <a:spcPts val="2774"/>
                </a:lnSpc>
              </a:pPr>
              <a:endParaRPr/>
            </a:p>
          </p:txBody>
        </p:sp>
      </p:grpSp>
      <p:grpSp>
        <p:nvGrpSpPr>
          <p:cNvPr id="5" name="Group 5"/>
          <p:cNvGrpSpPr/>
          <p:nvPr/>
        </p:nvGrpSpPr>
        <p:grpSpPr>
          <a:xfrm>
            <a:off x="1959823" y="1032410"/>
            <a:ext cx="14368355" cy="8825504"/>
            <a:chOff x="0" y="0"/>
            <a:chExt cx="7124114" cy="4375859"/>
          </a:xfrm>
        </p:grpSpPr>
        <p:sp>
          <p:nvSpPr>
            <p:cNvPr id="6" name="Freeform 6"/>
            <p:cNvSpPr/>
            <p:nvPr/>
          </p:nvSpPr>
          <p:spPr>
            <a:xfrm>
              <a:off x="0" y="0"/>
              <a:ext cx="7124114" cy="4375859"/>
            </a:xfrm>
            <a:custGeom>
              <a:avLst/>
              <a:gdLst/>
              <a:ahLst/>
              <a:cxnLst/>
              <a:rect l="l" t="t" r="r" b="b"/>
              <a:pathLst>
                <a:path w="7124114" h="4375859">
                  <a:moveTo>
                    <a:pt x="6999653" y="4375859"/>
                  </a:moveTo>
                  <a:lnTo>
                    <a:pt x="124460" y="4375859"/>
                  </a:lnTo>
                  <a:cubicBezTo>
                    <a:pt x="55880" y="4375859"/>
                    <a:pt x="0" y="4319979"/>
                    <a:pt x="0" y="4251399"/>
                  </a:cubicBezTo>
                  <a:lnTo>
                    <a:pt x="0" y="124460"/>
                  </a:lnTo>
                  <a:cubicBezTo>
                    <a:pt x="0" y="55880"/>
                    <a:pt x="55880" y="0"/>
                    <a:pt x="124460" y="0"/>
                  </a:cubicBezTo>
                  <a:lnTo>
                    <a:pt x="6999653" y="0"/>
                  </a:lnTo>
                  <a:cubicBezTo>
                    <a:pt x="7068234" y="0"/>
                    <a:pt x="7124114" y="55880"/>
                    <a:pt x="7124114" y="124460"/>
                  </a:cubicBezTo>
                  <a:lnTo>
                    <a:pt x="7124114" y="4251399"/>
                  </a:lnTo>
                  <a:cubicBezTo>
                    <a:pt x="7124114" y="4319979"/>
                    <a:pt x="7068234" y="4375859"/>
                    <a:pt x="6999653" y="4375859"/>
                  </a:cubicBezTo>
                  <a:close/>
                </a:path>
              </a:pathLst>
            </a:custGeom>
            <a:solidFill>
              <a:srgbClr val="100F0D">
                <a:alpha val="4706"/>
              </a:srgbClr>
            </a:solidFill>
          </p:spPr>
        </p:sp>
      </p:grpSp>
      <p:sp>
        <p:nvSpPr>
          <p:cNvPr id="7" name="TextBox 7"/>
          <p:cNvSpPr txBox="1"/>
          <p:nvPr/>
        </p:nvSpPr>
        <p:spPr>
          <a:xfrm>
            <a:off x="4415577" y="442606"/>
            <a:ext cx="9371060" cy="1010264"/>
          </a:xfrm>
          <a:prstGeom prst="rect">
            <a:avLst/>
          </a:prstGeom>
        </p:spPr>
        <p:txBody>
          <a:bodyPr lIns="0" tIns="0" rIns="0" bIns="0" rtlCol="0" anchor="t">
            <a:spAutoFit/>
          </a:bodyPr>
          <a:lstStyle/>
          <a:p>
            <a:pPr marL="0" lvl="0" indent="0" algn="ctr">
              <a:lnSpc>
                <a:spcPts val="7841"/>
              </a:lnSpc>
              <a:spcBef>
                <a:spcPct val="0"/>
              </a:spcBef>
            </a:pPr>
            <a:r>
              <a:rPr lang="en-US" sz="5600" b="1" spc="-56">
                <a:solidFill>
                  <a:srgbClr val="FFFFFF"/>
                </a:solidFill>
                <a:latin typeface="Poppins Semi-Bold"/>
                <a:ea typeface="Poppins Semi-Bold"/>
                <a:cs typeface="Poppins Semi-Bold"/>
                <a:sym typeface="Poppins Semi-Bold"/>
              </a:rPr>
              <a:t>Unacceptable Behaviour</a:t>
            </a:r>
          </a:p>
        </p:txBody>
      </p:sp>
      <p:grpSp>
        <p:nvGrpSpPr>
          <p:cNvPr id="8" name="Group 8"/>
          <p:cNvGrpSpPr/>
          <p:nvPr/>
        </p:nvGrpSpPr>
        <p:grpSpPr>
          <a:xfrm>
            <a:off x="2568461" y="3159487"/>
            <a:ext cx="5977397" cy="3968025"/>
            <a:chOff x="0" y="0"/>
            <a:chExt cx="7969863" cy="5290701"/>
          </a:xfrm>
        </p:grpSpPr>
        <p:grpSp>
          <p:nvGrpSpPr>
            <p:cNvPr id="9" name="Group 9"/>
            <p:cNvGrpSpPr/>
            <p:nvPr/>
          </p:nvGrpSpPr>
          <p:grpSpPr>
            <a:xfrm>
              <a:off x="0" y="0"/>
              <a:ext cx="7969863" cy="5290701"/>
              <a:chOff x="0" y="0"/>
              <a:chExt cx="6961589" cy="4999290"/>
            </a:xfrm>
          </p:grpSpPr>
          <p:sp>
            <p:nvSpPr>
              <p:cNvPr id="10" name="Freeform 10"/>
              <p:cNvSpPr/>
              <p:nvPr/>
            </p:nvSpPr>
            <p:spPr>
              <a:xfrm>
                <a:off x="15240" y="248920"/>
                <a:ext cx="6933649" cy="4728780"/>
              </a:xfrm>
              <a:custGeom>
                <a:avLst/>
                <a:gdLst/>
                <a:ahLst/>
                <a:cxnLst/>
                <a:rect l="l" t="t" r="r" b="b"/>
                <a:pathLst>
                  <a:path w="6933649" h="4728780">
                    <a:moveTo>
                      <a:pt x="6931109" y="645160"/>
                    </a:moveTo>
                    <a:cubicBezTo>
                      <a:pt x="6933649" y="488950"/>
                      <a:pt x="6912059" y="30480"/>
                      <a:pt x="6912059" y="30480"/>
                    </a:cubicBezTo>
                    <a:cubicBezTo>
                      <a:pt x="6912059" y="30480"/>
                      <a:pt x="6527249" y="40640"/>
                      <a:pt x="5112942" y="40640"/>
                    </a:cubicBezTo>
                    <a:cubicBezTo>
                      <a:pt x="4750060" y="40640"/>
                      <a:pt x="2401570" y="40640"/>
                      <a:pt x="2341880" y="40640"/>
                    </a:cubicBezTo>
                    <a:cubicBezTo>
                      <a:pt x="1906270" y="40640"/>
                      <a:pt x="1042670" y="38100"/>
                      <a:pt x="795020" y="33020"/>
                    </a:cubicBezTo>
                    <a:cubicBezTo>
                      <a:pt x="482600" y="20320"/>
                      <a:pt x="11430" y="0"/>
                      <a:pt x="10160" y="29210"/>
                    </a:cubicBezTo>
                    <a:cubicBezTo>
                      <a:pt x="8890" y="58420"/>
                      <a:pt x="21590" y="440690"/>
                      <a:pt x="21590" y="440690"/>
                    </a:cubicBezTo>
                    <a:cubicBezTo>
                      <a:pt x="21590" y="440690"/>
                      <a:pt x="21590" y="3880420"/>
                      <a:pt x="21590" y="4072190"/>
                    </a:cubicBezTo>
                    <a:cubicBezTo>
                      <a:pt x="6350" y="4317301"/>
                      <a:pt x="0" y="4690680"/>
                      <a:pt x="0" y="4690680"/>
                    </a:cubicBezTo>
                    <a:cubicBezTo>
                      <a:pt x="204470" y="4721160"/>
                      <a:pt x="450850" y="4728780"/>
                      <a:pt x="657860" y="4726240"/>
                    </a:cubicBezTo>
                    <a:cubicBezTo>
                      <a:pt x="891540" y="4726240"/>
                      <a:pt x="4329115" y="4726240"/>
                      <a:pt x="4329115" y="4726240"/>
                    </a:cubicBezTo>
                    <a:lnTo>
                      <a:pt x="6891738" y="4712271"/>
                    </a:lnTo>
                    <a:cubicBezTo>
                      <a:pt x="6891738" y="4712271"/>
                      <a:pt x="6931109" y="4009960"/>
                      <a:pt x="6931109" y="3884230"/>
                    </a:cubicBezTo>
                    <a:cubicBezTo>
                      <a:pt x="6931109" y="3710240"/>
                      <a:pt x="6928569" y="803910"/>
                      <a:pt x="6931109" y="645160"/>
                    </a:cubicBezTo>
                    <a:close/>
                  </a:path>
                </a:pathLst>
              </a:custGeom>
              <a:solidFill>
                <a:srgbClr val="E6C1F1"/>
              </a:solidFill>
            </p:spPr>
          </p:sp>
          <p:sp>
            <p:nvSpPr>
              <p:cNvPr id="11" name="Freeform 11"/>
              <p:cNvSpPr/>
              <p:nvPr/>
            </p:nvSpPr>
            <p:spPr>
              <a:xfrm>
                <a:off x="469900" y="10160"/>
                <a:ext cx="1583690" cy="554990"/>
              </a:xfrm>
              <a:custGeom>
                <a:avLst/>
                <a:gdLst/>
                <a:ahLst/>
                <a:cxnLst/>
                <a:rect l="l" t="t" r="r" b="b"/>
                <a:pathLst>
                  <a:path w="1583690" h="554990">
                    <a:moveTo>
                      <a:pt x="27940" y="0"/>
                    </a:moveTo>
                    <a:cubicBezTo>
                      <a:pt x="27940" y="0"/>
                      <a:pt x="990600" y="95250"/>
                      <a:pt x="1109980" y="97790"/>
                    </a:cubicBezTo>
                    <a:lnTo>
                      <a:pt x="1558290" y="106680"/>
                    </a:lnTo>
                    <a:lnTo>
                      <a:pt x="1557020" y="199390"/>
                    </a:lnTo>
                    <a:cubicBezTo>
                      <a:pt x="1557020" y="199390"/>
                      <a:pt x="1583690" y="342900"/>
                      <a:pt x="1582420" y="402590"/>
                    </a:cubicBezTo>
                    <a:lnTo>
                      <a:pt x="1579880" y="554990"/>
                    </a:lnTo>
                    <a:cubicBezTo>
                      <a:pt x="1579880" y="554990"/>
                      <a:pt x="975360" y="504190"/>
                      <a:pt x="825500" y="497840"/>
                    </a:cubicBezTo>
                    <a:cubicBezTo>
                      <a:pt x="511810" y="482600"/>
                      <a:pt x="11430" y="414020"/>
                      <a:pt x="11430" y="414020"/>
                    </a:cubicBezTo>
                    <a:lnTo>
                      <a:pt x="0" y="261620"/>
                    </a:lnTo>
                    <a:lnTo>
                      <a:pt x="48260" y="135890"/>
                    </a:lnTo>
                    <a:lnTo>
                      <a:pt x="27940" y="0"/>
                    </a:lnTo>
                    <a:close/>
                  </a:path>
                </a:pathLst>
              </a:custGeom>
              <a:solidFill>
                <a:srgbClr val="51AD31"/>
              </a:solidFill>
            </p:spPr>
          </p:sp>
        </p:grpSp>
        <p:sp>
          <p:nvSpPr>
            <p:cNvPr id="12" name="TextBox 12"/>
            <p:cNvSpPr txBox="1"/>
            <p:nvPr/>
          </p:nvSpPr>
          <p:spPr>
            <a:xfrm>
              <a:off x="857310" y="1203906"/>
              <a:ext cx="6255243" cy="2940039"/>
            </a:xfrm>
            <a:prstGeom prst="rect">
              <a:avLst/>
            </a:prstGeom>
          </p:spPr>
          <p:txBody>
            <a:bodyPr lIns="0" tIns="0" rIns="0" bIns="0" rtlCol="0" anchor="t">
              <a:spAutoFit/>
            </a:bodyPr>
            <a:lstStyle/>
            <a:p>
              <a:pPr algn="ctr">
                <a:lnSpc>
                  <a:spcPts val="5581"/>
                </a:lnSpc>
              </a:pPr>
              <a:r>
                <a:rPr lang="en-US" sz="5525">
                  <a:solidFill>
                    <a:srgbClr val="1B64AE"/>
                  </a:solidFill>
                  <a:latin typeface="Poppins"/>
                  <a:ea typeface="Poppins"/>
                  <a:cs typeface="Poppins"/>
                  <a:sym typeface="Poppins"/>
                </a:rPr>
                <a:t>What is character </a:t>
              </a:r>
            </a:p>
            <a:p>
              <a:pPr algn="ctr">
                <a:lnSpc>
                  <a:spcPts val="5581"/>
                </a:lnSpc>
              </a:pPr>
              <a:r>
                <a:rPr lang="en-US" sz="5525">
                  <a:solidFill>
                    <a:srgbClr val="1B64AE"/>
                  </a:solidFill>
                  <a:latin typeface="Poppins"/>
                  <a:ea typeface="Poppins"/>
                  <a:cs typeface="Poppins"/>
                  <a:sym typeface="Poppins"/>
                </a:rPr>
                <a:t>‘A’ doing?</a:t>
              </a:r>
            </a:p>
          </p:txBody>
        </p:sp>
      </p:grpSp>
      <p:sp>
        <p:nvSpPr>
          <p:cNvPr id="13" name="Freeform 13"/>
          <p:cNvSpPr/>
          <p:nvPr/>
        </p:nvSpPr>
        <p:spPr>
          <a:xfrm>
            <a:off x="15193694" y="0"/>
            <a:ext cx="568066" cy="568066"/>
          </a:xfrm>
          <a:custGeom>
            <a:avLst/>
            <a:gdLst/>
            <a:ahLst/>
            <a:cxnLst/>
            <a:rect l="l" t="t" r="r" b="b"/>
            <a:pathLst>
              <a:path w="568066" h="568066">
                <a:moveTo>
                  <a:pt x="0" y="0"/>
                </a:moveTo>
                <a:lnTo>
                  <a:pt x="568066" y="0"/>
                </a:lnTo>
                <a:lnTo>
                  <a:pt x="568066" y="568066"/>
                </a:lnTo>
                <a:lnTo>
                  <a:pt x="0" y="56806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4" name="TextBox 14"/>
          <p:cNvSpPr txBox="1"/>
          <p:nvPr/>
        </p:nvSpPr>
        <p:spPr>
          <a:xfrm>
            <a:off x="14440227" y="106215"/>
            <a:ext cx="3690115" cy="327060"/>
          </a:xfrm>
          <a:prstGeom prst="rect">
            <a:avLst/>
          </a:prstGeom>
        </p:spPr>
        <p:txBody>
          <a:bodyPr lIns="0" tIns="0" rIns="0" bIns="0" rtlCol="0" anchor="t">
            <a:spAutoFit/>
          </a:bodyPr>
          <a:lstStyle/>
          <a:p>
            <a:pPr marL="0" lvl="0" indent="0" algn="r">
              <a:lnSpc>
                <a:spcPts val="2758"/>
              </a:lnSpc>
              <a:spcBef>
                <a:spcPct val="0"/>
              </a:spcBef>
            </a:pPr>
            <a:r>
              <a:rPr lang="en-US" sz="1970" b="1">
                <a:solidFill>
                  <a:srgbClr val="1B64AE"/>
                </a:solidFill>
                <a:latin typeface="DM Sans Bold"/>
                <a:ea typeface="DM Sans Bold"/>
                <a:cs typeface="DM Sans Bold"/>
                <a:sym typeface="DM Sans Bold"/>
              </a:rPr>
              <a:t>@alicerugglestrust </a:t>
            </a:r>
          </a:p>
        </p:txBody>
      </p:sp>
      <p:sp>
        <p:nvSpPr>
          <p:cNvPr id="15" name="TextBox 15"/>
          <p:cNvSpPr txBox="1"/>
          <p:nvPr/>
        </p:nvSpPr>
        <p:spPr>
          <a:xfrm>
            <a:off x="14597885" y="552950"/>
            <a:ext cx="3690115" cy="327060"/>
          </a:xfrm>
          <a:prstGeom prst="rect">
            <a:avLst/>
          </a:prstGeom>
        </p:spPr>
        <p:txBody>
          <a:bodyPr lIns="0" tIns="0" rIns="0" bIns="0" rtlCol="0" anchor="t">
            <a:spAutoFit/>
          </a:bodyPr>
          <a:lstStyle/>
          <a:p>
            <a:pPr marL="0" lvl="0" indent="0" algn="r">
              <a:lnSpc>
                <a:spcPts val="2758"/>
              </a:lnSpc>
              <a:spcBef>
                <a:spcPct val="0"/>
              </a:spcBef>
            </a:pPr>
            <a:r>
              <a:rPr lang="en-US" sz="1970" b="1">
                <a:solidFill>
                  <a:srgbClr val="1B64AE"/>
                </a:solidFill>
                <a:latin typeface="DM Sans Bold"/>
                <a:ea typeface="DM Sans Bold"/>
                <a:cs typeface="DM Sans Bold"/>
                <a:sym typeface="DM Sans Bold"/>
              </a:rPr>
              <a:t>www.alicerugglestrust.org</a:t>
            </a:r>
          </a:p>
        </p:txBody>
      </p:sp>
      <p:grpSp>
        <p:nvGrpSpPr>
          <p:cNvPr id="16" name="Group 16"/>
          <p:cNvGrpSpPr/>
          <p:nvPr/>
        </p:nvGrpSpPr>
        <p:grpSpPr>
          <a:xfrm>
            <a:off x="9653345" y="3159487"/>
            <a:ext cx="5977397" cy="3968025"/>
            <a:chOff x="0" y="0"/>
            <a:chExt cx="7969863" cy="5290701"/>
          </a:xfrm>
        </p:grpSpPr>
        <p:grpSp>
          <p:nvGrpSpPr>
            <p:cNvPr id="17" name="Group 17"/>
            <p:cNvGrpSpPr/>
            <p:nvPr/>
          </p:nvGrpSpPr>
          <p:grpSpPr>
            <a:xfrm>
              <a:off x="0" y="0"/>
              <a:ext cx="7969863" cy="5290701"/>
              <a:chOff x="0" y="0"/>
              <a:chExt cx="6961589" cy="4999290"/>
            </a:xfrm>
          </p:grpSpPr>
          <p:sp>
            <p:nvSpPr>
              <p:cNvPr id="18" name="Freeform 18"/>
              <p:cNvSpPr/>
              <p:nvPr/>
            </p:nvSpPr>
            <p:spPr>
              <a:xfrm>
                <a:off x="15240" y="248920"/>
                <a:ext cx="6933649" cy="4728780"/>
              </a:xfrm>
              <a:custGeom>
                <a:avLst/>
                <a:gdLst/>
                <a:ahLst/>
                <a:cxnLst/>
                <a:rect l="l" t="t" r="r" b="b"/>
                <a:pathLst>
                  <a:path w="6933649" h="4728780">
                    <a:moveTo>
                      <a:pt x="6931109" y="645160"/>
                    </a:moveTo>
                    <a:cubicBezTo>
                      <a:pt x="6933649" y="488950"/>
                      <a:pt x="6912059" y="30480"/>
                      <a:pt x="6912059" y="30480"/>
                    </a:cubicBezTo>
                    <a:cubicBezTo>
                      <a:pt x="6912059" y="30480"/>
                      <a:pt x="6527249" y="40640"/>
                      <a:pt x="5112942" y="40640"/>
                    </a:cubicBezTo>
                    <a:cubicBezTo>
                      <a:pt x="4750060" y="40640"/>
                      <a:pt x="2401570" y="40640"/>
                      <a:pt x="2341880" y="40640"/>
                    </a:cubicBezTo>
                    <a:cubicBezTo>
                      <a:pt x="1906270" y="40640"/>
                      <a:pt x="1042670" y="38100"/>
                      <a:pt x="795020" y="33020"/>
                    </a:cubicBezTo>
                    <a:cubicBezTo>
                      <a:pt x="482600" y="20320"/>
                      <a:pt x="11430" y="0"/>
                      <a:pt x="10160" y="29210"/>
                    </a:cubicBezTo>
                    <a:cubicBezTo>
                      <a:pt x="8890" y="58420"/>
                      <a:pt x="21590" y="440690"/>
                      <a:pt x="21590" y="440690"/>
                    </a:cubicBezTo>
                    <a:cubicBezTo>
                      <a:pt x="21590" y="440690"/>
                      <a:pt x="21590" y="3880420"/>
                      <a:pt x="21590" y="4072190"/>
                    </a:cubicBezTo>
                    <a:cubicBezTo>
                      <a:pt x="6350" y="4317301"/>
                      <a:pt x="0" y="4690680"/>
                      <a:pt x="0" y="4690680"/>
                    </a:cubicBezTo>
                    <a:cubicBezTo>
                      <a:pt x="204470" y="4721160"/>
                      <a:pt x="450850" y="4728780"/>
                      <a:pt x="657860" y="4726240"/>
                    </a:cubicBezTo>
                    <a:cubicBezTo>
                      <a:pt x="891540" y="4726240"/>
                      <a:pt x="4329115" y="4726240"/>
                      <a:pt x="4329115" y="4726240"/>
                    </a:cubicBezTo>
                    <a:lnTo>
                      <a:pt x="6891738" y="4712271"/>
                    </a:lnTo>
                    <a:cubicBezTo>
                      <a:pt x="6891738" y="4712271"/>
                      <a:pt x="6931109" y="4009960"/>
                      <a:pt x="6931109" y="3884230"/>
                    </a:cubicBezTo>
                    <a:cubicBezTo>
                      <a:pt x="6931109" y="3710240"/>
                      <a:pt x="6928569" y="803910"/>
                      <a:pt x="6931109" y="645160"/>
                    </a:cubicBezTo>
                    <a:close/>
                  </a:path>
                </a:pathLst>
              </a:custGeom>
              <a:solidFill>
                <a:srgbClr val="BBD9A0"/>
              </a:solidFill>
            </p:spPr>
          </p:sp>
          <p:sp>
            <p:nvSpPr>
              <p:cNvPr id="19" name="Freeform 19"/>
              <p:cNvSpPr/>
              <p:nvPr/>
            </p:nvSpPr>
            <p:spPr>
              <a:xfrm>
                <a:off x="469900" y="10160"/>
                <a:ext cx="1583690" cy="554990"/>
              </a:xfrm>
              <a:custGeom>
                <a:avLst/>
                <a:gdLst/>
                <a:ahLst/>
                <a:cxnLst/>
                <a:rect l="l" t="t" r="r" b="b"/>
                <a:pathLst>
                  <a:path w="1583690" h="554990">
                    <a:moveTo>
                      <a:pt x="27940" y="0"/>
                    </a:moveTo>
                    <a:cubicBezTo>
                      <a:pt x="27940" y="0"/>
                      <a:pt x="990600" y="95250"/>
                      <a:pt x="1109980" y="97790"/>
                    </a:cubicBezTo>
                    <a:lnTo>
                      <a:pt x="1558290" y="106680"/>
                    </a:lnTo>
                    <a:lnTo>
                      <a:pt x="1557020" y="199390"/>
                    </a:lnTo>
                    <a:cubicBezTo>
                      <a:pt x="1557020" y="199390"/>
                      <a:pt x="1583690" y="342900"/>
                      <a:pt x="1582420" y="402590"/>
                    </a:cubicBezTo>
                    <a:lnTo>
                      <a:pt x="1579880" y="554990"/>
                    </a:lnTo>
                    <a:cubicBezTo>
                      <a:pt x="1579880" y="554990"/>
                      <a:pt x="975360" y="504190"/>
                      <a:pt x="825500" y="497840"/>
                    </a:cubicBezTo>
                    <a:cubicBezTo>
                      <a:pt x="511810" y="482600"/>
                      <a:pt x="11430" y="414020"/>
                      <a:pt x="11430" y="414020"/>
                    </a:cubicBezTo>
                    <a:lnTo>
                      <a:pt x="0" y="261620"/>
                    </a:lnTo>
                    <a:lnTo>
                      <a:pt x="48260" y="135890"/>
                    </a:lnTo>
                    <a:lnTo>
                      <a:pt x="27940" y="0"/>
                    </a:lnTo>
                    <a:close/>
                  </a:path>
                </a:pathLst>
              </a:custGeom>
              <a:solidFill>
                <a:srgbClr val="51AD31"/>
              </a:solidFill>
            </p:spPr>
          </p:sp>
        </p:grpSp>
        <p:sp>
          <p:nvSpPr>
            <p:cNvPr id="20" name="TextBox 20"/>
            <p:cNvSpPr txBox="1"/>
            <p:nvPr/>
          </p:nvSpPr>
          <p:spPr>
            <a:xfrm>
              <a:off x="857310" y="1203906"/>
              <a:ext cx="6255243" cy="2940039"/>
            </a:xfrm>
            <a:prstGeom prst="rect">
              <a:avLst/>
            </a:prstGeom>
          </p:spPr>
          <p:txBody>
            <a:bodyPr lIns="0" tIns="0" rIns="0" bIns="0" rtlCol="0" anchor="t">
              <a:spAutoFit/>
            </a:bodyPr>
            <a:lstStyle/>
            <a:p>
              <a:pPr algn="ctr">
                <a:lnSpc>
                  <a:spcPts val="5581"/>
                </a:lnSpc>
              </a:pPr>
              <a:r>
                <a:rPr lang="en-US" sz="5525">
                  <a:solidFill>
                    <a:srgbClr val="1B64AE"/>
                  </a:solidFill>
                  <a:latin typeface="Poppins"/>
                  <a:ea typeface="Poppins"/>
                  <a:cs typeface="Poppins"/>
                  <a:sym typeface="Poppins"/>
                </a:rPr>
                <a:t>What is character </a:t>
              </a:r>
            </a:p>
            <a:p>
              <a:pPr algn="ctr">
                <a:lnSpc>
                  <a:spcPts val="5581"/>
                </a:lnSpc>
              </a:pPr>
              <a:r>
                <a:rPr lang="en-US" sz="5525">
                  <a:solidFill>
                    <a:srgbClr val="1B64AE"/>
                  </a:solidFill>
                  <a:latin typeface="Poppins"/>
                  <a:ea typeface="Poppins"/>
                  <a:cs typeface="Poppins"/>
                  <a:sym typeface="Poppins"/>
                </a:rPr>
                <a:t>‘B’ feeling?</a:t>
              </a: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5226825" y="166874"/>
            <a:ext cx="7985558" cy="1291604"/>
            <a:chOff x="0" y="0"/>
            <a:chExt cx="2103192" cy="340176"/>
          </a:xfrm>
        </p:grpSpPr>
        <p:sp>
          <p:nvSpPr>
            <p:cNvPr id="3" name="Freeform 3"/>
            <p:cNvSpPr/>
            <p:nvPr/>
          </p:nvSpPr>
          <p:spPr>
            <a:xfrm>
              <a:off x="0" y="0"/>
              <a:ext cx="2103192" cy="340176"/>
            </a:xfrm>
            <a:custGeom>
              <a:avLst/>
              <a:gdLst/>
              <a:ahLst/>
              <a:cxnLst/>
              <a:rect l="l" t="t" r="r" b="b"/>
              <a:pathLst>
                <a:path w="2103192" h="340176">
                  <a:moveTo>
                    <a:pt x="49444" y="0"/>
                  </a:moveTo>
                  <a:lnTo>
                    <a:pt x="2053748" y="0"/>
                  </a:lnTo>
                  <a:cubicBezTo>
                    <a:pt x="2081056" y="0"/>
                    <a:pt x="2103192" y="22137"/>
                    <a:pt x="2103192" y="49444"/>
                  </a:cubicBezTo>
                  <a:lnTo>
                    <a:pt x="2103192" y="290732"/>
                  </a:lnTo>
                  <a:cubicBezTo>
                    <a:pt x="2103192" y="318039"/>
                    <a:pt x="2081056" y="340176"/>
                    <a:pt x="2053748" y="340176"/>
                  </a:cubicBezTo>
                  <a:lnTo>
                    <a:pt x="49444" y="340176"/>
                  </a:lnTo>
                  <a:cubicBezTo>
                    <a:pt x="22137" y="340176"/>
                    <a:pt x="0" y="318039"/>
                    <a:pt x="0" y="290732"/>
                  </a:cubicBezTo>
                  <a:lnTo>
                    <a:pt x="0" y="49444"/>
                  </a:lnTo>
                  <a:cubicBezTo>
                    <a:pt x="0" y="22137"/>
                    <a:pt x="22137" y="0"/>
                    <a:pt x="49444" y="0"/>
                  </a:cubicBezTo>
                  <a:close/>
                </a:path>
              </a:pathLst>
            </a:custGeom>
            <a:solidFill>
              <a:srgbClr val="1B64AE"/>
            </a:solidFill>
          </p:spPr>
        </p:sp>
        <p:sp>
          <p:nvSpPr>
            <p:cNvPr id="4" name="TextBox 4"/>
            <p:cNvSpPr txBox="1"/>
            <p:nvPr/>
          </p:nvSpPr>
          <p:spPr>
            <a:xfrm>
              <a:off x="0" y="-38100"/>
              <a:ext cx="2103192" cy="378276"/>
            </a:xfrm>
            <a:prstGeom prst="rect">
              <a:avLst/>
            </a:prstGeom>
          </p:spPr>
          <p:txBody>
            <a:bodyPr lIns="50800" tIns="50800" rIns="50800" bIns="50800" rtlCol="0" anchor="ctr"/>
            <a:lstStyle/>
            <a:p>
              <a:pPr algn="ctr">
                <a:lnSpc>
                  <a:spcPts val="2774"/>
                </a:lnSpc>
              </a:pPr>
              <a:endParaRPr/>
            </a:p>
          </p:txBody>
        </p:sp>
      </p:grpSp>
      <p:grpSp>
        <p:nvGrpSpPr>
          <p:cNvPr id="5" name="Group 5"/>
          <p:cNvGrpSpPr/>
          <p:nvPr/>
        </p:nvGrpSpPr>
        <p:grpSpPr>
          <a:xfrm>
            <a:off x="2454394" y="964240"/>
            <a:ext cx="13781063" cy="8825504"/>
            <a:chOff x="0" y="0"/>
            <a:chExt cx="6832923" cy="4375859"/>
          </a:xfrm>
        </p:grpSpPr>
        <p:sp>
          <p:nvSpPr>
            <p:cNvPr id="6" name="Freeform 6"/>
            <p:cNvSpPr/>
            <p:nvPr/>
          </p:nvSpPr>
          <p:spPr>
            <a:xfrm>
              <a:off x="0" y="0"/>
              <a:ext cx="6832922" cy="4375859"/>
            </a:xfrm>
            <a:custGeom>
              <a:avLst/>
              <a:gdLst/>
              <a:ahLst/>
              <a:cxnLst/>
              <a:rect l="l" t="t" r="r" b="b"/>
              <a:pathLst>
                <a:path w="6832922" h="4375859">
                  <a:moveTo>
                    <a:pt x="6708463" y="4375859"/>
                  </a:moveTo>
                  <a:lnTo>
                    <a:pt x="124460" y="4375859"/>
                  </a:lnTo>
                  <a:cubicBezTo>
                    <a:pt x="55880" y="4375859"/>
                    <a:pt x="0" y="4319979"/>
                    <a:pt x="0" y="4251399"/>
                  </a:cubicBezTo>
                  <a:lnTo>
                    <a:pt x="0" y="124460"/>
                  </a:lnTo>
                  <a:cubicBezTo>
                    <a:pt x="0" y="55880"/>
                    <a:pt x="55880" y="0"/>
                    <a:pt x="124460" y="0"/>
                  </a:cubicBezTo>
                  <a:lnTo>
                    <a:pt x="6708463" y="0"/>
                  </a:lnTo>
                  <a:cubicBezTo>
                    <a:pt x="6777043" y="0"/>
                    <a:pt x="6832922" y="55880"/>
                    <a:pt x="6832922" y="124460"/>
                  </a:cubicBezTo>
                  <a:lnTo>
                    <a:pt x="6832922" y="4251399"/>
                  </a:lnTo>
                  <a:cubicBezTo>
                    <a:pt x="6832922" y="4319979"/>
                    <a:pt x="6777043" y="4375859"/>
                    <a:pt x="6708463" y="4375859"/>
                  </a:cubicBezTo>
                  <a:close/>
                </a:path>
              </a:pathLst>
            </a:custGeom>
            <a:solidFill>
              <a:srgbClr val="100F0D">
                <a:alpha val="4706"/>
              </a:srgbClr>
            </a:solidFill>
          </p:spPr>
        </p:sp>
      </p:grpSp>
      <p:grpSp>
        <p:nvGrpSpPr>
          <p:cNvPr id="7" name="Group 7"/>
          <p:cNvGrpSpPr/>
          <p:nvPr/>
        </p:nvGrpSpPr>
        <p:grpSpPr>
          <a:xfrm>
            <a:off x="7358740" y="2659760"/>
            <a:ext cx="7834954" cy="5434465"/>
            <a:chOff x="0" y="0"/>
            <a:chExt cx="10446605" cy="7245953"/>
          </a:xfrm>
        </p:grpSpPr>
        <p:grpSp>
          <p:nvGrpSpPr>
            <p:cNvPr id="8" name="Group 8"/>
            <p:cNvGrpSpPr/>
            <p:nvPr/>
          </p:nvGrpSpPr>
          <p:grpSpPr>
            <a:xfrm>
              <a:off x="0" y="0"/>
              <a:ext cx="10446605" cy="7245953"/>
              <a:chOff x="0" y="0"/>
              <a:chExt cx="10605649" cy="7957841"/>
            </a:xfrm>
          </p:grpSpPr>
          <p:sp>
            <p:nvSpPr>
              <p:cNvPr id="9" name="Freeform 9"/>
              <p:cNvSpPr/>
              <p:nvPr/>
            </p:nvSpPr>
            <p:spPr>
              <a:xfrm>
                <a:off x="15240" y="248920"/>
                <a:ext cx="10577709" cy="7687331"/>
              </a:xfrm>
              <a:custGeom>
                <a:avLst/>
                <a:gdLst/>
                <a:ahLst/>
                <a:cxnLst/>
                <a:rect l="l" t="t" r="r" b="b"/>
                <a:pathLst>
                  <a:path w="10577709" h="7687331">
                    <a:moveTo>
                      <a:pt x="10575169" y="645160"/>
                    </a:moveTo>
                    <a:cubicBezTo>
                      <a:pt x="10577709" y="488950"/>
                      <a:pt x="10556119" y="30480"/>
                      <a:pt x="10556119" y="30480"/>
                    </a:cubicBezTo>
                    <a:cubicBezTo>
                      <a:pt x="10556119" y="30480"/>
                      <a:pt x="10171309" y="40640"/>
                      <a:pt x="7648719" y="40640"/>
                    </a:cubicBezTo>
                    <a:cubicBezTo>
                      <a:pt x="6940030" y="40640"/>
                      <a:pt x="2401570" y="40640"/>
                      <a:pt x="2341880" y="40640"/>
                    </a:cubicBezTo>
                    <a:cubicBezTo>
                      <a:pt x="1906270" y="40640"/>
                      <a:pt x="1042670" y="38100"/>
                      <a:pt x="795020" y="33020"/>
                    </a:cubicBezTo>
                    <a:cubicBezTo>
                      <a:pt x="482600" y="20320"/>
                      <a:pt x="11430" y="0"/>
                      <a:pt x="10160" y="29210"/>
                    </a:cubicBezTo>
                    <a:cubicBezTo>
                      <a:pt x="8890" y="58420"/>
                      <a:pt x="21590" y="440690"/>
                      <a:pt x="21590" y="440690"/>
                    </a:cubicBezTo>
                    <a:cubicBezTo>
                      <a:pt x="21590" y="440690"/>
                      <a:pt x="21590" y="6838971"/>
                      <a:pt x="21590" y="7030741"/>
                    </a:cubicBezTo>
                    <a:cubicBezTo>
                      <a:pt x="6350" y="7275851"/>
                      <a:pt x="0" y="7649231"/>
                      <a:pt x="0" y="7649231"/>
                    </a:cubicBezTo>
                    <a:cubicBezTo>
                      <a:pt x="204470" y="7679711"/>
                      <a:pt x="450850" y="7687331"/>
                      <a:pt x="657860" y="7684791"/>
                    </a:cubicBezTo>
                    <a:cubicBezTo>
                      <a:pt x="891540" y="7684791"/>
                      <a:pt x="6117948" y="7684791"/>
                      <a:pt x="6117948" y="7684791"/>
                    </a:cubicBezTo>
                    <a:lnTo>
                      <a:pt x="10535799" y="7670821"/>
                    </a:lnTo>
                    <a:cubicBezTo>
                      <a:pt x="10535799" y="7670821"/>
                      <a:pt x="10575169" y="6968511"/>
                      <a:pt x="10575169" y="6842781"/>
                    </a:cubicBezTo>
                    <a:cubicBezTo>
                      <a:pt x="10575169" y="6668791"/>
                      <a:pt x="10572628" y="803910"/>
                      <a:pt x="10575169" y="645160"/>
                    </a:cubicBezTo>
                    <a:close/>
                  </a:path>
                </a:pathLst>
              </a:custGeom>
              <a:solidFill>
                <a:srgbClr val="E6C1F1"/>
              </a:solidFill>
            </p:spPr>
          </p:sp>
          <p:sp>
            <p:nvSpPr>
              <p:cNvPr id="10" name="Freeform 10"/>
              <p:cNvSpPr/>
              <p:nvPr/>
            </p:nvSpPr>
            <p:spPr>
              <a:xfrm>
                <a:off x="469900" y="10160"/>
                <a:ext cx="1583690" cy="554990"/>
              </a:xfrm>
              <a:custGeom>
                <a:avLst/>
                <a:gdLst/>
                <a:ahLst/>
                <a:cxnLst/>
                <a:rect l="l" t="t" r="r" b="b"/>
                <a:pathLst>
                  <a:path w="1583690" h="554990">
                    <a:moveTo>
                      <a:pt x="27940" y="0"/>
                    </a:moveTo>
                    <a:cubicBezTo>
                      <a:pt x="27940" y="0"/>
                      <a:pt x="990600" y="95250"/>
                      <a:pt x="1109980" y="97790"/>
                    </a:cubicBezTo>
                    <a:lnTo>
                      <a:pt x="1558290" y="106680"/>
                    </a:lnTo>
                    <a:lnTo>
                      <a:pt x="1557020" y="199390"/>
                    </a:lnTo>
                    <a:cubicBezTo>
                      <a:pt x="1557020" y="199390"/>
                      <a:pt x="1583690" y="342900"/>
                      <a:pt x="1582420" y="402590"/>
                    </a:cubicBezTo>
                    <a:lnTo>
                      <a:pt x="1579880" y="554990"/>
                    </a:lnTo>
                    <a:cubicBezTo>
                      <a:pt x="1579880" y="554990"/>
                      <a:pt x="975360" y="504190"/>
                      <a:pt x="825500" y="497840"/>
                    </a:cubicBezTo>
                    <a:cubicBezTo>
                      <a:pt x="511810" y="482600"/>
                      <a:pt x="11430" y="414020"/>
                      <a:pt x="11430" y="414020"/>
                    </a:cubicBezTo>
                    <a:lnTo>
                      <a:pt x="0" y="261620"/>
                    </a:lnTo>
                    <a:lnTo>
                      <a:pt x="48260" y="135890"/>
                    </a:lnTo>
                    <a:lnTo>
                      <a:pt x="27940" y="0"/>
                    </a:lnTo>
                    <a:close/>
                  </a:path>
                </a:pathLst>
              </a:custGeom>
              <a:solidFill>
                <a:srgbClr val="51AD31"/>
              </a:solidFill>
            </p:spPr>
          </p:sp>
        </p:grpSp>
        <p:sp>
          <p:nvSpPr>
            <p:cNvPr id="11" name="TextBox 11"/>
            <p:cNvSpPr txBox="1"/>
            <p:nvPr/>
          </p:nvSpPr>
          <p:spPr>
            <a:xfrm>
              <a:off x="1123731" y="1284840"/>
              <a:ext cx="8199143" cy="4955683"/>
            </a:xfrm>
            <a:prstGeom prst="rect">
              <a:avLst/>
            </a:prstGeom>
          </p:spPr>
          <p:txBody>
            <a:bodyPr lIns="0" tIns="0" rIns="0" bIns="0" rtlCol="0" anchor="t">
              <a:spAutoFit/>
            </a:bodyPr>
            <a:lstStyle/>
            <a:p>
              <a:pPr algn="just">
                <a:lnSpc>
                  <a:spcPts val="3672"/>
                </a:lnSpc>
              </a:pPr>
              <a:r>
                <a:rPr lang="en-US" sz="3636">
                  <a:solidFill>
                    <a:srgbClr val="1B64AE"/>
                  </a:solidFill>
                  <a:latin typeface="Poppins"/>
                  <a:ea typeface="Poppins"/>
                  <a:cs typeface="Poppins"/>
                  <a:sym typeface="Poppins"/>
                </a:rPr>
                <a:t>•Notice and acknowledge what is happening. </a:t>
              </a:r>
            </a:p>
            <a:p>
              <a:pPr algn="just">
                <a:lnSpc>
                  <a:spcPts val="3672"/>
                </a:lnSpc>
              </a:pPr>
              <a:r>
                <a:rPr lang="en-US" sz="3636">
                  <a:solidFill>
                    <a:srgbClr val="1B64AE"/>
                  </a:solidFill>
                  <a:latin typeface="Poppins"/>
                  <a:ea typeface="Poppins"/>
                  <a:cs typeface="Poppins"/>
                  <a:sym typeface="Poppins"/>
                </a:rPr>
                <a:t>•If it doesn’t feel ‘right’ it probably isn’t. </a:t>
              </a:r>
            </a:p>
            <a:p>
              <a:pPr algn="just">
                <a:lnSpc>
                  <a:spcPts val="3672"/>
                </a:lnSpc>
              </a:pPr>
              <a:r>
                <a:rPr lang="en-US" sz="3636">
                  <a:solidFill>
                    <a:srgbClr val="1B64AE"/>
                  </a:solidFill>
                  <a:latin typeface="Poppins"/>
                  <a:ea typeface="Poppins"/>
                  <a:cs typeface="Poppins"/>
                  <a:sym typeface="Poppins"/>
                </a:rPr>
                <a:t>•The situation does not have to be accepted. </a:t>
              </a:r>
            </a:p>
            <a:p>
              <a:pPr algn="just">
                <a:lnSpc>
                  <a:spcPts val="3672"/>
                </a:lnSpc>
              </a:pPr>
              <a:r>
                <a:rPr lang="en-US" sz="3636">
                  <a:solidFill>
                    <a:srgbClr val="1B64AE"/>
                  </a:solidFill>
                  <a:latin typeface="Poppins"/>
                  <a:ea typeface="Poppins"/>
                  <a:cs typeface="Poppins"/>
                  <a:sym typeface="Poppins"/>
                </a:rPr>
                <a:t>•Positive action can help!</a:t>
              </a:r>
            </a:p>
            <a:p>
              <a:pPr algn="ctr">
                <a:lnSpc>
                  <a:spcPts val="3672"/>
                </a:lnSpc>
              </a:pPr>
              <a:endParaRPr lang="en-US" sz="3636">
                <a:solidFill>
                  <a:srgbClr val="1B64AE"/>
                </a:solidFill>
                <a:latin typeface="Poppins"/>
                <a:ea typeface="Poppins"/>
                <a:cs typeface="Poppins"/>
                <a:sym typeface="Poppins"/>
              </a:endParaRPr>
            </a:p>
          </p:txBody>
        </p:sp>
      </p:grpSp>
      <p:sp>
        <p:nvSpPr>
          <p:cNvPr id="12" name="Freeform 12"/>
          <p:cNvSpPr/>
          <p:nvPr/>
        </p:nvSpPr>
        <p:spPr>
          <a:xfrm>
            <a:off x="15193694" y="0"/>
            <a:ext cx="568066" cy="568066"/>
          </a:xfrm>
          <a:custGeom>
            <a:avLst/>
            <a:gdLst/>
            <a:ahLst/>
            <a:cxnLst/>
            <a:rect l="l" t="t" r="r" b="b"/>
            <a:pathLst>
              <a:path w="568066" h="568066">
                <a:moveTo>
                  <a:pt x="0" y="0"/>
                </a:moveTo>
                <a:lnTo>
                  <a:pt x="568066" y="0"/>
                </a:lnTo>
                <a:lnTo>
                  <a:pt x="568066" y="568066"/>
                </a:lnTo>
                <a:lnTo>
                  <a:pt x="0" y="56806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3" name="Freeform 13"/>
          <p:cNvSpPr/>
          <p:nvPr/>
        </p:nvSpPr>
        <p:spPr>
          <a:xfrm>
            <a:off x="2977154" y="1917953"/>
            <a:ext cx="3865036" cy="7740990"/>
          </a:xfrm>
          <a:custGeom>
            <a:avLst/>
            <a:gdLst/>
            <a:ahLst/>
            <a:cxnLst/>
            <a:rect l="l" t="t" r="r" b="b"/>
            <a:pathLst>
              <a:path w="3865036" h="7740990">
                <a:moveTo>
                  <a:pt x="0" y="0"/>
                </a:moveTo>
                <a:lnTo>
                  <a:pt x="3865035" y="0"/>
                </a:lnTo>
                <a:lnTo>
                  <a:pt x="3865035" y="7740990"/>
                </a:lnTo>
                <a:lnTo>
                  <a:pt x="0" y="7740990"/>
                </a:lnTo>
                <a:lnTo>
                  <a:pt x="0" y="0"/>
                </a:lnTo>
                <a:close/>
              </a:path>
            </a:pathLst>
          </a:custGeom>
          <a:blipFill>
            <a:blip r:embed="rId5"/>
            <a:stretch>
              <a:fillRect/>
            </a:stretch>
          </a:blipFill>
        </p:spPr>
      </p:sp>
      <p:sp>
        <p:nvSpPr>
          <p:cNvPr id="14" name="TextBox 14"/>
          <p:cNvSpPr txBox="1"/>
          <p:nvPr/>
        </p:nvSpPr>
        <p:spPr>
          <a:xfrm>
            <a:off x="5933862" y="226582"/>
            <a:ext cx="6822125" cy="1010264"/>
          </a:xfrm>
          <a:prstGeom prst="rect">
            <a:avLst/>
          </a:prstGeom>
        </p:spPr>
        <p:txBody>
          <a:bodyPr lIns="0" tIns="0" rIns="0" bIns="0" rtlCol="0" anchor="t">
            <a:spAutoFit/>
          </a:bodyPr>
          <a:lstStyle/>
          <a:p>
            <a:pPr marL="0" lvl="0" indent="0" algn="ctr">
              <a:lnSpc>
                <a:spcPts val="7841"/>
              </a:lnSpc>
              <a:spcBef>
                <a:spcPct val="0"/>
              </a:spcBef>
            </a:pPr>
            <a:r>
              <a:rPr lang="en-US" sz="5600" b="1" spc="-56">
                <a:solidFill>
                  <a:srgbClr val="FFFFFF"/>
                </a:solidFill>
                <a:latin typeface="Poppins Semi-Bold"/>
                <a:ea typeface="Poppins Semi-Bold"/>
                <a:cs typeface="Poppins Semi-Bold"/>
                <a:sym typeface="Poppins Semi-Bold"/>
              </a:rPr>
              <a:t>Trusted Feelings</a:t>
            </a:r>
          </a:p>
        </p:txBody>
      </p:sp>
      <p:sp>
        <p:nvSpPr>
          <p:cNvPr id="15" name="TextBox 15"/>
          <p:cNvSpPr txBox="1"/>
          <p:nvPr/>
        </p:nvSpPr>
        <p:spPr>
          <a:xfrm>
            <a:off x="14440227" y="106215"/>
            <a:ext cx="3690115" cy="327060"/>
          </a:xfrm>
          <a:prstGeom prst="rect">
            <a:avLst/>
          </a:prstGeom>
        </p:spPr>
        <p:txBody>
          <a:bodyPr lIns="0" tIns="0" rIns="0" bIns="0" rtlCol="0" anchor="t">
            <a:spAutoFit/>
          </a:bodyPr>
          <a:lstStyle/>
          <a:p>
            <a:pPr marL="0" lvl="0" indent="0" algn="r">
              <a:lnSpc>
                <a:spcPts val="2758"/>
              </a:lnSpc>
              <a:spcBef>
                <a:spcPct val="0"/>
              </a:spcBef>
            </a:pPr>
            <a:r>
              <a:rPr lang="en-US" sz="1970" b="1">
                <a:solidFill>
                  <a:srgbClr val="1B64AE"/>
                </a:solidFill>
                <a:latin typeface="DM Sans Bold"/>
                <a:ea typeface="DM Sans Bold"/>
                <a:cs typeface="DM Sans Bold"/>
                <a:sym typeface="DM Sans Bold"/>
              </a:rPr>
              <a:t>@alicerugglestrust </a:t>
            </a:r>
          </a:p>
        </p:txBody>
      </p:sp>
      <p:sp>
        <p:nvSpPr>
          <p:cNvPr id="16" name="TextBox 16"/>
          <p:cNvSpPr txBox="1"/>
          <p:nvPr/>
        </p:nvSpPr>
        <p:spPr>
          <a:xfrm>
            <a:off x="14597885" y="552950"/>
            <a:ext cx="3690115" cy="327060"/>
          </a:xfrm>
          <a:prstGeom prst="rect">
            <a:avLst/>
          </a:prstGeom>
        </p:spPr>
        <p:txBody>
          <a:bodyPr lIns="0" tIns="0" rIns="0" bIns="0" rtlCol="0" anchor="t">
            <a:spAutoFit/>
          </a:bodyPr>
          <a:lstStyle/>
          <a:p>
            <a:pPr marL="0" lvl="0" indent="0" algn="r">
              <a:lnSpc>
                <a:spcPts val="2758"/>
              </a:lnSpc>
              <a:spcBef>
                <a:spcPct val="0"/>
              </a:spcBef>
            </a:pPr>
            <a:r>
              <a:rPr lang="en-US" sz="1970" b="1">
                <a:solidFill>
                  <a:srgbClr val="1B64AE"/>
                </a:solidFill>
                <a:latin typeface="DM Sans Bold"/>
                <a:ea typeface="DM Sans Bold"/>
                <a:cs typeface="DM Sans Bold"/>
                <a:sym typeface="DM Sans Bold"/>
              </a:rPr>
              <a:t>www.alicerugglestrust.org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415577" y="382898"/>
            <a:ext cx="9371060" cy="1291604"/>
            <a:chOff x="0" y="0"/>
            <a:chExt cx="2468098" cy="340176"/>
          </a:xfrm>
        </p:grpSpPr>
        <p:sp>
          <p:nvSpPr>
            <p:cNvPr id="3" name="Freeform 3"/>
            <p:cNvSpPr/>
            <p:nvPr/>
          </p:nvSpPr>
          <p:spPr>
            <a:xfrm>
              <a:off x="0" y="0"/>
              <a:ext cx="2468098" cy="340176"/>
            </a:xfrm>
            <a:custGeom>
              <a:avLst/>
              <a:gdLst/>
              <a:ahLst/>
              <a:cxnLst/>
              <a:rect l="l" t="t" r="r" b="b"/>
              <a:pathLst>
                <a:path w="2468098" h="340176">
                  <a:moveTo>
                    <a:pt x="42134" y="0"/>
                  </a:moveTo>
                  <a:lnTo>
                    <a:pt x="2425965" y="0"/>
                  </a:lnTo>
                  <a:cubicBezTo>
                    <a:pt x="2437139" y="0"/>
                    <a:pt x="2447856" y="4439"/>
                    <a:pt x="2455757" y="12341"/>
                  </a:cubicBezTo>
                  <a:cubicBezTo>
                    <a:pt x="2463659" y="20242"/>
                    <a:pt x="2468098" y="30959"/>
                    <a:pt x="2468098" y="42134"/>
                  </a:cubicBezTo>
                  <a:lnTo>
                    <a:pt x="2468098" y="298042"/>
                  </a:lnTo>
                  <a:cubicBezTo>
                    <a:pt x="2468098" y="309216"/>
                    <a:pt x="2463659" y="319933"/>
                    <a:pt x="2455757" y="327835"/>
                  </a:cubicBezTo>
                  <a:cubicBezTo>
                    <a:pt x="2447856" y="335737"/>
                    <a:pt x="2437139" y="340176"/>
                    <a:pt x="2425965" y="340176"/>
                  </a:cubicBezTo>
                  <a:lnTo>
                    <a:pt x="42134" y="340176"/>
                  </a:lnTo>
                  <a:cubicBezTo>
                    <a:pt x="30959" y="340176"/>
                    <a:pt x="20242" y="335737"/>
                    <a:pt x="12341" y="327835"/>
                  </a:cubicBezTo>
                  <a:cubicBezTo>
                    <a:pt x="4439" y="319933"/>
                    <a:pt x="0" y="309216"/>
                    <a:pt x="0" y="298042"/>
                  </a:cubicBezTo>
                  <a:lnTo>
                    <a:pt x="0" y="42134"/>
                  </a:lnTo>
                  <a:cubicBezTo>
                    <a:pt x="0" y="30959"/>
                    <a:pt x="4439" y="20242"/>
                    <a:pt x="12341" y="12341"/>
                  </a:cubicBezTo>
                  <a:cubicBezTo>
                    <a:pt x="20242" y="4439"/>
                    <a:pt x="30959" y="0"/>
                    <a:pt x="42134" y="0"/>
                  </a:cubicBezTo>
                  <a:close/>
                </a:path>
              </a:pathLst>
            </a:custGeom>
            <a:solidFill>
              <a:srgbClr val="1B64AE"/>
            </a:solidFill>
          </p:spPr>
        </p:sp>
        <p:sp>
          <p:nvSpPr>
            <p:cNvPr id="4" name="TextBox 4"/>
            <p:cNvSpPr txBox="1"/>
            <p:nvPr/>
          </p:nvSpPr>
          <p:spPr>
            <a:xfrm>
              <a:off x="0" y="-38100"/>
              <a:ext cx="2468098" cy="378276"/>
            </a:xfrm>
            <a:prstGeom prst="rect">
              <a:avLst/>
            </a:prstGeom>
          </p:spPr>
          <p:txBody>
            <a:bodyPr lIns="50800" tIns="50800" rIns="50800" bIns="50800" rtlCol="0" anchor="ctr"/>
            <a:lstStyle/>
            <a:p>
              <a:pPr algn="ctr">
                <a:lnSpc>
                  <a:spcPts val="2774"/>
                </a:lnSpc>
              </a:pPr>
              <a:endParaRPr/>
            </a:p>
          </p:txBody>
        </p:sp>
      </p:grpSp>
      <p:grpSp>
        <p:nvGrpSpPr>
          <p:cNvPr id="5" name="Group 5"/>
          <p:cNvGrpSpPr/>
          <p:nvPr/>
        </p:nvGrpSpPr>
        <p:grpSpPr>
          <a:xfrm>
            <a:off x="1959823" y="1032410"/>
            <a:ext cx="14368355" cy="8825504"/>
            <a:chOff x="0" y="0"/>
            <a:chExt cx="7124114" cy="4375859"/>
          </a:xfrm>
        </p:grpSpPr>
        <p:sp>
          <p:nvSpPr>
            <p:cNvPr id="6" name="Freeform 6"/>
            <p:cNvSpPr/>
            <p:nvPr/>
          </p:nvSpPr>
          <p:spPr>
            <a:xfrm>
              <a:off x="0" y="0"/>
              <a:ext cx="7124114" cy="4375859"/>
            </a:xfrm>
            <a:custGeom>
              <a:avLst/>
              <a:gdLst/>
              <a:ahLst/>
              <a:cxnLst/>
              <a:rect l="l" t="t" r="r" b="b"/>
              <a:pathLst>
                <a:path w="7124114" h="4375859">
                  <a:moveTo>
                    <a:pt x="6999653" y="4375859"/>
                  </a:moveTo>
                  <a:lnTo>
                    <a:pt x="124460" y="4375859"/>
                  </a:lnTo>
                  <a:cubicBezTo>
                    <a:pt x="55880" y="4375859"/>
                    <a:pt x="0" y="4319979"/>
                    <a:pt x="0" y="4251399"/>
                  </a:cubicBezTo>
                  <a:lnTo>
                    <a:pt x="0" y="124460"/>
                  </a:lnTo>
                  <a:cubicBezTo>
                    <a:pt x="0" y="55880"/>
                    <a:pt x="55880" y="0"/>
                    <a:pt x="124460" y="0"/>
                  </a:cubicBezTo>
                  <a:lnTo>
                    <a:pt x="6999653" y="0"/>
                  </a:lnTo>
                  <a:cubicBezTo>
                    <a:pt x="7068234" y="0"/>
                    <a:pt x="7124114" y="55880"/>
                    <a:pt x="7124114" y="124460"/>
                  </a:cubicBezTo>
                  <a:lnTo>
                    <a:pt x="7124114" y="4251399"/>
                  </a:lnTo>
                  <a:cubicBezTo>
                    <a:pt x="7124114" y="4319979"/>
                    <a:pt x="7068234" y="4375859"/>
                    <a:pt x="6999653" y="4375859"/>
                  </a:cubicBezTo>
                  <a:close/>
                </a:path>
              </a:pathLst>
            </a:custGeom>
            <a:solidFill>
              <a:srgbClr val="100F0D">
                <a:alpha val="4706"/>
              </a:srgbClr>
            </a:solidFill>
          </p:spPr>
        </p:sp>
      </p:grpSp>
      <p:sp>
        <p:nvSpPr>
          <p:cNvPr id="7" name="TextBox 7"/>
          <p:cNvSpPr txBox="1"/>
          <p:nvPr/>
        </p:nvSpPr>
        <p:spPr>
          <a:xfrm>
            <a:off x="4415577" y="442606"/>
            <a:ext cx="9371060" cy="1010264"/>
          </a:xfrm>
          <a:prstGeom prst="rect">
            <a:avLst/>
          </a:prstGeom>
        </p:spPr>
        <p:txBody>
          <a:bodyPr lIns="0" tIns="0" rIns="0" bIns="0" rtlCol="0" anchor="t">
            <a:spAutoFit/>
          </a:bodyPr>
          <a:lstStyle/>
          <a:p>
            <a:pPr marL="0" lvl="0" indent="0" algn="ctr">
              <a:lnSpc>
                <a:spcPts val="7841"/>
              </a:lnSpc>
              <a:spcBef>
                <a:spcPct val="0"/>
              </a:spcBef>
            </a:pPr>
            <a:r>
              <a:rPr lang="en-US" sz="5600" b="1" spc="-56">
                <a:solidFill>
                  <a:srgbClr val="FFFFFF"/>
                </a:solidFill>
                <a:latin typeface="Poppins Semi-Bold"/>
                <a:ea typeface="Poppins Semi-Bold"/>
                <a:cs typeface="Poppins Semi-Bold"/>
                <a:sym typeface="Poppins Semi-Bold"/>
              </a:rPr>
              <a:t>Taking Action</a:t>
            </a:r>
          </a:p>
        </p:txBody>
      </p:sp>
      <p:grpSp>
        <p:nvGrpSpPr>
          <p:cNvPr id="8" name="Group 8"/>
          <p:cNvGrpSpPr/>
          <p:nvPr/>
        </p:nvGrpSpPr>
        <p:grpSpPr>
          <a:xfrm>
            <a:off x="4137286" y="1938673"/>
            <a:ext cx="9649351" cy="3968025"/>
            <a:chOff x="0" y="0"/>
            <a:chExt cx="12865802" cy="5290701"/>
          </a:xfrm>
        </p:grpSpPr>
        <p:grpSp>
          <p:nvGrpSpPr>
            <p:cNvPr id="9" name="Group 9"/>
            <p:cNvGrpSpPr/>
            <p:nvPr/>
          </p:nvGrpSpPr>
          <p:grpSpPr>
            <a:xfrm>
              <a:off x="0" y="0"/>
              <a:ext cx="12865802" cy="5290701"/>
              <a:chOff x="0" y="0"/>
              <a:chExt cx="11238137" cy="4999290"/>
            </a:xfrm>
          </p:grpSpPr>
          <p:sp>
            <p:nvSpPr>
              <p:cNvPr id="10" name="Freeform 10"/>
              <p:cNvSpPr/>
              <p:nvPr/>
            </p:nvSpPr>
            <p:spPr>
              <a:xfrm>
                <a:off x="15240" y="248920"/>
                <a:ext cx="11210197" cy="4728780"/>
              </a:xfrm>
              <a:custGeom>
                <a:avLst/>
                <a:gdLst/>
                <a:ahLst/>
                <a:cxnLst/>
                <a:rect l="l" t="t" r="r" b="b"/>
                <a:pathLst>
                  <a:path w="11210197" h="4728780">
                    <a:moveTo>
                      <a:pt x="11207657" y="645160"/>
                    </a:moveTo>
                    <a:cubicBezTo>
                      <a:pt x="11210197" y="488950"/>
                      <a:pt x="11188607" y="30480"/>
                      <a:pt x="11188607" y="30480"/>
                    </a:cubicBezTo>
                    <a:cubicBezTo>
                      <a:pt x="11188607" y="30480"/>
                      <a:pt x="10803797" y="40640"/>
                      <a:pt x="8088847" y="40640"/>
                    </a:cubicBezTo>
                    <a:cubicBezTo>
                      <a:pt x="7320137" y="40640"/>
                      <a:pt x="2401570" y="40640"/>
                      <a:pt x="2341880" y="40640"/>
                    </a:cubicBezTo>
                    <a:cubicBezTo>
                      <a:pt x="1906270" y="40640"/>
                      <a:pt x="1042670" y="38100"/>
                      <a:pt x="795020" y="33020"/>
                    </a:cubicBezTo>
                    <a:cubicBezTo>
                      <a:pt x="482600" y="20320"/>
                      <a:pt x="11430" y="0"/>
                      <a:pt x="10160" y="29210"/>
                    </a:cubicBezTo>
                    <a:cubicBezTo>
                      <a:pt x="8890" y="58420"/>
                      <a:pt x="21590" y="440690"/>
                      <a:pt x="21590" y="440690"/>
                    </a:cubicBezTo>
                    <a:cubicBezTo>
                      <a:pt x="21590" y="440690"/>
                      <a:pt x="21590" y="3880420"/>
                      <a:pt x="21590" y="4072190"/>
                    </a:cubicBezTo>
                    <a:cubicBezTo>
                      <a:pt x="6350" y="4317301"/>
                      <a:pt x="0" y="4690680"/>
                      <a:pt x="0" y="4690680"/>
                    </a:cubicBezTo>
                    <a:cubicBezTo>
                      <a:pt x="204470" y="4721160"/>
                      <a:pt x="450850" y="4728780"/>
                      <a:pt x="657860" y="4726240"/>
                    </a:cubicBezTo>
                    <a:cubicBezTo>
                      <a:pt x="891540" y="4726240"/>
                      <a:pt x="6428430" y="4726240"/>
                      <a:pt x="6428430" y="4726240"/>
                    </a:cubicBezTo>
                    <a:lnTo>
                      <a:pt x="11168287" y="4712271"/>
                    </a:lnTo>
                    <a:cubicBezTo>
                      <a:pt x="11168287" y="4712271"/>
                      <a:pt x="11207657" y="4009960"/>
                      <a:pt x="11207657" y="3884230"/>
                    </a:cubicBezTo>
                    <a:cubicBezTo>
                      <a:pt x="11207657" y="3710240"/>
                      <a:pt x="11205117" y="803910"/>
                      <a:pt x="11207657" y="645160"/>
                    </a:cubicBezTo>
                    <a:close/>
                  </a:path>
                </a:pathLst>
              </a:custGeom>
              <a:solidFill>
                <a:srgbClr val="E6C1F1"/>
              </a:solidFill>
            </p:spPr>
          </p:sp>
          <p:sp>
            <p:nvSpPr>
              <p:cNvPr id="11" name="Freeform 11"/>
              <p:cNvSpPr/>
              <p:nvPr/>
            </p:nvSpPr>
            <p:spPr>
              <a:xfrm>
                <a:off x="469900" y="10160"/>
                <a:ext cx="1583690" cy="554990"/>
              </a:xfrm>
              <a:custGeom>
                <a:avLst/>
                <a:gdLst/>
                <a:ahLst/>
                <a:cxnLst/>
                <a:rect l="l" t="t" r="r" b="b"/>
                <a:pathLst>
                  <a:path w="1583690" h="554990">
                    <a:moveTo>
                      <a:pt x="27940" y="0"/>
                    </a:moveTo>
                    <a:cubicBezTo>
                      <a:pt x="27940" y="0"/>
                      <a:pt x="990600" y="95250"/>
                      <a:pt x="1109980" y="97790"/>
                    </a:cubicBezTo>
                    <a:lnTo>
                      <a:pt x="1558290" y="106680"/>
                    </a:lnTo>
                    <a:lnTo>
                      <a:pt x="1557020" y="199390"/>
                    </a:lnTo>
                    <a:cubicBezTo>
                      <a:pt x="1557020" y="199390"/>
                      <a:pt x="1583690" y="342900"/>
                      <a:pt x="1582420" y="402590"/>
                    </a:cubicBezTo>
                    <a:lnTo>
                      <a:pt x="1579880" y="554990"/>
                    </a:lnTo>
                    <a:cubicBezTo>
                      <a:pt x="1579880" y="554990"/>
                      <a:pt x="975360" y="504190"/>
                      <a:pt x="825500" y="497840"/>
                    </a:cubicBezTo>
                    <a:cubicBezTo>
                      <a:pt x="511810" y="482600"/>
                      <a:pt x="11430" y="414020"/>
                      <a:pt x="11430" y="414020"/>
                    </a:cubicBezTo>
                    <a:lnTo>
                      <a:pt x="0" y="261620"/>
                    </a:lnTo>
                    <a:lnTo>
                      <a:pt x="48260" y="135890"/>
                    </a:lnTo>
                    <a:lnTo>
                      <a:pt x="27940" y="0"/>
                    </a:lnTo>
                    <a:close/>
                  </a:path>
                </a:pathLst>
              </a:custGeom>
              <a:solidFill>
                <a:srgbClr val="51AD31"/>
              </a:solidFill>
            </p:spPr>
          </p:sp>
        </p:grpSp>
        <p:sp>
          <p:nvSpPr>
            <p:cNvPr id="12" name="TextBox 12"/>
            <p:cNvSpPr txBox="1"/>
            <p:nvPr/>
          </p:nvSpPr>
          <p:spPr>
            <a:xfrm>
              <a:off x="1383961" y="1203906"/>
              <a:ext cx="10097879" cy="2940039"/>
            </a:xfrm>
            <a:prstGeom prst="rect">
              <a:avLst/>
            </a:prstGeom>
          </p:spPr>
          <p:txBody>
            <a:bodyPr lIns="0" tIns="0" rIns="0" bIns="0" rtlCol="0" anchor="t">
              <a:spAutoFit/>
            </a:bodyPr>
            <a:lstStyle/>
            <a:p>
              <a:pPr algn="ctr">
                <a:lnSpc>
                  <a:spcPts val="5581"/>
                </a:lnSpc>
              </a:pPr>
              <a:r>
                <a:rPr lang="en-US" sz="5525">
                  <a:solidFill>
                    <a:srgbClr val="1B64AE"/>
                  </a:solidFill>
                  <a:latin typeface="Poppins"/>
                  <a:ea typeface="Poppins"/>
                  <a:cs typeface="Poppins"/>
                  <a:sym typeface="Poppins"/>
                </a:rPr>
                <a:t>What can character B do about the situation? </a:t>
              </a:r>
            </a:p>
          </p:txBody>
        </p:sp>
      </p:grpSp>
      <p:sp>
        <p:nvSpPr>
          <p:cNvPr id="13" name="Freeform 13"/>
          <p:cNvSpPr/>
          <p:nvPr/>
        </p:nvSpPr>
        <p:spPr>
          <a:xfrm>
            <a:off x="15193694" y="0"/>
            <a:ext cx="568066" cy="568066"/>
          </a:xfrm>
          <a:custGeom>
            <a:avLst/>
            <a:gdLst/>
            <a:ahLst/>
            <a:cxnLst/>
            <a:rect l="l" t="t" r="r" b="b"/>
            <a:pathLst>
              <a:path w="568066" h="568066">
                <a:moveTo>
                  <a:pt x="0" y="0"/>
                </a:moveTo>
                <a:lnTo>
                  <a:pt x="568066" y="0"/>
                </a:lnTo>
                <a:lnTo>
                  <a:pt x="568066" y="568066"/>
                </a:lnTo>
                <a:lnTo>
                  <a:pt x="0" y="56806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4" name="TextBox 14"/>
          <p:cNvSpPr txBox="1"/>
          <p:nvPr/>
        </p:nvSpPr>
        <p:spPr>
          <a:xfrm>
            <a:off x="14440227" y="106215"/>
            <a:ext cx="3690115" cy="327060"/>
          </a:xfrm>
          <a:prstGeom prst="rect">
            <a:avLst/>
          </a:prstGeom>
        </p:spPr>
        <p:txBody>
          <a:bodyPr lIns="0" tIns="0" rIns="0" bIns="0" rtlCol="0" anchor="t">
            <a:spAutoFit/>
          </a:bodyPr>
          <a:lstStyle/>
          <a:p>
            <a:pPr marL="0" lvl="0" indent="0" algn="r">
              <a:lnSpc>
                <a:spcPts val="2758"/>
              </a:lnSpc>
              <a:spcBef>
                <a:spcPct val="0"/>
              </a:spcBef>
            </a:pPr>
            <a:r>
              <a:rPr lang="en-US" sz="1970" b="1">
                <a:solidFill>
                  <a:srgbClr val="1B64AE"/>
                </a:solidFill>
                <a:latin typeface="DM Sans Bold"/>
                <a:ea typeface="DM Sans Bold"/>
                <a:cs typeface="DM Sans Bold"/>
                <a:sym typeface="DM Sans Bold"/>
              </a:rPr>
              <a:t>@alicerugglestrust </a:t>
            </a:r>
          </a:p>
        </p:txBody>
      </p:sp>
      <p:sp>
        <p:nvSpPr>
          <p:cNvPr id="15" name="TextBox 15"/>
          <p:cNvSpPr txBox="1"/>
          <p:nvPr/>
        </p:nvSpPr>
        <p:spPr>
          <a:xfrm>
            <a:off x="14597885" y="552950"/>
            <a:ext cx="3690115" cy="327060"/>
          </a:xfrm>
          <a:prstGeom prst="rect">
            <a:avLst/>
          </a:prstGeom>
        </p:spPr>
        <p:txBody>
          <a:bodyPr lIns="0" tIns="0" rIns="0" bIns="0" rtlCol="0" anchor="t">
            <a:spAutoFit/>
          </a:bodyPr>
          <a:lstStyle/>
          <a:p>
            <a:pPr marL="0" lvl="0" indent="0" algn="r">
              <a:lnSpc>
                <a:spcPts val="2758"/>
              </a:lnSpc>
              <a:spcBef>
                <a:spcPct val="0"/>
              </a:spcBef>
            </a:pPr>
            <a:r>
              <a:rPr lang="en-US" sz="1970" b="1">
                <a:solidFill>
                  <a:srgbClr val="1B64AE"/>
                </a:solidFill>
                <a:latin typeface="DM Sans Bold"/>
                <a:ea typeface="DM Sans Bold"/>
                <a:cs typeface="DM Sans Bold"/>
                <a:sym typeface="DM Sans Bold"/>
              </a:rPr>
              <a:t>www.alicerugglestrust.org</a:t>
            </a:r>
          </a:p>
        </p:txBody>
      </p:sp>
      <p:grpSp>
        <p:nvGrpSpPr>
          <p:cNvPr id="16" name="Group 16"/>
          <p:cNvGrpSpPr/>
          <p:nvPr/>
        </p:nvGrpSpPr>
        <p:grpSpPr>
          <a:xfrm>
            <a:off x="4137286" y="6173398"/>
            <a:ext cx="9649351" cy="3263175"/>
            <a:chOff x="0" y="0"/>
            <a:chExt cx="12865802" cy="4350901"/>
          </a:xfrm>
        </p:grpSpPr>
        <p:grpSp>
          <p:nvGrpSpPr>
            <p:cNvPr id="17" name="Group 17"/>
            <p:cNvGrpSpPr/>
            <p:nvPr/>
          </p:nvGrpSpPr>
          <p:grpSpPr>
            <a:xfrm>
              <a:off x="0" y="0"/>
              <a:ext cx="12865802" cy="4350901"/>
              <a:chOff x="0" y="0"/>
              <a:chExt cx="11238137" cy="4111254"/>
            </a:xfrm>
          </p:grpSpPr>
          <p:sp>
            <p:nvSpPr>
              <p:cNvPr id="18" name="Freeform 18"/>
              <p:cNvSpPr/>
              <p:nvPr/>
            </p:nvSpPr>
            <p:spPr>
              <a:xfrm>
                <a:off x="15240" y="248920"/>
                <a:ext cx="11210197" cy="3840744"/>
              </a:xfrm>
              <a:custGeom>
                <a:avLst/>
                <a:gdLst/>
                <a:ahLst/>
                <a:cxnLst/>
                <a:rect l="l" t="t" r="r" b="b"/>
                <a:pathLst>
                  <a:path w="11210197" h="3840744">
                    <a:moveTo>
                      <a:pt x="11207657" y="645160"/>
                    </a:moveTo>
                    <a:cubicBezTo>
                      <a:pt x="11210197" y="488950"/>
                      <a:pt x="11188607" y="30480"/>
                      <a:pt x="11188607" y="30480"/>
                    </a:cubicBezTo>
                    <a:cubicBezTo>
                      <a:pt x="11188607" y="30480"/>
                      <a:pt x="10803797" y="40640"/>
                      <a:pt x="8088847" y="40640"/>
                    </a:cubicBezTo>
                    <a:cubicBezTo>
                      <a:pt x="7320137" y="40640"/>
                      <a:pt x="2401570" y="40640"/>
                      <a:pt x="2341880" y="40640"/>
                    </a:cubicBezTo>
                    <a:cubicBezTo>
                      <a:pt x="1906270" y="40640"/>
                      <a:pt x="1042670" y="38100"/>
                      <a:pt x="795020" y="33020"/>
                    </a:cubicBezTo>
                    <a:cubicBezTo>
                      <a:pt x="482600" y="20320"/>
                      <a:pt x="11430" y="0"/>
                      <a:pt x="10160" y="29210"/>
                    </a:cubicBezTo>
                    <a:cubicBezTo>
                      <a:pt x="8890" y="58420"/>
                      <a:pt x="21590" y="440690"/>
                      <a:pt x="21590" y="440690"/>
                    </a:cubicBezTo>
                    <a:cubicBezTo>
                      <a:pt x="21590" y="440690"/>
                      <a:pt x="21590" y="2992384"/>
                      <a:pt x="21590" y="3184154"/>
                    </a:cubicBezTo>
                    <a:cubicBezTo>
                      <a:pt x="6350" y="3429264"/>
                      <a:pt x="0" y="3802644"/>
                      <a:pt x="0" y="3802644"/>
                    </a:cubicBezTo>
                    <a:cubicBezTo>
                      <a:pt x="204470" y="3833124"/>
                      <a:pt x="450850" y="3840744"/>
                      <a:pt x="657860" y="3838204"/>
                    </a:cubicBezTo>
                    <a:cubicBezTo>
                      <a:pt x="891540" y="3838204"/>
                      <a:pt x="6428430" y="3838204"/>
                      <a:pt x="6428430" y="3838204"/>
                    </a:cubicBezTo>
                    <a:lnTo>
                      <a:pt x="11168287" y="3824234"/>
                    </a:lnTo>
                    <a:cubicBezTo>
                      <a:pt x="11168287" y="3824234"/>
                      <a:pt x="11207657" y="3121924"/>
                      <a:pt x="11207657" y="2996194"/>
                    </a:cubicBezTo>
                    <a:cubicBezTo>
                      <a:pt x="11207657" y="2822204"/>
                      <a:pt x="11205117" y="803910"/>
                      <a:pt x="11207657" y="645160"/>
                    </a:cubicBezTo>
                    <a:close/>
                  </a:path>
                </a:pathLst>
              </a:custGeom>
              <a:solidFill>
                <a:srgbClr val="BBD9A0"/>
              </a:solidFill>
            </p:spPr>
          </p:sp>
          <p:sp>
            <p:nvSpPr>
              <p:cNvPr id="19" name="Freeform 19"/>
              <p:cNvSpPr/>
              <p:nvPr/>
            </p:nvSpPr>
            <p:spPr>
              <a:xfrm>
                <a:off x="469900" y="10160"/>
                <a:ext cx="1583690" cy="554990"/>
              </a:xfrm>
              <a:custGeom>
                <a:avLst/>
                <a:gdLst/>
                <a:ahLst/>
                <a:cxnLst/>
                <a:rect l="l" t="t" r="r" b="b"/>
                <a:pathLst>
                  <a:path w="1583690" h="554990">
                    <a:moveTo>
                      <a:pt x="27940" y="0"/>
                    </a:moveTo>
                    <a:cubicBezTo>
                      <a:pt x="27940" y="0"/>
                      <a:pt x="990600" y="95250"/>
                      <a:pt x="1109980" y="97790"/>
                    </a:cubicBezTo>
                    <a:lnTo>
                      <a:pt x="1558290" y="106680"/>
                    </a:lnTo>
                    <a:lnTo>
                      <a:pt x="1557020" y="199390"/>
                    </a:lnTo>
                    <a:cubicBezTo>
                      <a:pt x="1557020" y="199390"/>
                      <a:pt x="1583690" y="342900"/>
                      <a:pt x="1582420" y="402590"/>
                    </a:cubicBezTo>
                    <a:lnTo>
                      <a:pt x="1579880" y="554990"/>
                    </a:lnTo>
                    <a:cubicBezTo>
                      <a:pt x="1579880" y="554990"/>
                      <a:pt x="975360" y="504190"/>
                      <a:pt x="825500" y="497840"/>
                    </a:cubicBezTo>
                    <a:cubicBezTo>
                      <a:pt x="511810" y="482600"/>
                      <a:pt x="11430" y="414020"/>
                      <a:pt x="11430" y="414020"/>
                    </a:cubicBezTo>
                    <a:lnTo>
                      <a:pt x="0" y="261620"/>
                    </a:lnTo>
                    <a:lnTo>
                      <a:pt x="48260" y="135890"/>
                    </a:lnTo>
                    <a:lnTo>
                      <a:pt x="27940" y="0"/>
                    </a:lnTo>
                    <a:close/>
                  </a:path>
                </a:pathLst>
              </a:custGeom>
              <a:solidFill>
                <a:srgbClr val="51AD31"/>
              </a:solidFill>
            </p:spPr>
          </p:sp>
        </p:grpSp>
        <p:sp>
          <p:nvSpPr>
            <p:cNvPr id="20" name="TextBox 20"/>
            <p:cNvSpPr txBox="1"/>
            <p:nvPr/>
          </p:nvSpPr>
          <p:spPr>
            <a:xfrm>
              <a:off x="1383961" y="1203906"/>
              <a:ext cx="10097879" cy="2000239"/>
            </a:xfrm>
            <a:prstGeom prst="rect">
              <a:avLst/>
            </a:prstGeom>
          </p:spPr>
          <p:txBody>
            <a:bodyPr lIns="0" tIns="0" rIns="0" bIns="0" rtlCol="0" anchor="t">
              <a:spAutoFit/>
            </a:bodyPr>
            <a:lstStyle/>
            <a:p>
              <a:pPr algn="ctr">
                <a:lnSpc>
                  <a:spcPts val="5581"/>
                </a:lnSpc>
              </a:pPr>
              <a:r>
                <a:rPr lang="en-US" sz="5525">
                  <a:solidFill>
                    <a:srgbClr val="1B64AE"/>
                  </a:solidFill>
                  <a:latin typeface="Poppins"/>
                  <a:ea typeface="Poppins"/>
                  <a:cs typeface="Poppins"/>
                  <a:sym typeface="Poppins"/>
                </a:rPr>
                <a:t>What could support </a:t>
              </a:r>
            </a:p>
            <a:p>
              <a:pPr algn="ctr">
                <a:lnSpc>
                  <a:spcPts val="5581"/>
                </a:lnSpc>
              </a:pPr>
              <a:r>
                <a:rPr lang="en-US" sz="5525">
                  <a:solidFill>
                    <a:srgbClr val="1B64AE"/>
                  </a:solidFill>
                  <a:latin typeface="Poppins"/>
                  <a:ea typeface="Poppins"/>
                  <a:cs typeface="Poppins"/>
                  <a:sym typeface="Poppins"/>
                </a:rPr>
                <a:t>character B? </a:t>
              </a: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5226825" y="166874"/>
            <a:ext cx="7985558" cy="1291604"/>
            <a:chOff x="0" y="0"/>
            <a:chExt cx="2103192" cy="340176"/>
          </a:xfrm>
        </p:grpSpPr>
        <p:sp>
          <p:nvSpPr>
            <p:cNvPr id="3" name="Freeform 3"/>
            <p:cNvSpPr/>
            <p:nvPr/>
          </p:nvSpPr>
          <p:spPr>
            <a:xfrm>
              <a:off x="0" y="0"/>
              <a:ext cx="2103192" cy="340176"/>
            </a:xfrm>
            <a:custGeom>
              <a:avLst/>
              <a:gdLst/>
              <a:ahLst/>
              <a:cxnLst/>
              <a:rect l="l" t="t" r="r" b="b"/>
              <a:pathLst>
                <a:path w="2103192" h="340176">
                  <a:moveTo>
                    <a:pt x="49444" y="0"/>
                  </a:moveTo>
                  <a:lnTo>
                    <a:pt x="2053748" y="0"/>
                  </a:lnTo>
                  <a:cubicBezTo>
                    <a:pt x="2081056" y="0"/>
                    <a:pt x="2103192" y="22137"/>
                    <a:pt x="2103192" y="49444"/>
                  </a:cubicBezTo>
                  <a:lnTo>
                    <a:pt x="2103192" y="290732"/>
                  </a:lnTo>
                  <a:cubicBezTo>
                    <a:pt x="2103192" y="318039"/>
                    <a:pt x="2081056" y="340176"/>
                    <a:pt x="2053748" y="340176"/>
                  </a:cubicBezTo>
                  <a:lnTo>
                    <a:pt x="49444" y="340176"/>
                  </a:lnTo>
                  <a:cubicBezTo>
                    <a:pt x="22137" y="340176"/>
                    <a:pt x="0" y="318039"/>
                    <a:pt x="0" y="290732"/>
                  </a:cubicBezTo>
                  <a:lnTo>
                    <a:pt x="0" y="49444"/>
                  </a:lnTo>
                  <a:cubicBezTo>
                    <a:pt x="0" y="22137"/>
                    <a:pt x="22137" y="0"/>
                    <a:pt x="49444" y="0"/>
                  </a:cubicBezTo>
                  <a:close/>
                </a:path>
              </a:pathLst>
            </a:custGeom>
            <a:solidFill>
              <a:srgbClr val="1B64AE"/>
            </a:solidFill>
          </p:spPr>
        </p:sp>
        <p:sp>
          <p:nvSpPr>
            <p:cNvPr id="4" name="TextBox 4"/>
            <p:cNvSpPr txBox="1"/>
            <p:nvPr/>
          </p:nvSpPr>
          <p:spPr>
            <a:xfrm>
              <a:off x="0" y="-38100"/>
              <a:ext cx="2103192" cy="378276"/>
            </a:xfrm>
            <a:prstGeom prst="rect">
              <a:avLst/>
            </a:prstGeom>
          </p:spPr>
          <p:txBody>
            <a:bodyPr lIns="50800" tIns="50800" rIns="50800" bIns="50800" rtlCol="0" anchor="ctr"/>
            <a:lstStyle/>
            <a:p>
              <a:pPr algn="ctr">
                <a:lnSpc>
                  <a:spcPts val="2774"/>
                </a:lnSpc>
              </a:pPr>
              <a:endParaRPr/>
            </a:p>
          </p:txBody>
        </p:sp>
      </p:grpSp>
      <p:grpSp>
        <p:nvGrpSpPr>
          <p:cNvPr id="5" name="Group 5"/>
          <p:cNvGrpSpPr/>
          <p:nvPr/>
        </p:nvGrpSpPr>
        <p:grpSpPr>
          <a:xfrm>
            <a:off x="2454394" y="964240"/>
            <a:ext cx="13781063" cy="8825504"/>
            <a:chOff x="0" y="0"/>
            <a:chExt cx="6832923" cy="4375859"/>
          </a:xfrm>
        </p:grpSpPr>
        <p:sp>
          <p:nvSpPr>
            <p:cNvPr id="6" name="Freeform 6"/>
            <p:cNvSpPr/>
            <p:nvPr/>
          </p:nvSpPr>
          <p:spPr>
            <a:xfrm>
              <a:off x="0" y="0"/>
              <a:ext cx="6832922" cy="4375859"/>
            </a:xfrm>
            <a:custGeom>
              <a:avLst/>
              <a:gdLst/>
              <a:ahLst/>
              <a:cxnLst/>
              <a:rect l="l" t="t" r="r" b="b"/>
              <a:pathLst>
                <a:path w="6832922" h="4375859">
                  <a:moveTo>
                    <a:pt x="6708463" y="4375859"/>
                  </a:moveTo>
                  <a:lnTo>
                    <a:pt x="124460" y="4375859"/>
                  </a:lnTo>
                  <a:cubicBezTo>
                    <a:pt x="55880" y="4375859"/>
                    <a:pt x="0" y="4319979"/>
                    <a:pt x="0" y="4251399"/>
                  </a:cubicBezTo>
                  <a:lnTo>
                    <a:pt x="0" y="124460"/>
                  </a:lnTo>
                  <a:cubicBezTo>
                    <a:pt x="0" y="55880"/>
                    <a:pt x="55880" y="0"/>
                    <a:pt x="124460" y="0"/>
                  </a:cubicBezTo>
                  <a:lnTo>
                    <a:pt x="6708463" y="0"/>
                  </a:lnTo>
                  <a:cubicBezTo>
                    <a:pt x="6777043" y="0"/>
                    <a:pt x="6832922" y="55880"/>
                    <a:pt x="6832922" y="124460"/>
                  </a:cubicBezTo>
                  <a:lnTo>
                    <a:pt x="6832922" y="4251399"/>
                  </a:lnTo>
                  <a:cubicBezTo>
                    <a:pt x="6832922" y="4319979"/>
                    <a:pt x="6777043" y="4375859"/>
                    <a:pt x="6708463" y="4375859"/>
                  </a:cubicBezTo>
                  <a:close/>
                </a:path>
              </a:pathLst>
            </a:custGeom>
            <a:solidFill>
              <a:srgbClr val="100F0D">
                <a:alpha val="4706"/>
              </a:srgbClr>
            </a:solidFill>
          </p:spPr>
        </p:sp>
      </p:grpSp>
      <p:grpSp>
        <p:nvGrpSpPr>
          <p:cNvPr id="7" name="Group 7"/>
          <p:cNvGrpSpPr/>
          <p:nvPr/>
        </p:nvGrpSpPr>
        <p:grpSpPr>
          <a:xfrm>
            <a:off x="7358740" y="2659760"/>
            <a:ext cx="7834954" cy="5434465"/>
            <a:chOff x="0" y="0"/>
            <a:chExt cx="10446605" cy="7245953"/>
          </a:xfrm>
        </p:grpSpPr>
        <p:grpSp>
          <p:nvGrpSpPr>
            <p:cNvPr id="8" name="Group 8"/>
            <p:cNvGrpSpPr/>
            <p:nvPr/>
          </p:nvGrpSpPr>
          <p:grpSpPr>
            <a:xfrm>
              <a:off x="0" y="0"/>
              <a:ext cx="10446605" cy="7245953"/>
              <a:chOff x="0" y="0"/>
              <a:chExt cx="10605649" cy="7957841"/>
            </a:xfrm>
          </p:grpSpPr>
          <p:sp>
            <p:nvSpPr>
              <p:cNvPr id="9" name="Freeform 9"/>
              <p:cNvSpPr/>
              <p:nvPr/>
            </p:nvSpPr>
            <p:spPr>
              <a:xfrm>
                <a:off x="15240" y="248920"/>
                <a:ext cx="10577709" cy="7687331"/>
              </a:xfrm>
              <a:custGeom>
                <a:avLst/>
                <a:gdLst/>
                <a:ahLst/>
                <a:cxnLst/>
                <a:rect l="l" t="t" r="r" b="b"/>
                <a:pathLst>
                  <a:path w="10577709" h="7687331">
                    <a:moveTo>
                      <a:pt x="10575169" y="645160"/>
                    </a:moveTo>
                    <a:cubicBezTo>
                      <a:pt x="10577709" y="488950"/>
                      <a:pt x="10556119" y="30480"/>
                      <a:pt x="10556119" y="30480"/>
                    </a:cubicBezTo>
                    <a:cubicBezTo>
                      <a:pt x="10556119" y="30480"/>
                      <a:pt x="10171309" y="40640"/>
                      <a:pt x="7648719" y="40640"/>
                    </a:cubicBezTo>
                    <a:cubicBezTo>
                      <a:pt x="6940030" y="40640"/>
                      <a:pt x="2401570" y="40640"/>
                      <a:pt x="2341880" y="40640"/>
                    </a:cubicBezTo>
                    <a:cubicBezTo>
                      <a:pt x="1906270" y="40640"/>
                      <a:pt x="1042670" y="38100"/>
                      <a:pt x="795020" y="33020"/>
                    </a:cubicBezTo>
                    <a:cubicBezTo>
                      <a:pt x="482600" y="20320"/>
                      <a:pt x="11430" y="0"/>
                      <a:pt x="10160" y="29210"/>
                    </a:cubicBezTo>
                    <a:cubicBezTo>
                      <a:pt x="8890" y="58420"/>
                      <a:pt x="21590" y="440690"/>
                      <a:pt x="21590" y="440690"/>
                    </a:cubicBezTo>
                    <a:cubicBezTo>
                      <a:pt x="21590" y="440690"/>
                      <a:pt x="21590" y="6838971"/>
                      <a:pt x="21590" y="7030741"/>
                    </a:cubicBezTo>
                    <a:cubicBezTo>
                      <a:pt x="6350" y="7275851"/>
                      <a:pt x="0" y="7649231"/>
                      <a:pt x="0" y="7649231"/>
                    </a:cubicBezTo>
                    <a:cubicBezTo>
                      <a:pt x="204470" y="7679711"/>
                      <a:pt x="450850" y="7687331"/>
                      <a:pt x="657860" y="7684791"/>
                    </a:cubicBezTo>
                    <a:cubicBezTo>
                      <a:pt x="891540" y="7684791"/>
                      <a:pt x="6117948" y="7684791"/>
                      <a:pt x="6117948" y="7684791"/>
                    </a:cubicBezTo>
                    <a:lnTo>
                      <a:pt x="10535799" y="7670821"/>
                    </a:lnTo>
                    <a:cubicBezTo>
                      <a:pt x="10535799" y="7670821"/>
                      <a:pt x="10575169" y="6968511"/>
                      <a:pt x="10575169" y="6842781"/>
                    </a:cubicBezTo>
                    <a:cubicBezTo>
                      <a:pt x="10575169" y="6668791"/>
                      <a:pt x="10572628" y="803910"/>
                      <a:pt x="10575169" y="645160"/>
                    </a:cubicBezTo>
                    <a:close/>
                  </a:path>
                </a:pathLst>
              </a:custGeom>
              <a:solidFill>
                <a:srgbClr val="E6C1F1"/>
              </a:solidFill>
            </p:spPr>
          </p:sp>
          <p:sp>
            <p:nvSpPr>
              <p:cNvPr id="10" name="Freeform 10"/>
              <p:cNvSpPr/>
              <p:nvPr/>
            </p:nvSpPr>
            <p:spPr>
              <a:xfrm>
                <a:off x="469900" y="10160"/>
                <a:ext cx="1583690" cy="554990"/>
              </a:xfrm>
              <a:custGeom>
                <a:avLst/>
                <a:gdLst/>
                <a:ahLst/>
                <a:cxnLst/>
                <a:rect l="l" t="t" r="r" b="b"/>
                <a:pathLst>
                  <a:path w="1583690" h="554990">
                    <a:moveTo>
                      <a:pt x="27940" y="0"/>
                    </a:moveTo>
                    <a:cubicBezTo>
                      <a:pt x="27940" y="0"/>
                      <a:pt x="990600" y="95250"/>
                      <a:pt x="1109980" y="97790"/>
                    </a:cubicBezTo>
                    <a:lnTo>
                      <a:pt x="1558290" y="106680"/>
                    </a:lnTo>
                    <a:lnTo>
                      <a:pt x="1557020" y="199390"/>
                    </a:lnTo>
                    <a:cubicBezTo>
                      <a:pt x="1557020" y="199390"/>
                      <a:pt x="1583690" y="342900"/>
                      <a:pt x="1582420" y="402590"/>
                    </a:cubicBezTo>
                    <a:lnTo>
                      <a:pt x="1579880" y="554990"/>
                    </a:lnTo>
                    <a:cubicBezTo>
                      <a:pt x="1579880" y="554990"/>
                      <a:pt x="975360" y="504190"/>
                      <a:pt x="825500" y="497840"/>
                    </a:cubicBezTo>
                    <a:cubicBezTo>
                      <a:pt x="511810" y="482600"/>
                      <a:pt x="11430" y="414020"/>
                      <a:pt x="11430" y="414020"/>
                    </a:cubicBezTo>
                    <a:lnTo>
                      <a:pt x="0" y="261620"/>
                    </a:lnTo>
                    <a:lnTo>
                      <a:pt x="48260" y="135890"/>
                    </a:lnTo>
                    <a:lnTo>
                      <a:pt x="27940" y="0"/>
                    </a:lnTo>
                    <a:close/>
                  </a:path>
                </a:pathLst>
              </a:custGeom>
              <a:solidFill>
                <a:srgbClr val="51AD31"/>
              </a:solidFill>
            </p:spPr>
          </p:sp>
        </p:grpSp>
        <p:sp>
          <p:nvSpPr>
            <p:cNvPr id="11" name="TextBox 11"/>
            <p:cNvSpPr txBox="1"/>
            <p:nvPr/>
          </p:nvSpPr>
          <p:spPr>
            <a:xfrm>
              <a:off x="1123731" y="1284840"/>
              <a:ext cx="8199143" cy="4955683"/>
            </a:xfrm>
            <a:prstGeom prst="rect">
              <a:avLst/>
            </a:prstGeom>
          </p:spPr>
          <p:txBody>
            <a:bodyPr lIns="0" tIns="0" rIns="0" bIns="0" rtlCol="0" anchor="t">
              <a:spAutoFit/>
            </a:bodyPr>
            <a:lstStyle/>
            <a:p>
              <a:pPr algn="l">
                <a:lnSpc>
                  <a:spcPts val="3672"/>
                </a:lnSpc>
              </a:pPr>
              <a:r>
                <a:rPr lang="en-US" sz="3636">
                  <a:solidFill>
                    <a:srgbClr val="1B64AE"/>
                  </a:solidFill>
                  <a:latin typeface="Poppins"/>
                  <a:ea typeface="Poppins"/>
                  <a:cs typeface="Poppins"/>
                  <a:sym typeface="Poppins"/>
                </a:rPr>
                <a:t>•Why it is important to report unacceptable behaviour.</a:t>
              </a:r>
            </a:p>
            <a:p>
              <a:pPr algn="l">
                <a:lnSpc>
                  <a:spcPts val="3672"/>
                </a:lnSpc>
              </a:pPr>
              <a:r>
                <a:rPr lang="en-US" sz="3636">
                  <a:solidFill>
                    <a:srgbClr val="1B64AE"/>
                  </a:solidFill>
                  <a:latin typeface="Poppins"/>
                  <a:ea typeface="Poppins"/>
                  <a:cs typeface="Poppins"/>
                  <a:sym typeface="Poppins"/>
                </a:rPr>
                <a:t>•When to report concerns.</a:t>
              </a:r>
            </a:p>
            <a:p>
              <a:pPr algn="l">
                <a:lnSpc>
                  <a:spcPts val="3672"/>
                </a:lnSpc>
              </a:pPr>
              <a:r>
                <a:rPr lang="en-US" sz="3636">
                  <a:solidFill>
                    <a:srgbClr val="1B64AE"/>
                  </a:solidFill>
                  <a:latin typeface="Poppins"/>
                  <a:ea typeface="Poppins"/>
                  <a:cs typeface="Poppins"/>
                  <a:sym typeface="Poppins"/>
                </a:rPr>
                <a:t>•Who to tell and what to say.</a:t>
              </a:r>
            </a:p>
            <a:p>
              <a:pPr algn="l">
                <a:lnSpc>
                  <a:spcPts val="3672"/>
                </a:lnSpc>
              </a:pPr>
              <a:r>
                <a:rPr lang="en-US" sz="3636">
                  <a:solidFill>
                    <a:srgbClr val="1B64AE"/>
                  </a:solidFill>
                  <a:latin typeface="Poppins"/>
                  <a:ea typeface="Poppins"/>
                  <a:cs typeface="Poppins"/>
                  <a:sym typeface="Poppins"/>
                </a:rPr>
                <a:t>•What might happen next.</a:t>
              </a:r>
            </a:p>
            <a:p>
              <a:pPr algn="ctr">
                <a:lnSpc>
                  <a:spcPts val="3672"/>
                </a:lnSpc>
              </a:pPr>
              <a:endParaRPr lang="en-US" sz="3636">
                <a:solidFill>
                  <a:srgbClr val="1B64AE"/>
                </a:solidFill>
                <a:latin typeface="Poppins"/>
                <a:ea typeface="Poppins"/>
                <a:cs typeface="Poppins"/>
                <a:sym typeface="Poppins"/>
              </a:endParaRPr>
            </a:p>
          </p:txBody>
        </p:sp>
      </p:grpSp>
      <p:sp>
        <p:nvSpPr>
          <p:cNvPr id="12" name="Freeform 12"/>
          <p:cNvSpPr/>
          <p:nvPr/>
        </p:nvSpPr>
        <p:spPr>
          <a:xfrm>
            <a:off x="15193694" y="0"/>
            <a:ext cx="568066" cy="568066"/>
          </a:xfrm>
          <a:custGeom>
            <a:avLst/>
            <a:gdLst/>
            <a:ahLst/>
            <a:cxnLst/>
            <a:rect l="l" t="t" r="r" b="b"/>
            <a:pathLst>
              <a:path w="568066" h="568066">
                <a:moveTo>
                  <a:pt x="0" y="0"/>
                </a:moveTo>
                <a:lnTo>
                  <a:pt x="568066" y="0"/>
                </a:lnTo>
                <a:lnTo>
                  <a:pt x="568066" y="568066"/>
                </a:lnTo>
                <a:lnTo>
                  <a:pt x="0" y="56806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3" name="Freeform 13"/>
          <p:cNvSpPr/>
          <p:nvPr/>
        </p:nvSpPr>
        <p:spPr>
          <a:xfrm>
            <a:off x="3155226" y="2085656"/>
            <a:ext cx="3846453" cy="7704088"/>
          </a:xfrm>
          <a:custGeom>
            <a:avLst/>
            <a:gdLst/>
            <a:ahLst/>
            <a:cxnLst/>
            <a:rect l="l" t="t" r="r" b="b"/>
            <a:pathLst>
              <a:path w="3846453" h="7704088">
                <a:moveTo>
                  <a:pt x="0" y="0"/>
                </a:moveTo>
                <a:lnTo>
                  <a:pt x="3846453" y="0"/>
                </a:lnTo>
                <a:lnTo>
                  <a:pt x="3846453" y="7704088"/>
                </a:lnTo>
                <a:lnTo>
                  <a:pt x="0" y="7704088"/>
                </a:lnTo>
                <a:lnTo>
                  <a:pt x="0" y="0"/>
                </a:lnTo>
                <a:close/>
              </a:path>
            </a:pathLst>
          </a:custGeom>
          <a:blipFill>
            <a:blip r:embed="rId5"/>
            <a:stretch>
              <a:fillRect/>
            </a:stretch>
          </a:blipFill>
        </p:spPr>
      </p:sp>
      <p:sp>
        <p:nvSpPr>
          <p:cNvPr id="14" name="TextBox 14"/>
          <p:cNvSpPr txBox="1"/>
          <p:nvPr/>
        </p:nvSpPr>
        <p:spPr>
          <a:xfrm>
            <a:off x="5322045" y="226582"/>
            <a:ext cx="7890338" cy="1010264"/>
          </a:xfrm>
          <a:prstGeom prst="rect">
            <a:avLst/>
          </a:prstGeom>
        </p:spPr>
        <p:txBody>
          <a:bodyPr lIns="0" tIns="0" rIns="0" bIns="0" rtlCol="0" anchor="t">
            <a:spAutoFit/>
          </a:bodyPr>
          <a:lstStyle/>
          <a:p>
            <a:pPr marL="0" lvl="0" indent="0" algn="ctr">
              <a:lnSpc>
                <a:spcPts val="7841"/>
              </a:lnSpc>
              <a:spcBef>
                <a:spcPct val="0"/>
              </a:spcBef>
            </a:pPr>
            <a:r>
              <a:rPr lang="en-US" sz="5600" b="1" spc="-56">
                <a:solidFill>
                  <a:srgbClr val="FFFFFF"/>
                </a:solidFill>
                <a:latin typeface="Poppins Semi-Bold"/>
                <a:ea typeface="Poppins Semi-Bold"/>
                <a:cs typeface="Poppins Semi-Bold"/>
                <a:sym typeface="Poppins Semi-Bold"/>
              </a:rPr>
              <a:t>Reporting Concerns</a:t>
            </a:r>
          </a:p>
        </p:txBody>
      </p:sp>
      <p:sp>
        <p:nvSpPr>
          <p:cNvPr id="15" name="TextBox 15"/>
          <p:cNvSpPr txBox="1"/>
          <p:nvPr/>
        </p:nvSpPr>
        <p:spPr>
          <a:xfrm>
            <a:off x="14440227" y="106215"/>
            <a:ext cx="3690115" cy="327060"/>
          </a:xfrm>
          <a:prstGeom prst="rect">
            <a:avLst/>
          </a:prstGeom>
        </p:spPr>
        <p:txBody>
          <a:bodyPr lIns="0" tIns="0" rIns="0" bIns="0" rtlCol="0" anchor="t">
            <a:spAutoFit/>
          </a:bodyPr>
          <a:lstStyle/>
          <a:p>
            <a:pPr marL="0" lvl="0" indent="0" algn="r">
              <a:lnSpc>
                <a:spcPts val="2758"/>
              </a:lnSpc>
              <a:spcBef>
                <a:spcPct val="0"/>
              </a:spcBef>
            </a:pPr>
            <a:r>
              <a:rPr lang="en-US" sz="1970" b="1">
                <a:solidFill>
                  <a:srgbClr val="1B64AE"/>
                </a:solidFill>
                <a:latin typeface="DM Sans Bold"/>
                <a:ea typeface="DM Sans Bold"/>
                <a:cs typeface="DM Sans Bold"/>
                <a:sym typeface="DM Sans Bold"/>
              </a:rPr>
              <a:t>@alicerugglestrust </a:t>
            </a:r>
          </a:p>
        </p:txBody>
      </p:sp>
      <p:sp>
        <p:nvSpPr>
          <p:cNvPr id="16" name="TextBox 16"/>
          <p:cNvSpPr txBox="1"/>
          <p:nvPr/>
        </p:nvSpPr>
        <p:spPr>
          <a:xfrm>
            <a:off x="14597885" y="552950"/>
            <a:ext cx="3690115" cy="327060"/>
          </a:xfrm>
          <a:prstGeom prst="rect">
            <a:avLst/>
          </a:prstGeom>
        </p:spPr>
        <p:txBody>
          <a:bodyPr lIns="0" tIns="0" rIns="0" bIns="0" rtlCol="0" anchor="t">
            <a:spAutoFit/>
          </a:bodyPr>
          <a:lstStyle/>
          <a:p>
            <a:pPr marL="0" lvl="0" indent="0" algn="r">
              <a:lnSpc>
                <a:spcPts val="2758"/>
              </a:lnSpc>
              <a:spcBef>
                <a:spcPct val="0"/>
              </a:spcBef>
            </a:pPr>
            <a:r>
              <a:rPr lang="en-US" sz="1970" b="1">
                <a:solidFill>
                  <a:srgbClr val="1B64AE"/>
                </a:solidFill>
                <a:latin typeface="DM Sans Bold"/>
                <a:ea typeface="DM Sans Bold"/>
                <a:cs typeface="DM Sans Bold"/>
                <a:sym typeface="DM Sans Bold"/>
              </a:rPr>
              <a:t>www.alicerugglestrust.org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415577" y="382898"/>
            <a:ext cx="9371060" cy="1291604"/>
            <a:chOff x="0" y="0"/>
            <a:chExt cx="2468098" cy="340176"/>
          </a:xfrm>
        </p:grpSpPr>
        <p:sp>
          <p:nvSpPr>
            <p:cNvPr id="3" name="Freeform 3"/>
            <p:cNvSpPr/>
            <p:nvPr/>
          </p:nvSpPr>
          <p:spPr>
            <a:xfrm>
              <a:off x="0" y="0"/>
              <a:ext cx="2468098" cy="340176"/>
            </a:xfrm>
            <a:custGeom>
              <a:avLst/>
              <a:gdLst/>
              <a:ahLst/>
              <a:cxnLst/>
              <a:rect l="l" t="t" r="r" b="b"/>
              <a:pathLst>
                <a:path w="2468098" h="340176">
                  <a:moveTo>
                    <a:pt x="42134" y="0"/>
                  </a:moveTo>
                  <a:lnTo>
                    <a:pt x="2425965" y="0"/>
                  </a:lnTo>
                  <a:cubicBezTo>
                    <a:pt x="2437139" y="0"/>
                    <a:pt x="2447856" y="4439"/>
                    <a:pt x="2455757" y="12341"/>
                  </a:cubicBezTo>
                  <a:cubicBezTo>
                    <a:pt x="2463659" y="20242"/>
                    <a:pt x="2468098" y="30959"/>
                    <a:pt x="2468098" y="42134"/>
                  </a:cubicBezTo>
                  <a:lnTo>
                    <a:pt x="2468098" y="298042"/>
                  </a:lnTo>
                  <a:cubicBezTo>
                    <a:pt x="2468098" y="309216"/>
                    <a:pt x="2463659" y="319933"/>
                    <a:pt x="2455757" y="327835"/>
                  </a:cubicBezTo>
                  <a:cubicBezTo>
                    <a:pt x="2447856" y="335737"/>
                    <a:pt x="2437139" y="340176"/>
                    <a:pt x="2425965" y="340176"/>
                  </a:cubicBezTo>
                  <a:lnTo>
                    <a:pt x="42134" y="340176"/>
                  </a:lnTo>
                  <a:cubicBezTo>
                    <a:pt x="30959" y="340176"/>
                    <a:pt x="20242" y="335737"/>
                    <a:pt x="12341" y="327835"/>
                  </a:cubicBezTo>
                  <a:cubicBezTo>
                    <a:pt x="4439" y="319933"/>
                    <a:pt x="0" y="309216"/>
                    <a:pt x="0" y="298042"/>
                  </a:cubicBezTo>
                  <a:lnTo>
                    <a:pt x="0" y="42134"/>
                  </a:lnTo>
                  <a:cubicBezTo>
                    <a:pt x="0" y="30959"/>
                    <a:pt x="4439" y="20242"/>
                    <a:pt x="12341" y="12341"/>
                  </a:cubicBezTo>
                  <a:cubicBezTo>
                    <a:pt x="20242" y="4439"/>
                    <a:pt x="30959" y="0"/>
                    <a:pt x="42134" y="0"/>
                  </a:cubicBezTo>
                  <a:close/>
                </a:path>
              </a:pathLst>
            </a:custGeom>
            <a:solidFill>
              <a:srgbClr val="1B64AE"/>
            </a:solidFill>
          </p:spPr>
        </p:sp>
        <p:sp>
          <p:nvSpPr>
            <p:cNvPr id="4" name="TextBox 4"/>
            <p:cNvSpPr txBox="1"/>
            <p:nvPr/>
          </p:nvSpPr>
          <p:spPr>
            <a:xfrm>
              <a:off x="0" y="-38100"/>
              <a:ext cx="2468098" cy="378276"/>
            </a:xfrm>
            <a:prstGeom prst="rect">
              <a:avLst/>
            </a:prstGeom>
          </p:spPr>
          <p:txBody>
            <a:bodyPr lIns="50800" tIns="50800" rIns="50800" bIns="50800" rtlCol="0" anchor="ctr"/>
            <a:lstStyle/>
            <a:p>
              <a:pPr algn="ctr">
                <a:lnSpc>
                  <a:spcPts val="2774"/>
                </a:lnSpc>
              </a:pPr>
              <a:endParaRPr/>
            </a:p>
          </p:txBody>
        </p:sp>
      </p:grpSp>
      <p:grpSp>
        <p:nvGrpSpPr>
          <p:cNvPr id="5" name="Group 5"/>
          <p:cNvGrpSpPr/>
          <p:nvPr/>
        </p:nvGrpSpPr>
        <p:grpSpPr>
          <a:xfrm>
            <a:off x="1959823" y="1032410"/>
            <a:ext cx="14368355" cy="8825504"/>
            <a:chOff x="0" y="0"/>
            <a:chExt cx="7124114" cy="4375859"/>
          </a:xfrm>
        </p:grpSpPr>
        <p:sp>
          <p:nvSpPr>
            <p:cNvPr id="6" name="Freeform 6"/>
            <p:cNvSpPr/>
            <p:nvPr/>
          </p:nvSpPr>
          <p:spPr>
            <a:xfrm>
              <a:off x="0" y="0"/>
              <a:ext cx="7124114" cy="4375859"/>
            </a:xfrm>
            <a:custGeom>
              <a:avLst/>
              <a:gdLst/>
              <a:ahLst/>
              <a:cxnLst/>
              <a:rect l="l" t="t" r="r" b="b"/>
              <a:pathLst>
                <a:path w="7124114" h="4375859">
                  <a:moveTo>
                    <a:pt x="6999653" y="4375859"/>
                  </a:moveTo>
                  <a:lnTo>
                    <a:pt x="124460" y="4375859"/>
                  </a:lnTo>
                  <a:cubicBezTo>
                    <a:pt x="55880" y="4375859"/>
                    <a:pt x="0" y="4319979"/>
                    <a:pt x="0" y="4251399"/>
                  </a:cubicBezTo>
                  <a:lnTo>
                    <a:pt x="0" y="124460"/>
                  </a:lnTo>
                  <a:cubicBezTo>
                    <a:pt x="0" y="55880"/>
                    <a:pt x="55880" y="0"/>
                    <a:pt x="124460" y="0"/>
                  </a:cubicBezTo>
                  <a:lnTo>
                    <a:pt x="6999653" y="0"/>
                  </a:lnTo>
                  <a:cubicBezTo>
                    <a:pt x="7068234" y="0"/>
                    <a:pt x="7124114" y="55880"/>
                    <a:pt x="7124114" y="124460"/>
                  </a:cubicBezTo>
                  <a:lnTo>
                    <a:pt x="7124114" y="4251399"/>
                  </a:lnTo>
                  <a:cubicBezTo>
                    <a:pt x="7124114" y="4319979"/>
                    <a:pt x="7068234" y="4375859"/>
                    <a:pt x="6999653" y="4375859"/>
                  </a:cubicBezTo>
                  <a:close/>
                </a:path>
              </a:pathLst>
            </a:custGeom>
            <a:solidFill>
              <a:srgbClr val="100F0D">
                <a:alpha val="4706"/>
              </a:srgbClr>
            </a:solidFill>
          </p:spPr>
        </p:sp>
      </p:grpSp>
      <p:sp>
        <p:nvSpPr>
          <p:cNvPr id="7" name="TextBox 7"/>
          <p:cNvSpPr txBox="1"/>
          <p:nvPr/>
        </p:nvSpPr>
        <p:spPr>
          <a:xfrm>
            <a:off x="4415577" y="442606"/>
            <a:ext cx="9371060" cy="1010264"/>
          </a:xfrm>
          <a:prstGeom prst="rect">
            <a:avLst/>
          </a:prstGeom>
        </p:spPr>
        <p:txBody>
          <a:bodyPr lIns="0" tIns="0" rIns="0" bIns="0" rtlCol="0" anchor="t">
            <a:spAutoFit/>
          </a:bodyPr>
          <a:lstStyle/>
          <a:p>
            <a:pPr marL="0" lvl="0" indent="0" algn="ctr">
              <a:lnSpc>
                <a:spcPts val="7841"/>
              </a:lnSpc>
              <a:spcBef>
                <a:spcPct val="0"/>
              </a:spcBef>
            </a:pPr>
            <a:r>
              <a:rPr lang="en-US" sz="5600" b="1" spc="-56">
                <a:solidFill>
                  <a:srgbClr val="FFFFFF"/>
                </a:solidFill>
                <a:latin typeface="Poppins Semi-Bold"/>
                <a:ea typeface="Poppins Semi-Bold"/>
                <a:cs typeface="Poppins Semi-Bold"/>
                <a:sym typeface="Poppins Semi-Bold"/>
              </a:rPr>
              <a:t>Unacceptable Behaviour</a:t>
            </a:r>
          </a:p>
        </p:txBody>
      </p:sp>
      <p:grpSp>
        <p:nvGrpSpPr>
          <p:cNvPr id="8" name="Group 8"/>
          <p:cNvGrpSpPr/>
          <p:nvPr/>
        </p:nvGrpSpPr>
        <p:grpSpPr>
          <a:xfrm>
            <a:off x="2568461" y="3159487"/>
            <a:ext cx="5977397" cy="3968025"/>
            <a:chOff x="0" y="0"/>
            <a:chExt cx="7969863" cy="5290701"/>
          </a:xfrm>
        </p:grpSpPr>
        <p:grpSp>
          <p:nvGrpSpPr>
            <p:cNvPr id="9" name="Group 9"/>
            <p:cNvGrpSpPr/>
            <p:nvPr/>
          </p:nvGrpSpPr>
          <p:grpSpPr>
            <a:xfrm>
              <a:off x="0" y="0"/>
              <a:ext cx="7969863" cy="5290701"/>
              <a:chOff x="0" y="0"/>
              <a:chExt cx="6961589" cy="4999290"/>
            </a:xfrm>
          </p:grpSpPr>
          <p:sp>
            <p:nvSpPr>
              <p:cNvPr id="10" name="Freeform 10"/>
              <p:cNvSpPr/>
              <p:nvPr/>
            </p:nvSpPr>
            <p:spPr>
              <a:xfrm>
                <a:off x="15240" y="248920"/>
                <a:ext cx="6933649" cy="4728780"/>
              </a:xfrm>
              <a:custGeom>
                <a:avLst/>
                <a:gdLst/>
                <a:ahLst/>
                <a:cxnLst/>
                <a:rect l="l" t="t" r="r" b="b"/>
                <a:pathLst>
                  <a:path w="6933649" h="4728780">
                    <a:moveTo>
                      <a:pt x="6931109" y="645160"/>
                    </a:moveTo>
                    <a:cubicBezTo>
                      <a:pt x="6933649" y="488950"/>
                      <a:pt x="6912059" y="30480"/>
                      <a:pt x="6912059" y="30480"/>
                    </a:cubicBezTo>
                    <a:cubicBezTo>
                      <a:pt x="6912059" y="30480"/>
                      <a:pt x="6527249" y="40640"/>
                      <a:pt x="5112942" y="40640"/>
                    </a:cubicBezTo>
                    <a:cubicBezTo>
                      <a:pt x="4750060" y="40640"/>
                      <a:pt x="2401570" y="40640"/>
                      <a:pt x="2341880" y="40640"/>
                    </a:cubicBezTo>
                    <a:cubicBezTo>
                      <a:pt x="1906270" y="40640"/>
                      <a:pt x="1042670" y="38100"/>
                      <a:pt x="795020" y="33020"/>
                    </a:cubicBezTo>
                    <a:cubicBezTo>
                      <a:pt x="482600" y="20320"/>
                      <a:pt x="11430" y="0"/>
                      <a:pt x="10160" y="29210"/>
                    </a:cubicBezTo>
                    <a:cubicBezTo>
                      <a:pt x="8890" y="58420"/>
                      <a:pt x="21590" y="440690"/>
                      <a:pt x="21590" y="440690"/>
                    </a:cubicBezTo>
                    <a:cubicBezTo>
                      <a:pt x="21590" y="440690"/>
                      <a:pt x="21590" y="3880420"/>
                      <a:pt x="21590" y="4072190"/>
                    </a:cubicBezTo>
                    <a:cubicBezTo>
                      <a:pt x="6350" y="4317301"/>
                      <a:pt x="0" y="4690680"/>
                      <a:pt x="0" y="4690680"/>
                    </a:cubicBezTo>
                    <a:cubicBezTo>
                      <a:pt x="204470" y="4721160"/>
                      <a:pt x="450850" y="4728780"/>
                      <a:pt x="657860" y="4726240"/>
                    </a:cubicBezTo>
                    <a:cubicBezTo>
                      <a:pt x="891540" y="4726240"/>
                      <a:pt x="4329115" y="4726240"/>
                      <a:pt x="4329115" y="4726240"/>
                    </a:cubicBezTo>
                    <a:lnTo>
                      <a:pt x="6891738" y="4712271"/>
                    </a:lnTo>
                    <a:cubicBezTo>
                      <a:pt x="6891738" y="4712271"/>
                      <a:pt x="6931109" y="4009960"/>
                      <a:pt x="6931109" y="3884230"/>
                    </a:cubicBezTo>
                    <a:cubicBezTo>
                      <a:pt x="6931109" y="3710240"/>
                      <a:pt x="6928569" y="803910"/>
                      <a:pt x="6931109" y="645160"/>
                    </a:cubicBezTo>
                    <a:close/>
                  </a:path>
                </a:pathLst>
              </a:custGeom>
              <a:solidFill>
                <a:srgbClr val="E6C1F1"/>
              </a:solidFill>
            </p:spPr>
          </p:sp>
          <p:sp>
            <p:nvSpPr>
              <p:cNvPr id="11" name="Freeform 11"/>
              <p:cNvSpPr/>
              <p:nvPr/>
            </p:nvSpPr>
            <p:spPr>
              <a:xfrm>
                <a:off x="469900" y="10160"/>
                <a:ext cx="1583690" cy="554990"/>
              </a:xfrm>
              <a:custGeom>
                <a:avLst/>
                <a:gdLst/>
                <a:ahLst/>
                <a:cxnLst/>
                <a:rect l="l" t="t" r="r" b="b"/>
                <a:pathLst>
                  <a:path w="1583690" h="554990">
                    <a:moveTo>
                      <a:pt x="27940" y="0"/>
                    </a:moveTo>
                    <a:cubicBezTo>
                      <a:pt x="27940" y="0"/>
                      <a:pt x="990600" y="95250"/>
                      <a:pt x="1109980" y="97790"/>
                    </a:cubicBezTo>
                    <a:lnTo>
                      <a:pt x="1558290" y="106680"/>
                    </a:lnTo>
                    <a:lnTo>
                      <a:pt x="1557020" y="199390"/>
                    </a:lnTo>
                    <a:cubicBezTo>
                      <a:pt x="1557020" y="199390"/>
                      <a:pt x="1583690" y="342900"/>
                      <a:pt x="1582420" y="402590"/>
                    </a:cubicBezTo>
                    <a:lnTo>
                      <a:pt x="1579880" y="554990"/>
                    </a:lnTo>
                    <a:cubicBezTo>
                      <a:pt x="1579880" y="554990"/>
                      <a:pt x="975360" y="504190"/>
                      <a:pt x="825500" y="497840"/>
                    </a:cubicBezTo>
                    <a:cubicBezTo>
                      <a:pt x="511810" y="482600"/>
                      <a:pt x="11430" y="414020"/>
                      <a:pt x="11430" y="414020"/>
                    </a:cubicBezTo>
                    <a:lnTo>
                      <a:pt x="0" y="261620"/>
                    </a:lnTo>
                    <a:lnTo>
                      <a:pt x="48260" y="135890"/>
                    </a:lnTo>
                    <a:lnTo>
                      <a:pt x="27940" y="0"/>
                    </a:lnTo>
                    <a:close/>
                  </a:path>
                </a:pathLst>
              </a:custGeom>
              <a:solidFill>
                <a:srgbClr val="51AD31"/>
              </a:solidFill>
            </p:spPr>
          </p:sp>
        </p:grpSp>
        <p:sp>
          <p:nvSpPr>
            <p:cNvPr id="12" name="TextBox 12"/>
            <p:cNvSpPr txBox="1"/>
            <p:nvPr/>
          </p:nvSpPr>
          <p:spPr>
            <a:xfrm>
              <a:off x="857310" y="1203906"/>
              <a:ext cx="6255243" cy="2940039"/>
            </a:xfrm>
            <a:prstGeom prst="rect">
              <a:avLst/>
            </a:prstGeom>
          </p:spPr>
          <p:txBody>
            <a:bodyPr lIns="0" tIns="0" rIns="0" bIns="0" rtlCol="0" anchor="t">
              <a:spAutoFit/>
            </a:bodyPr>
            <a:lstStyle/>
            <a:p>
              <a:pPr algn="ctr">
                <a:lnSpc>
                  <a:spcPts val="5581"/>
                </a:lnSpc>
              </a:pPr>
              <a:r>
                <a:rPr lang="en-US" sz="5525">
                  <a:solidFill>
                    <a:srgbClr val="1B64AE"/>
                  </a:solidFill>
                  <a:latin typeface="Poppins"/>
                  <a:ea typeface="Poppins"/>
                  <a:cs typeface="Poppins"/>
                  <a:sym typeface="Poppins"/>
                </a:rPr>
                <a:t>What is character </a:t>
              </a:r>
            </a:p>
            <a:p>
              <a:pPr algn="ctr">
                <a:lnSpc>
                  <a:spcPts val="5581"/>
                </a:lnSpc>
              </a:pPr>
              <a:r>
                <a:rPr lang="en-US" sz="5525">
                  <a:solidFill>
                    <a:srgbClr val="1B64AE"/>
                  </a:solidFill>
                  <a:latin typeface="Poppins"/>
                  <a:ea typeface="Poppins"/>
                  <a:cs typeface="Poppins"/>
                  <a:sym typeface="Poppins"/>
                </a:rPr>
                <a:t>‘A’ feeling?</a:t>
              </a:r>
            </a:p>
          </p:txBody>
        </p:sp>
      </p:grpSp>
      <p:sp>
        <p:nvSpPr>
          <p:cNvPr id="13" name="Freeform 13"/>
          <p:cNvSpPr/>
          <p:nvPr/>
        </p:nvSpPr>
        <p:spPr>
          <a:xfrm>
            <a:off x="15193694" y="0"/>
            <a:ext cx="568066" cy="568066"/>
          </a:xfrm>
          <a:custGeom>
            <a:avLst/>
            <a:gdLst/>
            <a:ahLst/>
            <a:cxnLst/>
            <a:rect l="l" t="t" r="r" b="b"/>
            <a:pathLst>
              <a:path w="568066" h="568066">
                <a:moveTo>
                  <a:pt x="0" y="0"/>
                </a:moveTo>
                <a:lnTo>
                  <a:pt x="568066" y="0"/>
                </a:lnTo>
                <a:lnTo>
                  <a:pt x="568066" y="568066"/>
                </a:lnTo>
                <a:lnTo>
                  <a:pt x="0" y="56806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4" name="TextBox 14"/>
          <p:cNvSpPr txBox="1"/>
          <p:nvPr/>
        </p:nvSpPr>
        <p:spPr>
          <a:xfrm>
            <a:off x="14440227" y="106215"/>
            <a:ext cx="3690115" cy="327060"/>
          </a:xfrm>
          <a:prstGeom prst="rect">
            <a:avLst/>
          </a:prstGeom>
        </p:spPr>
        <p:txBody>
          <a:bodyPr lIns="0" tIns="0" rIns="0" bIns="0" rtlCol="0" anchor="t">
            <a:spAutoFit/>
          </a:bodyPr>
          <a:lstStyle/>
          <a:p>
            <a:pPr marL="0" lvl="0" indent="0" algn="r">
              <a:lnSpc>
                <a:spcPts val="2758"/>
              </a:lnSpc>
              <a:spcBef>
                <a:spcPct val="0"/>
              </a:spcBef>
            </a:pPr>
            <a:r>
              <a:rPr lang="en-US" sz="1970" b="1">
                <a:solidFill>
                  <a:srgbClr val="1B64AE"/>
                </a:solidFill>
                <a:latin typeface="DM Sans Bold"/>
                <a:ea typeface="DM Sans Bold"/>
                <a:cs typeface="DM Sans Bold"/>
                <a:sym typeface="DM Sans Bold"/>
              </a:rPr>
              <a:t>@alicerugglestrust </a:t>
            </a:r>
          </a:p>
        </p:txBody>
      </p:sp>
      <p:sp>
        <p:nvSpPr>
          <p:cNvPr id="15" name="TextBox 15"/>
          <p:cNvSpPr txBox="1"/>
          <p:nvPr/>
        </p:nvSpPr>
        <p:spPr>
          <a:xfrm>
            <a:off x="14597885" y="552950"/>
            <a:ext cx="3690115" cy="327060"/>
          </a:xfrm>
          <a:prstGeom prst="rect">
            <a:avLst/>
          </a:prstGeom>
        </p:spPr>
        <p:txBody>
          <a:bodyPr lIns="0" tIns="0" rIns="0" bIns="0" rtlCol="0" anchor="t">
            <a:spAutoFit/>
          </a:bodyPr>
          <a:lstStyle/>
          <a:p>
            <a:pPr marL="0" lvl="0" indent="0" algn="r">
              <a:lnSpc>
                <a:spcPts val="2758"/>
              </a:lnSpc>
              <a:spcBef>
                <a:spcPct val="0"/>
              </a:spcBef>
            </a:pPr>
            <a:r>
              <a:rPr lang="en-US" sz="1970" b="1">
                <a:solidFill>
                  <a:srgbClr val="1B64AE"/>
                </a:solidFill>
                <a:latin typeface="DM Sans Bold"/>
                <a:ea typeface="DM Sans Bold"/>
                <a:cs typeface="DM Sans Bold"/>
                <a:sym typeface="DM Sans Bold"/>
              </a:rPr>
              <a:t>www.alicerugglestrust.org</a:t>
            </a:r>
          </a:p>
        </p:txBody>
      </p:sp>
      <p:grpSp>
        <p:nvGrpSpPr>
          <p:cNvPr id="16" name="Group 16"/>
          <p:cNvGrpSpPr/>
          <p:nvPr/>
        </p:nvGrpSpPr>
        <p:grpSpPr>
          <a:xfrm>
            <a:off x="9653345" y="3159487"/>
            <a:ext cx="5977397" cy="3968025"/>
            <a:chOff x="0" y="0"/>
            <a:chExt cx="7969863" cy="5290701"/>
          </a:xfrm>
        </p:grpSpPr>
        <p:grpSp>
          <p:nvGrpSpPr>
            <p:cNvPr id="17" name="Group 17"/>
            <p:cNvGrpSpPr/>
            <p:nvPr/>
          </p:nvGrpSpPr>
          <p:grpSpPr>
            <a:xfrm>
              <a:off x="0" y="0"/>
              <a:ext cx="7969863" cy="5290701"/>
              <a:chOff x="0" y="0"/>
              <a:chExt cx="6961589" cy="4999290"/>
            </a:xfrm>
          </p:grpSpPr>
          <p:sp>
            <p:nvSpPr>
              <p:cNvPr id="18" name="Freeform 18"/>
              <p:cNvSpPr/>
              <p:nvPr/>
            </p:nvSpPr>
            <p:spPr>
              <a:xfrm>
                <a:off x="15240" y="248920"/>
                <a:ext cx="6933649" cy="4728780"/>
              </a:xfrm>
              <a:custGeom>
                <a:avLst/>
                <a:gdLst/>
                <a:ahLst/>
                <a:cxnLst/>
                <a:rect l="l" t="t" r="r" b="b"/>
                <a:pathLst>
                  <a:path w="6933649" h="4728780">
                    <a:moveTo>
                      <a:pt x="6931109" y="645160"/>
                    </a:moveTo>
                    <a:cubicBezTo>
                      <a:pt x="6933649" y="488950"/>
                      <a:pt x="6912059" y="30480"/>
                      <a:pt x="6912059" y="30480"/>
                    </a:cubicBezTo>
                    <a:cubicBezTo>
                      <a:pt x="6912059" y="30480"/>
                      <a:pt x="6527249" y="40640"/>
                      <a:pt x="5112942" y="40640"/>
                    </a:cubicBezTo>
                    <a:cubicBezTo>
                      <a:pt x="4750060" y="40640"/>
                      <a:pt x="2401570" y="40640"/>
                      <a:pt x="2341880" y="40640"/>
                    </a:cubicBezTo>
                    <a:cubicBezTo>
                      <a:pt x="1906270" y="40640"/>
                      <a:pt x="1042670" y="38100"/>
                      <a:pt x="795020" y="33020"/>
                    </a:cubicBezTo>
                    <a:cubicBezTo>
                      <a:pt x="482600" y="20320"/>
                      <a:pt x="11430" y="0"/>
                      <a:pt x="10160" y="29210"/>
                    </a:cubicBezTo>
                    <a:cubicBezTo>
                      <a:pt x="8890" y="58420"/>
                      <a:pt x="21590" y="440690"/>
                      <a:pt x="21590" y="440690"/>
                    </a:cubicBezTo>
                    <a:cubicBezTo>
                      <a:pt x="21590" y="440690"/>
                      <a:pt x="21590" y="3880420"/>
                      <a:pt x="21590" y="4072190"/>
                    </a:cubicBezTo>
                    <a:cubicBezTo>
                      <a:pt x="6350" y="4317301"/>
                      <a:pt x="0" y="4690680"/>
                      <a:pt x="0" y="4690680"/>
                    </a:cubicBezTo>
                    <a:cubicBezTo>
                      <a:pt x="204470" y="4721160"/>
                      <a:pt x="450850" y="4728780"/>
                      <a:pt x="657860" y="4726240"/>
                    </a:cubicBezTo>
                    <a:cubicBezTo>
                      <a:pt x="891540" y="4726240"/>
                      <a:pt x="4329115" y="4726240"/>
                      <a:pt x="4329115" y="4726240"/>
                    </a:cubicBezTo>
                    <a:lnTo>
                      <a:pt x="6891738" y="4712271"/>
                    </a:lnTo>
                    <a:cubicBezTo>
                      <a:pt x="6891738" y="4712271"/>
                      <a:pt x="6931109" y="4009960"/>
                      <a:pt x="6931109" y="3884230"/>
                    </a:cubicBezTo>
                    <a:cubicBezTo>
                      <a:pt x="6931109" y="3710240"/>
                      <a:pt x="6928569" y="803910"/>
                      <a:pt x="6931109" y="645160"/>
                    </a:cubicBezTo>
                    <a:close/>
                  </a:path>
                </a:pathLst>
              </a:custGeom>
              <a:solidFill>
                <a:srgbClr val="BBD9A0"/>
              </a:solidFill>
            </p:spPr>
          </p:sp>
          <p:sp>
            <p:nvSpPr>
              <p:cNvPr id="19" name="Freeform 19"/>
              <p:cNvSpPr/>
              <p:nvPr/>
            </p:nvSpPr>
            <p:spPr>
              <a:xfrm>
                <a:off x="469900" y="10160"/>
                <a:ext cx="1583690" cy="554990"/>
              </a:xfrm>
              <a:custGeom>
                <a:avLst/>
                <a:gdLst/>
                <a:ahLst/>
                <a:cxnLst/>
                <a:rect l="l" t="t" r="r" b="b"/>
                <a:pathLst>
                  <a:path w="1583690" h="554990">
                    <a:moveTo>
                      <a:pt x="27940" y="0"/>
                    </a:moveTo>
                    <a:cubicBezTo>
                      <a:pt x="27940" y="0"/>
                      <a:pt x="990600" y="95250"/>
                      <a:pt x="1109980" y="97790"/>
                    </a:cubicBezTo>
                    <a:lnTo>
                      <a:pt x="1558290" y="106680"/>
                    </a:lnTo>
                    <a:lnTo>
                      <a:pt x="1557020" y="199390"/>
                    </a:lnTo>
                    <a:cubicBezTo>
                      <a:pt x="1557020" y="199390"/>
                      <a:pt x="1583690" y="342900"/>
                      <a:pt x="1582420" y="402590"/>
                    </a:cubicBezTo>
                    <a:lnTo>
                      <a:pt x="1579880" y="554990"/>
                    </a:lnTo>
                    <a:cubicBezTo>
                      <a:pt x="1579880" y="554990"/>
                      <a:pt x="975360" y="504190"/>
                      <a:pt x="825500" y="497840"/>
                    </a:cubicBezTo>
                    <a:cubicBezTo>
                      <a:pt x="511810" y="482600"/>
                      <a:pt x="11430" y="414020"/>
                      <a:pt x="11430" y="414020"/>
                    </a:cubicBezTo>
                    <a:lnTo>
                      <a:pt x="0" y="261620"/>
                    </a:lnTo>
                    <a:lnTo>
                      <a:pt x="48260" y="135890"/>
                    </a:lnTo>
                    <a:lnTo>
                      <a:pt x="27940" y="0"/>
                    </a:lnTo>
                    <a:close/>
                  </a:path>
                </a:pathLst>
              </a:custGeom>
              <a:solidFill>
                <a:srgbClr val="51AD31"/>
              </a:solidFill>
            </p:spPr>
          </p:sp>
        </p:grpSp>
        <p:sp>
          <p:nvSpPr>
            <p:cNvPr id="20" name="TextBox 20"/>
            <p:cNvSpPr txBox="1"/>
            <p:nvPr/>
          </p:nvSpPr>
          <p:spPr>
            <a:xfrm>
              <a:off x="857310" y="1203906"/>
              <a:ext cx="6255243" cy="2940039"/>
            </a:xfrm>
            <a:prstGeom prst="rect">
              <a:avLst/>
            </a:prstGeom>
          </p:spPr>
          <p:txBody>
            <a:bodyPr lIns="0" tIns="0" rIns="0" bIns="0" rtlCol="0" anchor="t">
              <a:spAutoFit/>
            </a:bodyPr>
            <a:lstStyle/>
            <a:p>
              <a:pPr algn="ctr">
                <a:lnSpc>
                  <a:spcPts val="5581"/>
                </a:lnSpc>
              </a:pPr>
              <a:r>
                <a:rPr lang="en-US" sz="5525">
                  <a:solidFill>
                    <a:srgbClr val="1B64AE"/>
                  </a:solidFill>
                  <a:latin typeface="Poppins"/>
                  <a:ea typeface="Poppins"/>
                  <a:cs typeface="Poppins"/>
                  <a:sym typeface="Poppins"/>
                </a:rPr>
                <a:t>What is character </a:t>
              </a:r>
            </a:p>
            <a:p>
              <a:pPr algn="ctr">
                <a:lnSpc>
                  <a:spcPts val="5581"/>
                </a:lnSpc>
              </a:pPr>
              <a:r>
                <a:rPr lang="en-US" sz="5525">
                  <a:solidFill>
                    <a:srgbClr val="1B64AE"/>
                  </a:solidFill>
                  <a:latin typeface="Poppins"/>
                  <a:ea typeface="Poppins"/>
                  <a:cs typeface="Poppins"/>
                  <a:sym typeface="Poppins"/>
                </a:rPr>
                <a:t>‘A’ doing?</a:t>
              </a: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738224" y="234208"/>
            <a:ext cx="9213402" cy="1291604"/>
            <a:chOff x="0" y="0"/>
            <a:chExt cx="2426575" cy="340176"/>
          </a:xfrm>
        </p:grpSpPr>
        <p:sp>
          <p:nvSpPr>
            <p:cNvPr id="3" name="Freeform 3"/>
            <p:cNvSpPr/>
            <p:nvPr/>
          </p:nvSpPr>
          <p:spPr>
            <a:xfrm>
              <a:off x="0" y="0"/>
              <a:ext cx="2426575" cy="340176"/>
            </a:xfrm>
            <a:custGeom>
              <a:avLst/>
              <a:gdLst/>
              <a:ahLst/>
              <a:cxnLst/>
              <a:rect l="l" t="t" r="r" b="b"/>
              <a:pathLst>
                <a:path w="2426575" h="340176">
                  <a:moveTo>
                    <a:pt x="42855" y="0"/>
                  </a:moveTo>
                  <a:lnTo>
                    <a:pt x="2383720" y="0"/>
                  </a:lnTo>
                  <a:cubicBezTo>
                    <a:pt x="2407389" y="0"/>
                    <a:pt x="2426575" y="19187"/>
                    <a:pt x="2426575" y="42855"/>
                  </a:cubicBezTo>
                  <a:lnTo>
                    <a:pt x="2426575" y="297321"/>
                  </a:lnTo>
                  <a:cubicBezTo>
                    <a:pt x="2426575" y="320989"/>
                    <a:pt x="2407389" y="340176"/>
                    <a:pt x="2383720" y="340176"/>
                  </a:cubicBezTo>
                  <a:lnTo>
                    <a:pt x="42855" y="340176"/>
                  </a:lnTo>
                  <a:cubicBezTo>
                    <a:pt x="19187" y="340176"/>
                    <a:pt x="0" y="320989"/>
                    <a:pt x="0" y="297321"/>
                  </a:cubicBezTo>
                  <a:lnTo>
                    <a:pt x="0" y="42855"/>
                  </a:lnTo>
                  <a:cubicBezTo>
                    <a:pt x="0" y="19187"/>
                    <a:pt x="19187" y="0"/>
                    <a:pt x="42855" y="0"/>
                  </a:cubicBezTo>
                  <a:close/>
                </a:path>
              </a:pathLst>
            </a:custGeom>
            <a:solidFill>
              <a:srgbClr val="1B64AE"/>
            </a:solidFill>
          </p:spPr>
        </p:sp>
        <p:sp>
          <p:nvSpPr>
            <p:cNvPr id="4" name="TextBox 4"/>
            <p:cNvSpPr txBox="1"/>
            <p:nvPr/>
          </p:nvSpPr>
          <p:spPr>
            <a:xfrm>
              <a:off x="0" y="-38100"/>
              <a:ext cx="2426575" cy="378276"/>
            </a:xfrm>
            <a:prstGeom prst="rect">
              <a:avLst/>
            </a:prstGeom>
          </p:spPr>
          <p:txBody>
            <a:bodyPr lIns="50800" tIns="50800" rIns="50800" bIns="50800" rtlCol="0" anchor="ctr"/>
            <a:lstStyle/>
            <a:p>
              <a:pPr algn="ctr">
                <a:lnSpc>
                  <a:spcPts val="2774"/>
                </a:lnSpc>
              </a:pPr>
              <a:endParaRPr/>
            </a:p>
          </p:txBody>
        </p:sp>
      </p:grpSp>
      <p:grpSp>
        <p:nvGrpSpPr>
          <p:cNvPr id="5" name="Group 5"/>
          <p:cNvGrpSpPr/>
          <p:nvPr/>
        </p:nvGrpSpPr>
        <p:grpSpPr>
          <a:xfrm>
            <a:off x="2454394" y="964240"/>
            <a:ext cx="13781063" cy="8825504"/>
            <a:chOff x="0" y="0"/>
            <a:chExt cx="6832923" cy="4375859"/>
          </a:xfrm>
        </p:grpSpPr>
        <p:sp>
          <p:nvSpPr>
            <p:cNvPr id="6" name="Freeform 6"/>
            <p:cNvSpPr/>
            <p:nvPr/>
          </p:nvSpPr>
          <p:spPr>
            <a:xfrm>
              <a:off x="0" y="0"/>
              <a:ext cx="6832922" cy="4375859"/>
            </a:xfrm>
            <a:custGeom>
              <a:avLst/>
              <a:gdLst/>
              <a:ahLst/>
              <a:cxnLst/>
              <a:rect l="l" t="t" r="r" b="b"/>
              <a:pathLst>
                <a:path w="6832922" h="4375859">
                  <a:moveTo>
                    <a:pt x="6708463" y="4375859"/>
                  </a:moveTo>
                  <a:lnTo>
                    <a:pt x="124460" y="4375859"/>
                  </a:lnTo>
                  <a:cubicBezTo>
                    <a:pt x="55880" y="4375859"/>
                    <a:pt x="0" y="4319979"/>
                    <a:pt x="0" y="4251399"/>
                  </a:cubicBezTo>
                  <a:lnTo>
                    <a:pt x="0" y="124460"/>
                  </a:lnTo>
                  <a:cubicBezTo>
                    <a:pt x="0" y="55880"/>
                    <a:pt x="55880" y="0"/>
                    <a:pt x="124460" y="0"/>
                  </a:cubicBezTo>
                  <a:lnTo>
                    <a:pt x="6708463" y="0"/>
                  </a:lnTo>
                  <a:cubicBezTo>
                    <a:pt x="6777043" y="0"/>
                    <a:pt x="6832922" y="55880"/>
                    <a:pt x="6832922" y="124460"/>
                  </a:cubicBezTo>
                  <a:lnTo>
                    <a:pt x="6832922" y="4251399"/>
                  </a:lnTo>
                  <a:cubicBezTo>
                    <a:pt x="6832922" y="4319979"/>
                    <a:pt x="6777043" y="4375859"/>
                    <a:pt x="6708463" y="4375859"/>
                  </a:cubicBezTo>
                  <a:close/>
                </a:path>
              </a:pathLst>
            </a:custGeom>
            <a:solidFill>
              <a:srgbClr val="100F0D">
                <a:alpha val="4706"/>
              </a:srgbClr>
            </a:solidFill>
          </p:spPr>
        </p:sp>
      </p:grpSp>
      <p:sp>
        <p:nvSpPr>
          <p:cNvPr id="7" name="Freeform 7"/>
          <p:cNvSpPr/>
          <p:nvPr/>
        </p:nvSpPr>
        <p:spPr>
          <a:xfrm>
            <a:off x="2454394" y="2955989"/>
            <a:ext cx="13781063" cy="6833755"/>
          </a:xfrm>
          <a:custGeom>
            <a:avLst/>
            <a:gdLst/>
            <a:ahLst/>
            <a:cxnLst/>
            <a:rect l="l" t="t" r="r" b="b"/>
            <a:pathLst>
              <a:path w="13781063" h="6833755">
                <a:moveTo>
                  <a:pt x="0" y="0"/>
                </a:moveTo>
                <a:lnTo>
                  <a:pt x="13781062" y="0"/>
                </a:lnTo>
                <a:lnTo>
                  <a:pt x="13781062" y="6833755"/>
                </a:lnTo>
                <a:lnTo>
                  <a:pt x="0" y="6833755"/>
                </a:lnTo>
                <a:lnTo>
                  <a:pt x="0" y="0"/>
                </a:lnTo>
                <a:close/>
              </a:path>
            </a:pathLst>
          </a:custGeom>
          <a:blipFill>
            <a:blip r:embed="rId3"/>
            <a:stretch>
              <a:fillRect/>
            </a:stretch>
          </a:blipFill>
        </p:spPr>
      </p:sp>
      <p:grpSp>
        <p:nvGrpSpPr>
          <p:cNvPr id="8" name="Group 8"/>
          <p:cNvGrpSpPr/>
          <p:nvPr/>
        </p:nvGrpSpPr>
        <p:grpSpPr>
          <a:xfrm>
            <a:off x="5226523" y="3124009"/>
            <a:ext cx="7834954" cy="4505967"/>
            <a:chOff x="0" y="0"/>
            <a:chExt cx="10446605" cy="6007957"/>
          </a:xfrm>
        </p:grpSpPr>
        <p:grpSp>
          <p:nvGrpSpPr>
            <p:cNvPr id="9" name="Group 9"/>
            <p:cNvGrpSpPr/>
            <p:nvPr/>
          </p:nvGrpSpPr>
          <p:grpSpPr>
            <a:xfrm>
              <a:off x="0" y="0"/>
              <a:ext cx="10446605" cy="6007957"/>
              <a:chOff x="0" y="0"/>
              <a:chExt cx="10605649" cy="6598216"/>
            </a:xfrm>
          </p:grpSpPr>
          <p:sp>
            <p:nvSpPr>
              <p:cNvPr id="10" name="Freeform 10"/>
              <p:cNvSpPr/>
              <p:nvPr/>
            </p:nvSpPr>
            <p:spPr>
              <a:xfrm>
                <a:off x="15240" y="248920"/>
                <a:ext cx="10577709" cy="6327706"/>
              </a:xfrm>
              <a:custGeom>
                <a:avLst/>
                <a:gdLst/>
                <a:ahLst/>
                <a:cxnLst/>
                <a:rect l="l" t="t" r="r" b="b"/>
                <a:pathLst>
                  <a:path w="10577709" h="6327706">
                    <a:moveTo>
                      <a:pt x="10575169" y="645160"/>
                    </a:moveTo>
                    <a:cubicBezTo>
                      <a:pt x="10577709" y="488950"/>
                      <a:pt x="10556119" y="30480"/>
                      <a:pt x="10556119" y="30480"/>
                    </a:cubicBezTo>
                    <a:cubicBezTo>
                      <a:pt x="10556119" y="30480"/>
                      <a:pt x="10171309" y="40640"/>
                      <a:pt x="7648719" y="40640"/>
                    </a:cubicBezTo>
                    <a:cubicBezTo>
                      <a:pt x="6940030" y="40640"/>
                      <a:pt x="2401570" y="40640"/>
                      <a:pt x="2341880" y="40640"/>
                    </a:cubicBezTo>
                    <a:cubicBezTo>
                      <a:pt x="1906270" y="40640"/>
                      <a:pt x="1042670" y="38100"/>
                      <a:pt x="795020" y="33020"/>
                    </a:cubicBezTo>
                    <a:cubicBezTo>
                      <a:pt x="482600" y="20320"/>
                      <a:pt x="11430" y="0"/>
                      <a:pt x="10160" y="29210"/>
                    </a:cubicBezTo>
                    <a:cubicBezTo>
                      <a:pt x="8890" y="58420"/>
                      <a:pt x="21590" y="440690"/>
                      <a:pt x="21590" y="440690"/>
                    </a:cubicBezTo>
                    <a:cubicBezTo>
                      <a:pt x="21590" y="440690"/>
                      <a:pt x="21590" y="5479346"/>
                      <a:pt x="21590" y="5671116"/>
                    </a:cubicBezTo>
                    <a:cubicBezTo>
                      <a:pt x="6350" y="5916226"/>
                      <a:pt x="0" y="6289606"/>
                      <a:pt x="0" y="6289606"/>
                    </a:cubicBezTo>
                    <a:cubicBezTo>
                      <a:pt x="204470" y="6320086"/>
                      <a:pt x="450850" y="6327706"/>
                      <a:pt x="657860" y="6325166"/>
                    </a:cubicBezTo>
                    <a:cubicBezTo>
                      <a:pt x="891540" y="6325166"/>
                      <a:pt x="6117948" y="6325166"/>
                      <a:pt x="6117948" y="6325166"/>
                    </a:cubicBezTo>
                    <a:lnTo>
                      <a:pt x="10535799" y="6311197"/>
                    </a:lnTo>
                    <a:cubicBezTo>
                      <a:pt x="10535799" y="6311197"/>
                      <a:pt x="10575169" y="5608886"/>
                      <a:pt x="10575169" y="5483156"/>
                    </a:cubicBezTo>
                    <a:cubicBezTo>
                      <a:pt x="10575169" y="5309166"/>
                      <a:pt x="10572628" y="803910"/>
                      <a:pt x="10575169" y="645160"/>
                    </a:cubicBezTo>
                    <a:close/>
                  </a:path>
                </a:pathLst>
              </a:custGeom>
              <a:solidFill>
                <a:srgbClr val="E6C1F1"/>
              </a:solidFill>
            </p:spPr>
          </p:sp>
          <p:sp>
            <p:nvSpPr>
              <p:cNvPr id="11" name="Freeform 11"/>
              <p:cNvSpPr/>
              <p:nvPr/>
            </p:nvSpPr>
            <p:spPr>
              <a:xfrm>
                <a:off x="469900" y="10160"/>
                <a:ext cx="1583690" cy="554990"/>
              </a:xfrm>
              <a:custGeom>
                <a:avLst/>
                <a:gdLst/>
                <a:ahLst/>
                <a:cxnLst/>
                <a:rect l="l" t="t" r="r" b="b"/>
                <a:pathLst>
                  <a:path w="1583690" h="554990">
                    <a:moveTo>
                      <a:pt x="27940" y="0"/>
                    </a:moveTo>
                    <a:cubicBezTo>
                      <a:pt x="27940" y="0"/>
                      <a:pt x="990600" y="95250"/>
                      <a:pt x="1109980" y="97790"/>
                    </a:cubicBezTo>
                    <a:lnTo>
                      <a:pt x="1558290" y="106680"/>
                    </a:lnTo>
                    <a:lnTo>
                      <a:pt x="1557020" y="199390"/>
                    </a:lnTo>
                    <a:cubicBezTo>
                      <a:pt x="1557020" y="199390"/>
                      <a:pt x="1583690" y="342900"/>
                      <a:pt x="1582420" y="402590"/>
                    </a:cubicBezTo>
                    <a:lnTo>
                      <a:pt x="1579880" y="554990"/>
                    </a:lnTo>
                    <a:cubicBezTo>
                      <a:pt x="1579880" y="554990"/>
                      <a:pt x="975360" y="504190"/>
                      <a:pt x="825500" y="497840"/>
                    </a:cubicBezTo>
                    <a:cubicBezTo>
                      <a:pt x="511810" y="482600"/>
                      <a:pt x="11430" y="414020"/>
                      <a:pt x="11430" y="414020"/>
                    </a:cubicBezTo>
                    <a:lnTo>
                      <a:pt x="0" y="261620"/>
                    </a:lnTo>
                    <a:lnTo>
                      <a:pt x="48260" y="135890"/>
                    </a:lnTo>
                    <a:lnTo>
                      <a:pt x="27940" y="0"/>
                    </a:lnTo>
                    <a:close/>
                  </a:path>
                </a:pathLst>
              </a:custGeom>
              <a:solidFill>
                <a:srgbClr val="51AD31"/>
              </a:solidFill>
            </p:spPr>
          </p:sp>
        </p:grpSp>
        <p:sp>
          <p:nvSpPr>
            <p:cNvPr id="12" name="TextBox 12"/>
            <p:cNvSpPr txBox="1"/>
            <p:nvPr/>
          </p:nvSpPr>
          <p:spPr>
            <a:xfrm>
              <a:off x="1123731" y="1284840"/>
              <a:ext cx="8199143" cy="3717687"/>
            </a:xfrm>
            <a:prstGeom prst="rect">
              <a:avLst/>
            </a:prstGeom>
          </p:spPr>
          <p:txBody>
            <a:bodyPr lIns="0" tIns="0" rIns="0" bIns="0" rtlCol="0" anchor="t">
              <a:spAutoFit/>
            </a:bodyPr>
            <a:lstStyle/>
            <a:p>
              <a:pPr algn="ctr">
                <a:lnSpc>
                  <a:spcPts val="4278"/>
                </a:lnSpc>
              </a:pPr>
              <a:r>
                <a:rPr lang="en-US" sz="4236">
                  <a:solidFill>
                    <a:srgbClr val="1B64AE"/>
                  </a:solidFill>
                  <a:latin typeface="Poppins"/>
                  <a:ea typeface="Poppins"/>
                  <a:cs typeface="Poppins"/>
                  <a:sym typeface="Poppins"/>
                </a:rPr>
                <a:t>What are the main features </a:t>
              </a:r>
            </a:p>
            <a:p>
              <a:pPr algn="ctr">
                <a:lnSpc>
                  <a:spcPts val="4278"/>
                </a:lnSpc>
              </a:pPr>
              <a:r>
                <a:rPr lang="en-US" sz="4236">
                  <a:solidFill>
                    <a:srgbClr val="1B64AE"/>
                  </a:solidFill>
                  <a:latin typeface="Poppins"/>
                  <a:ea typeface="Poppins"/>
                  <a:cs typeface="Poppins"/>
                  <a:sym typeface="Poppins"/>
                </a:rPr>
                <a:t>that differ between the</a:t>
              </a:r>
            </a:p>
            <a:p>
              <a:pPr algn="ctr">
                <a:lnSpc>
                  <a:spcPts val="4278"/>
                </a:lnSpc>
              </a:pPr>
              <a:r>
                <a:rPr lang="en-US" sz="4236">
                  <a:solidFill>
                    <a:srgbClr val="1B64AE"/>
                  </a:solidFill>
                  <a:latin typeface="Poppins"/>
                  <a:ea typeface="Poppins"/>
                  <a:cs typeface="Poppins"/>
                  <a:sym typeface="Poppins"/>
                </a:rPr>
                <a:t>negative and positive scenarios? </a:t>
              </a:r>
            </a:p>
          </p:txBody>
        </p:sp>
      </p:grpSp>
      <p:sp>
        <p:nvSpPr>
          <p:cNvPr id="13" name="Freeform 13"/>
          <p:cNvSpPr/>
          <p:nvPr/>
        </p:nvSpPr>
        <p:spPr>
          <a:xfrm>
            <a:off x="15193694" y="0"/>
            <a:ext cx="568066" cy="568066"/>
          </a:xfrm>
          <a:custGeom>
            <a:avLst/>
            <a:gdLst/>
            <a:ahLst/>
            <a:cxnLst/>
            <a:rect l="l" t="t" r="r" b="b"/>
            <a:pathLst>
              <a:path w="568066" h="568066">
                <a:moveTo>
                  <a:pt x="0" y="0"/>
                </a:moveTo>
                <a:lnTo>
                  <a:pt x="568066" y="0"/>
                </a:lnTo>
                <a:lnTo>
                  <a:pt x="568066" y="568066"/>
                </a:lnTo>
                <a:lnTo>
                  <a:pt x="0" y="56806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4" name="TextBox 14"/>
          <p:cNvSpPr txBox="1"/>
          <p:nvPr/>
        </p:nvSpPr>
        <p:spPr>
          <a:xfrm>
            <a:off x="5014876" y="293916"/>
            <a:ext cx="8936751" cy="1010264"/>
          </a:xfrm>
          <a:prstGeom prst="rect">
            <a:avLst/>
          </a:prstGeom>
        </p:spPr>
        <p:txBody>
          <a:bodyPr lIns="0" tIns="0" rIns="0" bIns="0" rtlCol="0" anchor="t">
            <a:spAutoFit/>
          </a:bodyPr>
          <a:lstStyle/>
          <a:p>
            <a:pPr marL="0" lvl="0" indent="0" algn="l">
              <a:lnSpc>
                <a:spcPts val="7841"/>
              </a:lnSpc>
              <a:spcBef>
                <a:spcPct val="0"/>
              </a:spcBef>
            </a:pPr>
            <a:r>
              <a:rPr lang="en-US" sz="5600" b="1" spc="-56">
                <a:solidFill>
                  <a:srgbClr val="FFFFFF"/>
                </a:solidFill>
                <a:latin typeface="Poppins Semi-Bold"/>
                <a:ea typeface="Poppins Semi-Bold"/>
                <a:cs typeface="Poppins Semi-Bold"/>
                <a:sym typeface="Poppins Semi-Bold"/>
              </a:rPr>
              <a:t>Respectful Relationships</a:t>
            </a:r>
          </a:p>
        </p:txBody>
      </p:sp>
      <p:sp>
        <p:nvSpPr>
          <p:cNvPr id="15" name="TextBox 15"/>
          <p:cNvSpPr txBox="1"/>
          <p:nvPr/>
        </p:nvSpPr>
        <p:spPr>
          <a:xfrm>
            <a:off x="14440227" y="106215"/>
            <a:ext cx="3690115" cy="327060"/>
          </a:xfrm>
          <a:prstGeom prst="rect">
            <a:avLst/>
          </a:prstGeom>
        </p:spPr>
        <p:txBody>
          <a:bodyPr lIns="0" tIns="0" rIns="0" bIns="0" rtlCol="0" anchor="t">
            <a:spAutoFit/>
          </a:bodyPr>
          <a:lstStyle/>
          <a:p>
            <a:pPr marL="0" lvl="0" indent="0" algn="r">
              <a:lnSpc>
                <a:spcPts val="2758"/>
              </a:lnSpc>
              <a:spcBef>
                <a:spcPct val="0"/>
              </a:spcBef>
            </a:pPr>
            <a:r>
              <a:rPr lang="en-US" sz="1970" b="1">
                <a:solidFill>
                  <a:srgbClr val="1B64AE"/>
                </a:solidFill>
                <a:latin typeface="DM Sans Bold"/>
                <a:ea typeface="DM Sans Bold"/>
                <a:cs typeface="DM Sans Bold"/>
                <a:sym typeface="DM Sans Bold"/>
              </a:rPr>
              <a:t>@alicerugglestrust </a:t>
            </a:r>
          </a:p>
        </p:txBody>
      </p:sp>
      <p:sp>
        <p:nvSpPr>
          <p:cNvPr id="16" name="TextBox 16"/>
          <p:cNvSpPr txBox="1"/>
          <p:nvPr/>
        </p:nvSpPr>
        <p:spPr>
          <a:xfrm>
            <a:off x="14597885" y="552950"/>
            <a:ext cx="3690115" cy="327060"/>
          </a:xfrm>
          <a:prstGeom prst="rect">
            <a:avLst/>
          </a:prstGeom>
        </p:spPr>
        <p:txBody>
          <a:bodyPr lIns="0" tIns="0" rIns="0" bIns="0" rtlCol="0" anchor="t">
            <a:spAutoFit/>
          </a:bodyPr>
          <a:lstStyle/>
          <a:p>
            <a:pPr marL="0" lvl="0" indent="0" algn="r">
              <a:lnSpc>
                <a:spcPts val="2758"/>
              </a:lnSpc>
              <a:spcBef>
                <a:spcPct val="0"/>
              </a:spcBef>
            </a:pPr>
            <a:r>
              <a:rPr lang="en-US" sz="1970" b="1">
                <a:solidFill>
                  <a:srgbClr val="1B64AE"/>
                </a:solidFill>
                <a:latin typeface="DM Sans Bold"/>
                <a:ea typeface="DM Sans Bold"/>
                <a:cs typeface="DM Sans Bold"/>
                <a:sym typeface="DM Sans Bold"/>
              </a:rPr>
              <a:t>www.alicerugglestrust.org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244310" y="1909234"/>
            <a:ext cx="14360633" cy="6488228"/>
            <a:chOff x="0" y="0"/>
            <a:chExt cx="4895479" cy="2211810"/>
          </a:xfrm>
        </p:grpSpPr>
        <p:sp>
          <p:nvSpPr>
            <p:cNvPr id="3" name="Freeform 3"/>
            <p:cNvSpPr/>
            <p:nvPr/>
          </p:nvSpPr>
          <p:spPr>
            <a:xfrm>
              <a:off x="0" y="0"/>
              <a:ext cx="4895479" cy="2211810"/>
            </a:xfrm>
            <a:custGeom>
              <a:avLst/>
              <a:gdLst/>
              <a:ahLst/>
              <a:cxnLst/>
              <a:rect l="l" t="t" r="r" b="b"/>
              <a:pathLst>
                <a:path w="4895479" h="2211810">
                  <a:moveTo>
                    <a:pt x="4771019" y="2211810"/>
                  </a:moveTo>
                  <a:lnTo>
                    <a:pt x="124460" y="2211810"/>
                  </a:lnTo>
                  <a:cubicBezTo>
                    <a:pt x="55880" y="2211810"/>
                    <a:pt x="0" y="2155930"/>
                    <a:pt x="0" y="2087350"/>
                  </a:cubicBezTo>
                  <a:lnTo>
                    <a:pt x="0" y="124460"/>
                  </a:lnTo>
                  <a:cubicBezTo>
                    <a:pt x="0" y="55880"/>
                    <a:pt x="55880" y="0"/>
                    <a:pt x="124460" y="0"/>
                  </a:cubicBezTo>
                  <a:lnTo>
                    <a:pt x="4771019" y="0"/>
                  </a:lnTo>
                  <a:cubicBezTo>
                    <a:pt x="4839599" y="0"/>
                    <a:pt x="4895479" y="55880"/>
                    <a:pt x="4895479" y="124460"/>
                  </a:cubicBezTo>
                  <a:lnTo>
                    <a:pt x="4895479" y="2087350"/>
                  </a:lnTo>
                  <a:cubicBezTo>
                    <a:pt x="4895479" y="2155930"/>
                    <a:pt x="4839599" y="2211810"/>
                    <a:pt x="4771019" y="2211810"/>
                  </a:cubicBezTo>
                  <a:close/>
                </a:path>
              </a:pathLst>
            </a:custGeom>
            <a:solidFill>
              <a:srgbClr val="100F0D">
                <a:alpha val="4706"/>
              </a:srgbClr>
            </a:solidFill>
          </p:spPr>
        </p:sp>
      </p:grpSp>
      <p:sp>
        <p:nvSpPr>
          <p:cNvPr id="4" name="Freeform 4"/>
          <p:cNvSpPr/>
          <p:nvPr/>
        </p:nvSpPr>
        <p:spPr>
          <a:xfrm>
            <a:off x="17259300" y="9397564"/>
            <a:ext cx="1006468" cy="889436"/>
          </a:xfrm>
          <a:custGeom>
            <a:avLst/>
            <a:gdLst/>
            <a:ahLst/>
            <a:cxnLst/>
            <a:rect l="l" t="t" r="r" b="b"/>
            <a:pathLst>
              <a:path w="1006468" h="889436">
                <a:moveTo>
                  <a:pt x="0" y="0"/>
                </a:moveTo>
                <a:lnTo>
                  <a:pt x="1006468" y="0"/>
                </a:lnTo>
                <a:lnTo>
                  <a:pt x="1006468" y="889436"/>
                </a:lnTo>
                <a:lnTo>
                  <a:pt x="0" y="889436"/>
                </a:lnTo>
                <a:lnTo>
                  <a:pt x="0" y="0"/>
                </a:lnTo>
                <a:close/>
              </a:path>
            </a:pathLst>
          </a:custGeom>
          <a:blipFill>
            <a:blip r:embed="rId3"/>
            <a:stretch>
              <a:fillRect/>
            </a:stretch>
          </a:blipFill>
        </p:spPr>
      </p:sp>
      <p:sp>
        <p:nvSpPr>
          <p:cNvPr id="5" name="TextBox 5"/>
          <p:cNvSpPr txBox="1"/>
          <p:nvPr/>
        </p:nvSpPr>
        <p:spPr>
          <a:xfrm>
            <a:off x="2430919" y="3204469"/>
            <a:ext cx="14174024" cy="3897113"/>
          </a:xfrm>
          <a:prstGeom prst="rect">
            <a:avLst/>
          </a:prstGeom>
        </p:spPr>
        <p:txBody>
          <a:bodyPr lIns="0" tIns="0" rIns="0" bIns="0" rtlCol="0" anchor="t">
            <a:spAutoFit/>
          </a:bodyPr>
          <a:lstStyle/>
          <a:p>
            <a:pPr algn="ctr">
              <a:lnSpc>
                <a:spcPts val="7523"/>
              </a:lnSpc>
            </a:pPr>
            <a:r>
              <a:rPr lang="en-US" sz="6966" b="1">
                <a:solidFill>
                  <a:srgbClr val="51AD31"/>
                </a:solidFill>
                <a:latin typeface="Poppins Medium"/>
                <a:ea typeface="Poppins Medium"/>
                <a:cs typeface="Poppins Medium"/>
                <a:sym typeface="Poppins Medium"/>
              </a:rPr>
              <a:t>If you could give them some advice, </a:t>
            </a:r>
          </a:p>
          <a:p>
            <a:pPr marL="0" lvl="0" indent="0" algn="ctr">
              <a:lnSpc>
                <a:spcPts val="7523"/>
              </a:lnSpc>
            </a:pPr>
            <a:r>
              <a:rPr lang="en-US" sz="6966" b="1">
                <a:solidFill>
                  <a:srgbClr val="51AD31"/>
                </a:solidFill>
                <a:latin typeface="Poppins Medium"/>
                <a:ea typeface="Poppins Medium"/>
                <a:cs typeface="Poppins Medium"/>
                <a:sym typeface="Poppins Medium"/>
              </a:rPr>
              <a:t>what would you say to Janis or Shaan?</a:t>
            </a:r>
          </a:p>
        </p:txBody>
      </p:sp>
      <p:sp>
        <p:nvSpPr>
          <p:cNvPr id="6" name="Freeform 6"/>
          <p:cNvSpPr/>
          <p:nvPr/>
        </p:nvSpPr>
        <p:spPr>
          <a:xfrm>
            <a:off x="14967757" y="248766"/>
            <a:ext cx="605463" cy="605463"/>
          </a:xfrm>
          <a:custGeom>
            <a:avLst/>
            <a:gdLst/>
            <a:ahLst/>
            <a:cxnLst/>
            <a:rect l="l" t="t" r="r" b="b"/>
            <a:pathLst>
              <a:path w="605463" h="605463">
                <a:moveTo>
                  <a:pt x="0" y="0"/>
                </a:moveTo>
                <a:lnTo>
                  <a:pt x="605463" y="0"/>
                </a:lnTo>
                <a:lnTo>
                  <a:pt x="605463" y="605463"/>
                </a:lnTo>
                <a:lnTo>
                  <a:pt x="0" y="60546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7" name="TextBox 7"/>
          <p:cNvSpPr txBox="1"/>
          <p:nvPr/>
        </p:nvSpPr>
        <p:spPr>
          <a:xfrm>
            <a:off x="14164688" y="344805"/>
            <a:ext cx="3933043" cy="365760"/>
          </a:xfrm>
          <a:prstGeom prst="rect">
            <a:avLst/>
          </a:prstGeom>
        </p:spPr>
        <p:txBody>
          <a:bodyPr lIns="0" tIns="0" rIns="0" bIns="0" rtlCol="0" anchor="t">
            <a:spAutoFit/>
          </a:bodyPr>
          <a:lstStyle/>
          <a:p>
            <a:pPr marL="0" lvl="0" indent="0" algn="r">
              <a:lnSpc>
                <a:spcPts val="2940"/>
              </a:lnSpc>
              <a:spcBef>
                <a:spcPct val="0"/>
              </a:spcBef>
            </a:pPr>
            <a:r>
              <a:rPr lang="en-US" sz="2100" b="1">
                <a:solidFill>
                  <a:srgbClr val="1B64AE"/>
                </a:solidFill>
                <a:latin typeface="DM Sans Bold"/>
                <a:ea typeface="DM Sans Bold"/>
                <a:cs typeface="DM Sans Bold"/>
                <a:sym typeface="DM Sans Bold"/>
              </a:rPr>
              <a:t>@alicerugglestrust </a:t>
            </a:r>
          </a:p>
        </p:txBody>
      </p:sp>
      <p:sp>
        <p:nvSpPr>
          <p:cNvPr id="8" name="TextBox 8"/>
          <p:cNvSpPr txBox="1"/>
          <p:nvPr/>
        </p:nvSpPr>
        <p:spPr>
          <a:xfrm>
            <a:off x="14332725" y="820949"/>
            <a:ext cx="3933043" cy="365760"/>
          </a:xfrm>
          <a:prstGeom prst="rect">
            <a:avLst/>
          </a:prstGeom>
        </p:spPr>
        <p:txBody>
          <a:bodyPr lIns="0" tIns="0" rIns="0" bIns="0" rtlCol="0" anchor="t">
            <a:spAutoFit/>
          </a:bodyPr>
          <a:lstStyle/>
          <a:p>
            <a:pPr marL="0" lvl="0" indent="0" algn="r">
              <a:lnSpc>
                <a:spcPts val="2940"/>
              </a:lnSpc>
              <a:spcBef>
                <a:spcPct val="0"/>
              </a:spcBef>
            </a:pPr>
            <a:r>
              <a:rPr lang="en-US" sz="2100" b="1">
                <a:solidFill>
                  <a:srgbClr val="1B64AE"/>
                </a:solidFill>
                <a:latin typeface="DM Sans Bold"/>
                <a:ea typeface="DM Sans Bold"/>
                <a:cs typeface="DM Sans Bold"/>
                <a:sym typeface="DM Sans Bold"/>
              </a:rPr>
              <a:t>www.alicerugglestrust.org</a:t>
            </a:r>
          </a:p>
        </p:txBody>
      </p:sp>
      <p:grpSp>
        <p:nvGrpSpPr>
          <p:cNvPr id="9" name="Group 9"/>
          <p:cNvGrpSpPr/>
          <p:nvPr/>
        </p:nvGrpSpPr>
        <p:grpSpPr>
          <a:xfrm>
            <a:off x="3951162" y="1186709"/>
            <a:ext cx="11133538" cy="1634872"/>
            <a:chOff x="0" y="0"/>
            <a:chExt cx="1047872" cy="153872"/>
          </a:xfrm>
        </p:grpSpPr>
        <p:sp>
          <p:nvSpPr>
            <p:cNvPr id="10" name="Freeform 10"/>
            <p:cNvSpPr/>
            <p:nvPr/>
          </p:nvSpPr>
          <p:spPr>
            <a:xfrm>
              <a:off x="0" y="0"/>
              <a:ext cx="1047872" cy="153872"/>
            </a:xfrm>
            <a:custGeom>
              <a:avLst/>
              <a:gdLst/>
              <a:ahLst/>
              <a:cxnLst/>
              <a:rect l="l" t="t" r="r" b="b"/>
              <a:pathLst>
                <a:path w="1047872" h="153872">
                  <a:moveTo>
                    <a:pt x="35464" y="0"/>
                  </a:moveTo>
                  <a:lnTo>
                    <a:pt x="1012408" y="0"/>
                  </a:lnTo>
                  <a:cubicBezTo>
                    <a:pt x="1021814" y="0"/>
                    <a:pt x="1030834" y="3736"/>
                    <a:pt x="1037485" y="10387"/>
                  </a:cubicBezTo>
                  <a:cubicBezTo>
                    <a:pt x="1044136" y="17038"/>
                    <a:pt x="1047872" y="26058"/>
                    <a:pt x="1047872" y="35464"/>
                  </a:cubicBezTo>
                  <a:lnTo>
                    <a:pt x="1047872" y="118408"/>
                  </a:lnTo>
                  <a:cubicBezTo>
                    <a:pt x="1047872" y="127813"/>
                    <a:pt x="1044136" y="136834"/>
                    <a:pt x="1037485" y="143485"/>
                  </a:cubicBezTo>
                  <a:cubicBezTo>
                    <a:pt x="1030834" y="150135"/>
                    <a:pt x="1021814" y="153872"/>
                    <a:pt x="1012408" y="153872"/>
                  </a:cubicBezTo>
                  <a:lnTo>
                    <a:pt x="35464" y="153872"/>
                  </a:lnTo>
                  <a:cubicBezTo>
                    <a:pt x="15878" y="153872"/>
                    <a:pt x="0" y="137994"/>
                    <a:pt x="0" y="118408"/>
                  </a:cubicBezTo>
                  <a:lnTo>
                    <a:pt x="0" y="35464"/>
                  </a:lnTo>
                  <a:cubicBezTo>
                    <a:pt x="0" y="26058"/>
                    <a:pt x="3736" y="17038"/>
                    <a:pt x="10387" y="10387"/>
                  </a:cubicBezTo>
                  <a:cubicBezTo>
                    <a:pt x="17038" y="3736"/>
                    <a:pt x="26058" y="0"/>
                    <a:pt x="35464" y="0"/>
                  </a:cubicBezTo>
                  <a:close/>
                </a:path>
              </a:pathLst>
            </a:custGeom>
            <a:solidFill>
              <a:srgbClr val="1B64AE"/>
            </a:solidFill>
          </p:spPr>
        </p:sp>
        <p:sp>
          <p:nvSpPr>
            <p:cNvPr id="11" name="TextBox 11"/>
            <p:cNvSpPr txBox="1"/>
            <p:nvPr/>
          </p:nvSpPr>
          <p:spPr>
            <a:xfrm>
              <a:off x="0" y="-47625"/>
              <a:ext cx="1047872" cy="201497"/>
            </a:xfrm>
            <a:prstGeom prst="rect">
              <a:avLst/>
            </a:prstGeom>
          </p:spPr>
          <p:txBody>
            <a:bodyPr lIns="50800" tIns="50800" rIns="50800" bIns="50800" rtlCol="0" anchor="ctr"/>
            <a:lstStyle/>
            <a:p>
              <a:pPr algn="ctr">
                <a:lnSpc>
                  <a:spcPts val="3334"/>
                </a:lnSpc>
              </a:pPr>
              <a:endParaRPr/>
            </a:p>
          </p:txBody>
        </p:sp>
      </p:grpSp>
      <p:sp>
        <p:nvSpPr>
          <p:cNvPr id="12" name="TextBox 12"/>
          <p:cNvSpPr txBox="1"/>
          <p:nvPr/>
        </p:nvSpPr>
        <p:spPr>
          <a:xfrm>
            <a:off x="4127795" y="1363105"/>
            <a:ext cx="10780272" cy="1181340"/>
          </a:xfrm>
          <a:prstGeom prst="rect">
            <a:avLst/>
          </a:prstGeom>
        </p:spPr>
        <p:txBody>
          <a:bodyPr lIns="0" tIns="0" rIns="0" bIns="0" rtlCol="0" anchor="t">
            <a:spAutoFit/>
          </a:bodyPr>
          <a:lstStyle/>
          <a:p>
            <a:pPr marL="0" lvl="0" indent="0" algn="ctr">
              <a:lnSpc>
                <a:spcPts val="9654"/>
              </a:lnSpc>
            </a:pPr>
            <a:r>
              <a:rPr lang="en-US" sz="6896" b="1">
                <a:solidFill>
                  <a:srgbClr val="FFFFFF"/>
                </a:solidFill>
                <a:latin typeface="DM Sans Bold"/>
                <a:ea typeface="DM Sans Bold"/>
                <a:cs typeface="DM Sans Bold"/>
                <a:sym typeface="DM Sans Bold"/>
              </a:rPr>
              <a:t>Overheard Conversation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895717" y="392430"/>
            <a:ext cx="8496567" cy="1247654"/>
            <a:chOff x="0" y="0"/>
            <a:chExt cx="1047872" cy="153872"/>
          </a:xfrm>
        </p:grpSpPr>
        <p:sp>
          <p:nvSpPr>
            <p:cNvPr id="3" name="Freeform 3"/>
            <p:cNvSpPr/>
            <p:nvPr/>
          </p:nvSpPr>
          <p:spPr>
            <a:xfrm>
              <a:off x="0" y="0"/>
              <a:ext cx="1047872" cy="153872"/>
            </a:xfrm>
            <a:custGeom>
              <a:avLst/>
              <a:gdLst/>
              <a:ahLst/>
              <a:cxnLst/>
              <a:rect l="l" t="t" r="r" b="b"/>
              <a:pathLst>
                <a:path w="1047872" h="153872">
                  <a:moveTo>
                    <a:pt x="46470" y="0"/>
                  </a:moveTo>
                  <a:lnTo>
                    <a:pt x="1001402" y="0"/>
                  </a:lnTo>
                  <a:cubicBezTo>
                    <a:pt x="1013726" y="0"/>
                    <a:pt x="1025546" y="4896"/>
                    <a:pt x="1034261" y="13611"/>
                  </a:cubicBezTo>
                  <a:cubicBezTo>
                    <a:pt x="1042976" y="22326"/>
                    <a:pt x="1047872" y="34146"/>
                    <a:pt x="1047872" y="46470"/>
                  </a:cubicBezTo>
                  <a:lnTo>
                    <a:pt x="1047872" y="107401"/>
                  </a:lnTo>
                  <a:cubicBezTo>
                    <a:pt x="1047872" y="133066"/>
                    <a:pt x="1027067" y="153872"/>
                    <a:pt x="1001402" y="153872"/>
                  </a:cubicBezTo>
                  <a:lnTo>
                    <a:pt x="46470" y="153872"/>
                  </a:lnTo>
                  <a:cubicBezTo>
                    <a:pt x="20805" y="153872"/>
                    <a:pt x="0" y="133066"/>
                    <a:pt x="0" y="107401"/>
                  </a:cubicBezTo>
                  <a:lnTo>
                    <a:pt x="0" y="46470"/>
                  </a:lnTo>
                  <a:cubicBezTo>
                    <a:pt x="0" y="20805"/>
                    <a:pt x="20805" y="0"/>
                    <a:pt x="46470" y="0"/>
                  </a:cubicBezTo>
                  <a:close/>
                </a:path>
              </a:pathLst>
            </a:custGeom>
            <a:solidFill>
              <a:srgbClr val="1B64AE"/>
            </a:solidFill>
          </p:spPr>
        </p:sp>
        <p:sp>
          <p:nvSpPr>
            <p:cNvPr id="4" name="TextBox 4"/>
            <p:cNvSpPr txBox="1"/>
            <p:nvPr/>
          </p:nvSpPr>
          <p:spPr>
            <a:xfrm>
              <a:off x="0" y="-47625"/>
              <a:ext cx="1047872" cy="201497"/>
            </a:xfrm>
            <a:prstGeom prst="rect">
              <a:avLst/>
            </a:prstGeom>
          </p:spPr>
          <p:txBody>
            <a:bodyPr lIns="50800" tIns="50800" rIns="50800" bIns="50800" rtlCol="0" anchor="ctr"/>
            <a:lstStyle/>
            <a:p>
              <a:pPr algn="ctr">
                <a:lnSpc>
                  <a:spcPts val="3334"/>
                </a:lnSpc>
              </a:pPr>
              <a:endParaRPr/>
            </a:p>
          </p:txBody>
        </p:sp>
      </p:grpSp>
      <p:grpSp>
        <p:nvGrpSpPr>
          <p:cNvPr id="5" name="Group 5"/>
          <p:cNvGrpSpPr/>
          <p:nvPr/>
        </p:nvGrpSpPr>
        <p:grpSpPr>
          <a:xfrm>
            <a:off x="744958" y="1158088"/>
            <a:ext cx="16798084" cy="8468123"/>
            <a:chOff x="0" y="0"/>
            <a:chExt cx="4895479" cy="2467872"/>
          </a:xfrm>
        </p:grpSpPr>
        <p:sp>
          <p:nvSpPr>
            <p:cNvPr id="6" name="Freeform 6"/>
            <p:cNvSpPr/>
            <p:nvPr/>
          </p:nvSpPr>
          <p:spPr>
            <a:xfrm>
              <a:off x="0" y="0"/>
              <a:ext cx="4895479" cy="2467872"/>
            </a:xfrm>
            <a:custGeom>
              <a:avLst/>
              <a:gdLst/>
              <a:ahLst/>
              <a:cxnLst/>
              <a:rect l="l" t="t" r="r" b="b"/>
              <a:pathLst>
                <a:path w="4895479" h="2467872">
                  <a:moveTo>
                    <a:pt x="4771019" y="2467872"/>
                  </a:moveTo>
                  <a:lnTo>
                    <a:pt x="124460" y="2467872"/>
                  </a:lnTo>
                  <a:cubicBezTo>
                    <a:pt x="55880" y="2467872"/>
                    <a:pt x="0" y="2411992"/>
                    <a:pt x="0" y="2343412"/>
                  </a:cubicBezTo>
                  <a:lnTo>
                    <a:pt x="0" y="124460"/>
                  </a:lnTo>
                  <a:cubicBezTo>
                    <a:pt x="0" y="55880"/>
                    <a:pt x="55880" y="0"/>
                    <a:pt x="124460" y="0"/>
                  </a:cubicBezTo>
                  <a:lnTo>
                    <a:pt x="4771019" y="0"/>
                  </a:lnTo>
                  <a:cubicBezTo>
                    <a:pt x="4839599" y="0"/>
                    <a:pt x="4895479" y="55880"/>
                    <a:pt x="4895479" y="124460"/>
                  </a:cubicBezTo>
                  <a:lnTo>
                    <a:pt x="4895479" y="2343412"/>
                  </a:lnTo>
                  <a:cubicBezTo>
                    <a:pt x="4895479" y="2411992"/>
                    <a:pt x="4839599" y="2467872"/>
                    <a:pt x="4771019" y="2467872"/>
                  </a:cubicBezTo>
                  <a:close/>
                </a:path>
              </a:pathLst>
            </a:custGeom>
            <a:solidFill>
              <a:srgbClr val="100F0D">
                <a:alpha val="4706"/>
              </a:srgbClr>
            </a:solidFill>
          </p:spPr>
        </p:sp>
      </p:grpSp>
      <p:sp>
        <p:nvSpPr>
          <p:cNvPr id="7" name="Freeform 7"/>
          <p:cNvSpPr/>
          <p:nvPr/>
        </p:nvSpPr>
        <p:spPr>
          <a:xfrm>
            <a:off x="17259300" y="9397564"/>
            <a:ext cx="1006468" cy="889436"/>
          </a:xfrm>
          <a:custGeom>
            <a:avLst/>
            <a:gdLst/>
            <a:ahLst/>
            <a:cxnLst/>
            <a:rect l="l" t="t" r="r" b="b"/>
            <a:pathLst>
              <a:path w="1006468" h="889436">
                <a:moveTo>
                  <a:pt x="0" y="0"/>
                </a:moveTo>
                <a:lnTo>
                  <a:pt x="1006468" y="0"/>
                </a:lnTo>
                <a:lnTo>
                  <a:pt x="1006468" y="889436"/>
                </a:lnTo>
                <a:lnTo>
                  <a:pt x="0" y="889436"/>
                </a:lnTo>
                <a:lnTo>
                  <a:pt x="0" y="0"/>
                </a:lnTo>
                <a:close/>
              </a:path>
            </a:pathLst>
          </a:custGeom>
          <a:blipFill>
            <a:blip r:embed="rId3"/>
            <a:stretch>
              <a:fillRect/>
            </a:stretch>
          </a:blipFill>
        </p:spPr>
      </p:sp>
      <p:sp>
        <p:nvSpPr>
          <p:cNvPr id="8" name="TextBox 8"/>
          <p:cNvSpPr txBox="1"/>
          <p:nvPr/>
        </p:nvSpPr>
        <p:spPr>
          <a:xfrm>
            <a:off x="1187450" y="1974342"/>
            <a:ext cx="15983795" cy="7651869"/>
          </a:xfrm>
          <a:prstGeom prst="rect">
            <a:avLst/>
          </a:prstGeom>
        </p:spPr>
        <p:txBody>
          <a:bodyPr lIns="0" tIns="0" rIns="0" bIns="0" rtlCol="0" anchor="t">
            <a:spAutoFit/>
          </a:bodyPr>
          <a:lstStyle/>
          <a:p>
            <a:pPr algn="l">
              <a:lnSpc>
                <a:spcPts val="4283"/>
              </a:lnSpc>
            </a:pPr>
            <a:r>
              <a:rPr lang="en-US" sz="3966" b="1">
                <a:solidFill>
                  <a:srgbClr val="51AD31"/>
                </a:solidFill>
                <a:latin typeface="Poppins Medium"/>
                <a:ea typeface="Poppins Medium"/>
                <a:cs typeface="Poppins Medium"/>
                <a:sym typeface="Poppins Medium"/>
              </a:rPr>
              <a:t>A: Janis likes Shaan so much, it’s actually extreme!</a:t>
            </a:r>
          </a:p>
          <a:p>
            <a:pPr algn="l">
              <a:lnSpc>
                <a:spcPts val="4283"/>
              </a:lnSpc>
            </a:pPr>
            <a:r>
              <a:rPr lang="en-US" sz="3966" b="1">
                <a:solidFill>
                  <a:srgbClr val="51AD31"/>
                </a:solidFill>
                <a:latin typeface="Poppins Medium"/>
                <a:ea typeface="Poppins Medium"/>
                <a:cs typeface="Poppins Medium"/>
                <a:sym typeface="Poppins Medium"/>
              </a:rPr>
              <a:t>B: Yeah, it’s like Shaan is all Janis can think about, all day and all night! </a:t>
            </a:r>
          </a:p>
          <a:p>
            <a:pPr algn="l">
              <a:lnSpc>
                <a:spcPts val="4283"/>
              </a:lnSpc>
            </a:pPr>
            <a:r>
              <a:rPr lang="en-US" sz="3966" b="1">
                <a:solidFill>
                  <a:srgbClr val="51AD31"/>
                </a:solidFill>
                <a:latin typeface="Poppins Medium"/>
                <a:ea typeface="Poppins Medium"/>
                <a:cs typeface="Poppins Medium"/>
                <a:sym typeface="Poppins Medium"/>
              </a:rPr>
              <a:t>A: Yeah, and Janis watches wherever Shaan is, like online and stuff. </a:t>
            </a:r>
          </a:p>
          <a:p>
            <a:pPr algn="l">
              <a:lnSpc>
                <a:spcPts val="4283"/>
              </a:lnSpc>
            </a:pPr>
            <a:r>
              <a:rPr lang="en-US" sz="3966" b="1">
                <a:solidFill>
                  <a:srgbClr val="51AD31"/>
                </a:solidFill>
                <a:latin typeface="Poppins Medium"/>
                <a:ea typeface="Poppins Medium"/>
                <a:cs typeface="Poppins Medium"/>
                <a:sym typeface="Poppins Medium"/>
              </a:rPr>
              <a:t>B: Janis literally ‘likes’ all Shaan’s posts…</a:t>
            </a:r>
          </a:p>
          <a:p>
            <a:pPr algn="l">
              <a:lnSpc>
                <a:spcPts val="4283"/>
              </a:lnSpc>
            </a:pPr>
            <a:r>
              <a:rPr lang="en-US" sz="3966" b="1">
                <a:solidFill>
                  <a:srgbClr val="51AD31"/>
                </a:solidFill>
                <a:latin typeface="Poppins Medium"/>
                <a:ea typeface="Poppins Medium"/>
                <a:cs typeface="Poppins Medium"/>
                <a:sym typeface="Poppins Medium"/>
              </a:rPr>
              <a:t>A: … and tries to be wherever Janis might be. </a:t>
            </a:r>
          </a:p>
          <a:p>
            <a:pPr algn="l">
              <a:lnSpc>
                <a:spcPts val="4283"/>
              </a:lnSpc>
            </a:pPr>
            <a:r>
              <a:rPr lang="en-US" sz="3966" b="1">
                <a:solidFill>
                  <a:srgbClr val="51AD31"/>
                </a:solidFill>
                <a:latin typeface="Poppins Medium"/>
                <a:ea typeface="Poppins Medium"/>
                <a:cs typeface="Poppins Medium"/>
                <a:sym typeface="Poppins Medium"/>
              </a:rPr>
              <a:t>B: Shaan must be thinking, ‘Woah, Janis is such a stalker’ and probably hates it! </a:t>
            </a:r>
          </a:p>
          <a:p>
            <a:pPr algn="l">
              <a:lnSpc>
                <a:spcPts val="4283"/>
              </a:lnSpc>
            </a:pPr>
            <a:r>
              <a:rPr lang="en-US" sz="3966" b="1">
                <a:solidFill>
                  <a:srgbClr val="51AD31"/>
                </a:solidFill>
                <a:latin typeface="Poppins Medium"/>
                <a:ea typeface="Poppins Medium"/>
                <a:cs typeface="Poppins Medium"/>
                <a:sym typeface="Poppins Medium"/>
              </a:rPr>
              <a:t>A: But it’s fine, it’s just a crush – we’ve all been there. </a:t>
            </a:r>
          </a:p>
          <a:p>
            <a:pPr algn="l">
              <a:lnSpc>
                <a:spcPts val="4283"/>
              </a:lnSpc>
            </a:pPr>
            <a:r>
              <a:rPr lang="en-US" sz="3966" b="1">
                <a:solidFill>
                  <a:srgbClr val="51AD31"/>
                </a:solidFill>
                <a:latin typeface="Poppins Medium"/>
                <a:ea typeface="Poppins Medium"/>
                <a:cs typeface="Poppins Medium"/>
                <a:sym typeface="Poppins Medium"/>
              </a:rPr>
              <a:t>B: Yeah, but Janis is a total stalker! Eventually, Shaan will notice right? </a:t>
            </a:r>
          </a:p>
          <a:p>
            <a:pPr algn="l">
              <a:lnSpc>
                <a:spcPts val="4283"/>
              </a:lnSpc>
            </a:pPr>
            <a:r>
              <a:rPr lang="en-US" sz="3966" b="1">
                <a:solidFill>
                  <a:srgbClr val="51AD31"/>
                </a:solidFill>
                <a:latin typeface="Poppins Medium"/>
                <a:ea typeface="Poppins Medium"/>
                <a:cs typeface="Poppins Medium"/>
                <a:sym typeface="Poppins Medium"/>
              </a:rPr>
              <a:t>A: Shaan probably likes it anyway! </a:t>
            </a:r>
          </a:p>
          <a:p>
            <a:pPr marL="0" lvl="0" indent="0" algn="l">
              <a:lnSpc>
                <a:spcPts val="4283"/>
              </a:lnSpc>
            </a:pPr>
            <a:endParaRPr lang="en-US" sz="3966" b="1">
              <a:solidFill>
                <a:srgbClr val="51AD31"/>
              </a:solidFill>
              <a:latin typeface="Poppins Medium"/>
              <a:ea typeface="Poppins Medium"/>
              <a:cs typeface="Poppins Medium"/>
              <a:sym typeface="Poppins Medium"/>
            </a:endParaRPr>
          </a:p>
        </p:txBody>
      </p:sp>
      <p:sp>
        <p:nvSpPr>
          <p:cNvPr id="9" name="TextBox 9"/>
          <p:cNvSpPr txBox="1"/>
          <p:nvPr/>
        </p:nvSpPr>
        <p:spPr>
          <a:xfrm>
            <a:off x="5030514" y="533563"/>
            <a:ext cx="8226971" cy="895024"/>
          </a:xfrm>
          <a:prstGeom prst="rect">
            <a:avLst/>
          </a:prstGeom>
        </p:spPr>
        <p:txBody>
          <a:bodyPr lIns="0" tIns="0" rIns="0" bIns="0" rtlCol="0" anchor="t">
            <a:spAutoFit/>
          </a:bodyPr>
          <a:lstStyle/>
          <a:p>
            <a:pPr marL="0" lvl="0" indent="0" algn="ctr">
              <a:lnSpc>
                <a:spcPts val="7367"/>
              </a:lnSpc>
            </a:pPr>
            <a:r>
              <a:rPr lang="en-US" sz="5262" b="1">
                <a:solidFill>
                  <a:srgbClr val="FFFFFF"/>
                </a:solidFill>
                <a:latin typeface="DM Sans Bold"/>
                <a:ea typeface="DM Sans Bold"/>
                <a:cs typeface="DM Sans Bold"/>
                <a:sym typeface="DM Sans Bold"/>
              </a:rPr>
              <a:t>Overheard Conversation</a:t>
            </a:r>
          </a:p>
        </p:txBody>
      </p:sp>
      <p:sp>
        <p:nvSpPr>
          <p:cNvPr id="10" name="Freeform 10"/>
          <p:cNvSpPr/>
          <p:nvPr/>
        </p:nvSpPr>
        <p:spPr>
          <a:xfrm>
            <a:off x="14967757" y="248766"/>
            <a:ext cx="605463" cy="605463"/>
          </a:xfrm>
          <a:custGeom>
            <a:avLst/>
            <a:gdLst/>
            <a:ahLst/>
            <a:cxnLst/>
            <a:rect l="l" t="t" r="r" b="b"/>
            <a:pathLst>
              <a:path w="605463" h="605463">
                <a:moveTo>
                  <a:pt x="0" y="0"/>
                </a:moveTo>
                <a:lnTo>
                  <a:pt x="605463" y="0"/>
                </a:lnTo>
                <a:lnTo>
                  <a:pt x="605463" y="605463"/>
                </a:lnTo>
                <a:lnTo>
                  <a:pt x="0" y="60546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1" name="TextBox 11"/>
          <p:cNvSpPr txBox="1"/>
          <p:nvPr/>
        </p:nvSpPr>
        <p:spPr>
          <a:xfrm>
            <a:off x="14164688" y="344805"/>
            <a:ext cx="3933043" cy="365760"/>
          </a:xfrm>
          <a:prstGeom prst="rect">
            <a:avLst/>
          </a:prstGeom>
        </p:spPr>
        <p:txBody>
          <a:bodyPr lIns="0" tIns="0" rIns="0" bIns="0" rtlCol="0" anchor="t">
            <a:spAutoFit/>
          </a:bodyPr>
          <a:lstStyle/>
          <a:p>
            <a:pPr marL="0" lvl="0" indent="0" algn="r">
              <a:lnSpc>
                <a:spcPts val="2940"/>
              </a:lnSpc>
              <a:spcBef>
                <a:spcPct val="0"/>
              </a:spcBef>
            </a:pPr>
            <a:r>
              <a:rPr lang="en-US" sz="2100" b="1">
                <a:solidFill>
                  <a:srgbClr val="1B64AE"/>
                </a:solidFill>
                <a:latin typeface="DM Sans Bold"/>
                <a:ea typeface="DM Sans Bold"/>
                <a:cs typeface="DM Sans Bold"/>
                <a:sym typeface="DM Sans Bold"/>
              </a:rPr>
              <a:t>@alicerugglestrust </a:t>
            </a:r>
          </a:p>
        </p:txBody>
      </p:sp>
      <p:sp>
        <p:nvSpPr>
          <p:cNvPr id="12" name="TextBox 12"/>
          <p:cNvSpPr txBox="1"/>
          <p:nvPr/>
        </p:nvSpPr>
        <p:spPr>
          <a:xfrm>
            <a:off x="14332725" y="820949"/>
            <a:ext cx="3933043" cy="365760"/>
          </a:xfrm>
          <a:prstGeom prst="rect">
            <a:avLst/>
          </a:prstGeom>
        </p:spPr>
        <p:txBody>
          <a:bodyPr lIns="0" tIns="0" rIns="0" bIns="0" rtlCol="0" anchor="t">
            <a:spAutoFit/>
          </a:bodyPr>
          <a:lstStyle/>
          <a:p>
            <a:pPr marL="0" lvl="0" indent="0" algn="r">
              <a:lnSpc>
                <a:spcPts val="2940"/>
              </a:lnSpc>
              <a:spcBef>
                <a:spcPct val="0"/>
              </a:spcBef>
            </a:pPr>
            <a:r>
              <a:rPr lang="en-US" sz="2100" b="1">
                <a:solidFill>
                  <a:srgbClr val="1B64AE"/>
                </a:solidFill>
                <a:latin typeface="DM Sans Bold"/>
                <a:ea typeface="DM Sans Bold"/>
                <a:cs typeface="DM Sans Bold"/>
                <a:sym typeface="DM Sans Bold"/>
              </a:rPr>
              <a:t>www.alicerugglestrust.org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47160" y="248766"/>
            <a:ext cx="12442470" cy="2121477"/>
            <a:chOff x="0" y="0"/>
            <a:chExt cx="2733123" cy="466005"/>
          </a:xfrm>
        </p:grpSpPr>
        <p:sp>
          <p:nvSpPr>
            <p:cNvPr id="3" name="Freeform 3"/>
            <p:cNvSpPr/>
            <p:nvPr/>
          </p:nvSpPr>
          <p:spPr>
            <a:xfrm>
              <a:off x="0" y="0"/>
              <a:ext cx="2733123" cy="466005"/>
            </a:xfrm>
            <a:custGeom>
              <a:avLst/>
              <a:gdLst/>
              <a:ahLst/>
              <a:cxnLst/>
              <a:rect l="l" t="t" r="r" b="b"/>
              <a:pathLst>
                <a:path w="2733123" h="466005">
                  <a:moveTo>
                    <a:pt x="31733" y="0"/>
                  </a:moveTo>
                  <a:lnTo>
                    <a:pt x="2701390" y="0"/>
                  </a:lnTo>
                  <a:cubicBezTo>
                    <a:pt x="2718915" y="0"/>
                    <a:pt x="2733123" y="14207"/>
                    <a:pt x="2733123" y="31733"/>
                  </a:cubicBezTo>
                  <a:lnTo>
                    <a:pt x="2733123" y="434272"/>
                  </a:lnTo>
                  <a:cubicBezTo>
                    <a:pt x="2733123" y="451798"/>
                    <a:pt x="2718915" y="466005"/>
                    <a:pt x="2701390" y="466005"/>
                  </a:cubicBezTo>
                  <a:lnTo>
                    <a:pt x="31733" y="466005"/>
                  </a:lnTo>
                  <a:cubicBezTo>
                    <a:pt x="14207" y="466005"/>
                    <a:pt x="0" y="451798"/>
                    <a:pt x="0" y="434272"/>
                  </a:cubicBezTo>
                  <a:lnTo>
                    <a:pt x="0" y="31733"/>
                  </a:lnTo>
                  <a:cubicBezTo>
                    <a:pt x="0" y="14207"/>
                    <a:pt x="14207" y="0"/>
                    <a:pt x="31733" y="0"/>
                  </a:cubicBezTo>
                  <a:close/>
                </a:path>
              </a:pathLst>
            </a:custGeom>
            <a:solidFill>
              <a:srgbClr val="1B64AE"/>
            </a:solidFill>
          </p:spPr>
        </p:sp>
        <p:sp>
          <p:nvSpPr>
            <p:cNvPr id="4" name="TextBox 4"/>
            <p:cNvSpPr txBox="1"/>
            <p:nvPr/>
          </p:nvSpPr>
          <p:spPr>
            <a:xfrm>
              <a:off x="0" y="-38100"/>
              <a:ext cx="2733123" cy="504105"/>
            </a:xfrm>
            <a:prstGeom prst="rect">
              <a:avLst/>
            </a:prstGeom>
          </p:spPr>
          <p:txBody>
            <a:bodyPr lIns="50800" tIns="50800" rIns="50800" bIns="50800" rtlCol="0" anchor="ctr"/>
            <a:lstStyle/>
            <a:p>
              <a:pPr algn="ctr">
                <a:lnSpc>
                  <a:spcPts val="2774"/>
                </a:lnSpc>
              </a:pPr>
              <a:endParaRPr/>
            </a:p>
          </p:txBody>
        </p:sp>
      </p:grpSp>
      <p:sp>
        <p:nvSpPr>
          <p:cNvPr id="5" name="TextBox 5"/>
          <p:cNvSpPr txBox="1"/>
          <p:nvPr/>
        </p:nvSpPr>
        <p:spPr>
          <a:xfrm>
            <a:off x="633455" y="284797"/>
            <a:ext cx="12442470" cy="1678309"/>
          </a:xfrm>
          <a:prstGeom prst="rect">
            <a:avLst/>
          </a:prstGeom>
        </p:spPr>
        <p:txBody>
          <a:bodyPr lIns="0" tIns="0" rIns="0" bIns="0" rtlCol="0" anchor="t">
            <a:spAutoFit/>
          </a:bodyPr>
          <a:lstStyle/>
          <a:p>
            <a:pPr marL="0" lvl="0" indent="0" algn="l">
              <a:lnSpc>
                <a:spcPts val="13019"/>
              </a:lnSpc>
              <a:spcBef>
                <a:spcPct val="0"/>
              </a:spcBef>
            </a:pPr>
            <a:r>
              <a:rPr lang="en-US" sz="9299" b="1" spc="-92">
                <a:solidFill>
                  <a:srgbClr val="FFFFFF"/>
                </a:solidFill>
                <a:latin typeface="Poppins Bold"/>
                <a:ea typeface="Poppins Bold"/>
                <a:cs typeface="Poppins Bold"/>
                <a:sym typeface="Poppins Bold"/>
              </a:rPr>
              <a:t>Sources of support</a:t>
            </a:r>
          </a:p>
        </p:txBody>
      </p:sp>
      <p:sp>
        <p:nvSpPr>
          <p:cNvPr id="6" name="TextBox 6"/>
          <p:cNvSpPr txBox="1"/>
          <p:nvPr/>
        </p:nvSpPr>
        <p:spPr>
          <a:xfrm>
            <a:off x="447160" y="1853238"/>
            <a:ext cx="16812140" cy="8477217"/>
          </a:xfrm>
          <a:prstGeom prst="rect">
            <a:avLst/>
          </a:prstGeom>
        </p:spPr>
        <p:txBody>
          <a:bodyPr lIns="0" tIns="0" rIns="0" bIns="0" rtlCol="0" anchor="t">
            <a:spAutoFit/>
          </a:bodyPr>
          <a:lstStyle/>
          <a:p>
            <a:pPr algn="l">
              <a:lnSpc>
                <a:spcPts val="6790"/>
              </a:lnSpc>
            </a:pPr>
            <a:endParaRPr/>
          </a:p>
          <a:p>
            <a:pPr marL="1047116" lvl="1" indent="-523558" algn="l">
              <a:lnSpc>
                <a:spcPts val="6790"/>
              </a:lnSpc>
              <a:buFont typeface="Arial"/>
              <a:buChar char="•"/>
            </a:pPr>
            <a:r>
              <a:rPr lang="en-US" sz="4850">
                <a:solidFill>
                  <a:srgbClr val="51AD31"/>
                </a:solidFill>
                <a:latin typeface="Poppins"/>
                <a:ea typeface="Poppins"/>
                <a:cs typeface="Poppins"/>
                <a:sym typeface="Poppins"/>
              </a:rPr>
              <a:t>At home – parent /carers </a:t>
            </a:r>
          </a:p>
          <a:p>
            <a:pPr marL="1047116" lvl="1" indent="-523558" algn="l">
              <a:lnSpc>
                <a:spcPts val="6790"/>
              </a:lnSpc>
              <a:buFont typeface="Arial"/>
              <a:buChar char="•"/>
            </a:pPr>
            <a:r>
              <a:rPr lang="en-US" sz="4850">
                <a:solidFill>
                  <a:srgbClr val="51AD31"/>
                </a:solidFill>
                <a:latin typeface="Poppins"/>
                <a:ea typeface="Poppins"/>
                <a:cs typeface="Poppins"/>
                <a:sym typeface="Poppins"/>
              </a:rPr>
              <a:t>At school - tutors, school nurse, counsellor</a:t>
            </a:r>
          </a:p>
          <a:p>
            <a:pPr marL="1047116" lvl="1" indent="-523558" algn="l">
              <a:lnSpc>
                <a:spcPts val="6790"/>
              </a:lnSpc>
              <a:buFont typeface="Arial"/>
              <a:buChar char="•"/>
            </a:pPr>
            <a:r>
              <a:rPr lang="en-US" sz="4850">
                <a:solidFill>
                  <a:srgbClr val="51AD31"/>
                </a:solidFill>
                <a:latin typeface="Poppins"/>
                <a:ea typeface="Poppins"/>
                <a:cs typeface="Poppins"/>
                <a:sym typeface="Poppins"/>
              </a:rPr>
              <a:t>ChildLine – 0800 1111 </a:t>
            </a:r>
            <a:r>
              <a:rPr lang="en-US" sz="4850" u="sng">
                <a:solidFill>
                  <a:srgbClr val="51AD31"/>
                </a:solidFill>
                <a:latin typeface="Poppins"/>
                <a:ea typeface="Poppins"/>
                <a:cs typeface="Poppins"/>
                <a:sym typeface="Poppins"/>
                <a:hlinkClick r:id="rId3" tooltip="https://www.childline.org.uk/"/>
              </a:rPr>
              <a:t>childline.org.uk </a:t>
            </a:r>
          </a:p>
          <a:p>
            <a:pPr marL="1047116" lvl="1" indent="-523558" algn="l">
              <a:lnSpc>
                <a:spcPts val="6790"/>
              </a:lnSpc>
              <a:buFont typeface="Arial"/>
              <a:buChar char="•"/>
            </a:pPr>
            <a:r>
              <a:rPr lang="en-US" sz="4850">
                <a:solidFill>
                  <a:srgbClr val="51AD31"/>
                </a:solidFill>
                <a:latin typeface="Poppins"/>
                <a:ea typeface="Poppins"/>
                <a:cs typeface="Poppins"/>
                <a:sym typeface="Poppins"/>
              </a:rPr>
              <a:t>Police - 999 or 101 </a:t>
            </a:r>
            <a:r>
              <a:rPr lang="en-US" sz="4850" u="sng">
                <a:solidFill>
                  <a:srgbClr val="51AD31"/>
                </a:solidFill>
                <a:latin typeface="Poppins"/>
                <a:ea typeface="Poppins"/>
                <a:cs typeface="Poppins"/>
                <a:sym typeface="Poppins"/>
                <a:hlinkClick r:id="rId4" tooltip="http://www.police.uk/"/>
              </a:rPr>
              <a:t>www.police.uk</a:t>
            </a:r>
          </a:p>
          <a:p>
            <a:pPr marL="1047116" lvl="1" indent="-523558" algn="l">
              <a:lnSpc>
                <a:spcPts val="6790"/>
              </a:lnSpc>
              <a:buFont typeface="Arial"/>
              <a:buChar char="•"/>
            </a:pPr>
            <a:r>
              <a:rPr lang="en-US" sz="4850">
                <a:solidFill>
                  <a:srgbClr val="51AD31"/>
                </a:solidFill>
                <a:latin typeface="Poppins"/>
                <a:ea typeface="Poppins"/>
                <a:cs typeface="Poppins"/>
                <a:sym typeface="Poppins"/>
              </a:rPr>
              <a:t>National Stalking Helpline - 0808 802 0300 email support &amp; online tools </a:t>
            </a:r>
            <a:r>
              <a:rPr lang="en-US" sz="4850" u="sng">
                <a:solidFill>
                  <a:srgbClr val="51AD31"/>
                </a:solidFill>
                <a:latin typeface="Poppins"/>
                <a:ea typeface="Poppins"/>
                <a:cs typeface="Poppins"/>
                <a:sym typeface="Poppins"/>
                <a:hlinkClick r:id="rId5" tooltip="https://www.suzylamplugh.org/Pages/Category/get-stalking-advice-and-help"/>
              </a:rPr>
              <a:t>advice and help</a:t>
            </a:r>
          </a:p>
          <a:p>
            <a:pPr marL="1047116" lvl="1" indent="-523558" algn="l">
              <a:lnSpc>
                <a:spcPts val="6790"/>
              </a:lnSpc>
              <a:buFont typeface="Arial"/>
              <a:buChar char="•"/>
            </a:pPr>
            <a:r>
              <a:rPr lang="en-US" sz="4850">
                <a:solidFill>
                  <a:srgbClr val="51AD31"/>
                </a:solidFill>
                <a:latin typeface="Poppins"/>
                <a:ea typeface="Poppins"/>
                <a:cs typeface="Poppins"/>
                <a:sym typeface="Poppins"/>
              </a:rPr>
              <a:t>Alice Ruggles Trust – online links to support services - </a:t>
            </a:r>
            <a:r>
              <a:rPr lang="en-US" sz="4850" u="sng">
                <a:solidFill>
                  <a:srgbClr val="51AD31"/>
                </a:solidFill>
                <a:latin typeface="Poppins"/>
                <a:ea typeface="Poppins"/>
                <a:cs typeface="Poppins"/>
                <a:sym typeface="Poppins"/>
                <a:hlinkClick r:id="rId6" tooltip="https://www.alicerugglestrust.org/aware"/>
              </a:rPr>
              <a:t>www.alicerugglestrust.org/aware</a:t>
            </a:r>
          </a:p>
          <a:p>
            <a:pPr algn="l">
              <a:lnSpc>
                <a:spcPts val="5813"/>
              </a:lnSpc>
            </a:pPr>
            <a:endParaRPr lang="en-US" sz="4850" u="sng">
              <a:solidFill>
                <a:srgbClr val="51AD31"/>
              </a:solidFill>
              <a:latin typeface="Poppins"/>
              <a:ea typeface="Poppins"/>
              <a:cs typeface="Poppins"/>
              <a:sym typeface="Poppins"/>
              <a:hlinkClick r:id="rId6" tooltip="https://www.alicerugglestrust.org/aware"/>
            </a:endParaRPr>
          </a:p>
        </p:txBody>
      </p:sp>
      <p:sp>
        <p:nvSpPr>
          <p:cNvPr id="7" name="Freeform 7"/>
          <p:cNvSpPr/>
          <p:nvPr/>
        </p:nvSpPr>
        <p:spPr>
          <a:xfrm>
            <a:off x="17259300" y="9258300"/>
            <a:ext cx="1006468" cy="889436"/>
          </a:xfrm>
          <a:custGeom>
            <a:avLst/>
            <a:gdLst/>
            <a:ahLst/>
            <a:cxnLst/>
            <a:rect l="l" t="t" r="r" b="b"/>
            <a:pathLst>
              <a:path w="1006468" h="889436">
                <a:moveTo>
                  <a:pt x="0" y="0"/>
                </a:moveTo>
                <a:lnTo>
                  <a:pt x="1006468" y="0"/>
                </a:lnTo>
                <a:lnTo>
                  <a:pt x="1006468" y="889436"/>
                </a:lnTo>
                <a:lnTo>
                  <a:pt x="0" y="889436"/>
                </a:lnTo>
                <a:lnTo>
                  <a:pt x="0" y="0"/>
                </a:lnTo>
                <a:close/>
              </a:path>
            </a:pathLst>
          </a:custGeom>
          <a:blipFill>
            <a:blip r:embed="rId7"/>
            <a:stretch>
              <a:fillRect/>
            </a:stretch>
          </a:blipFill>
        </p:spPr>
      </p:sp>
      <p:sp>
        <p:nvSpPr>
          <p:cNvPr id="8" name="Freeform 8"/>
          <p:cNvSpPr/>
          <p:nvPr/>
        </p:nvSpPr>
        <p:spPr>
          <a:xfrm>
            <a:off x="14967757" y="248766"/>
            <a:ext cx="605463" cy="605463"/>
          </a:xfrm>
          <a:custGeom>
            <a:avLst/>
            <a:gdLst/>
            <a:ahLst/>
            <a:cxnLst/>
            <a:rect l="l" t="t" r="r" b="b"/>
            <a:pathLst>
              <a:path w="605463" h="605463">
                <a:moveTo>
                  <a:pt x="0" y="0"/>
                </a:moveTo>
                <a:lnTo>
                  <a:pt x="605463" y="0"/>
                </a:lnTo>
                <a:lnTo>
                  <a:pt x="605463" y="605463"/>
                </a:lnTo>
                <a:lnTo>
                  <a:pt x="0" y="605463"/>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9" name="TextBox 9"/>
          <p:cNvSpPr txBox="1"/>
          <p:nvPr/>
        </p:nvSpPr>
        <p:spPr>
          <a:xfrm>
            <a:off x="14164688" y="344805"/>
            <a:ext cx="3933043" cy="365760"/>
          </a:xfrm>
          <a:prstGeom prst="rect">
            <a:avLst/>
          </a:prstGeom>
        </p:spPr>
        <p:txBody>
          <a:bodyPr lIns="0" tIns="0" rIns="0" bIns="0" rtlCol="0" anchor="t">
            <a:spAutoFit/>
          </a:bodyPr>
          <a:lstStyle/>
          <a:p>
            <a:pPr marL="0" lvl="0" indent="0" algn="r">
              <a:lnSpc>
                <a:spcPts val="2940"/>
              </a:lnSpc>
              <a:spcBef>
                <a:spcPct val="0"/>
              </a:spcBef>
            </a:pPr>
            <a:r>
              <a:rPr lang="en-US" sz="2100" b="1">
                <a:solidFill>
                  <a:srgbClr val="1B64AE"/>
                </a:solidFill>
                <a:latin typeface="DM Sans Bold"/>
                <a:ea typeface="DM Sans Bold"/>
                <a:cs typeface="DM Sans Bold"/>
                <a:sym typeface="DM Sans Bold"/>
              </a:rPr>
              <a:t>@alicerugglestrust </a:t>
            </a:r>
          </a:p>
        </p:txBody>
      </p:sp>
      <p:sp>
        <p:nvSpPr>
          <p:cNvPr id="10" name="TextBox 10"/>
          <p:cNvSpPr txBox="1"/>
          <p:nvPr/>
        </p:nvSpPr>
        <p:spPr>
          <a:xfrm>
            <a:off x="14332725" y="820949"/>
            <a:ext cx="3933043" cy="365760"/>
          </a:xfrm>
          <a:prstGeom prst="rect">
            <a:avLst/>
          </a:prstGeom>
        </p:spPr>
        <p:txBody>
          <a:bodyPr lIns="0" tIns="0" rIns="0" bIns="0" rtlCol="0" anchor="t">
            <a:spAutoFit/>
          </a:bodyPr>
          <a:lstStyle/>
          <a:p>
            <a:pPr marL="0" lvl="0" indent="0" algn="r">
              <a:lnSpc>
                <a:spcPts val="2940"/>
              </a:lnSpc>
              <a:spcBef>
                <a:spcPct val="0"/>
              </a:spcBef>
            </a:pPr>
            <a:r>
              <a:rPr lang="en-US" sz="2100" b="1">
                <a:solidFill>
                  <a:srgbClr val="1B64AE"/>
                </a:solidFill>
                <a:latin typeface="DM Sans Bold"/>
                <a:ea typeface="DM Sans Bold"/>
                <a:cs typeface="DM Sans Bold"/>
                <a:sym typeface="DM Sans Bold"/>
              </a:rPr>
              <a:t>www.alicerugglestrust.org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306394" y="551497"/>
            <a:ext cx="10005271" cy="1818746"/>
            <a:chOff x="0" y="0"/>
            <a:chExt cx="2197766" cy="399507"/>
          </a:xfrm>
        </p:grpSpPr>
        <p:sp>
          <p:nvSpPr>
            <p:cNvPr id="3" name="Freeform 3"/>
            <p:cNvSpPr/>
            <p:nvPr/>
          </p:nvSpPr>
          <p:spPr>
            <a:xfrm>
              <a:off x="0" y="0"/>
              <a:ext cx="2197766" cy="399507"/>
            </a:xfrm>
            <a:custGeom>
              <a:avLst/>
              <a:gdLst/>
              <a:ahLst/>
              <a:cxnLst/>
              <a:rect l="l" t="t" r="r" b="b"/>
              <a:pathLst>
                <a:path w="2197766" h="399507">
                  <a:moveTo>
                    <a:pt x="39463" y="0"/>
                  </a:moveTo>
                  <a:lnTo>
                    <a:pt x="2158303" y="0"/>
                  </a:lnTo>
                  <a:cubicBezTo>
                    <a:pt x="2168769" y="0"/>
                    <a:pt x="2178807" y="4158"/>
                    <a:pt x="2186207" y="11558"/>
                  </a:cubicBezTo>
                  <a:cubicBezTo>
                    <a:pt x="2193608" y="18959"/>
                    <a:pt x="2197766" y="28997"/>
                    <a:pt x="2197766" y="39463"/>
                  </a:cubicBezTo>
                  <a:lnTo>
                    <a:pt x="2197766" y="360044"/>
                  </a:lnTo>
                  <a:cubicBezTo>
                    <a:pt x="2197766" y="370510"/>
                    <a:pt x="2193608" y="380548"/>
                    <a:pt x="2186207" y="387949"/>
                  </a:cubicBezTo>
                  <a:cubicBezTo>
                    <a:pt x="2178807" y="395349"/>
                    <a:pt x="2168769" y="399507"/>
                    <a:pt x="2158303" y="399507"/>
                  </a:cubicBezTo>
                  <a:lnTo>
                    <a:pt x="39463" y="399507"/>
                  </a:lnTo>
                  <a:cubicBezTo>
                    <a:pt x="28997" y="399507"/>
                    <a:pt x="18959" y="395349"/>
                    <a:pt x="11558" y="387949"/>
                  </a:cubicBezTo>
                  <a:cubicBezTo>
                    <a:pt x="4158" y="380548"/>
                    <a:pt x="0" y="370510"/>
                    <a:pt x="0" y="360044"/>
                  </a:cubicBezTo>
                  <a:lnTo>
                    <a:pt x="0" y="39463"/>
                  </a:lnTo>
                  <a:cubicBezTo>
                    <a:pt x="0" y="28997"/>
                    <a:pt x="4158" y="18959"/>
                    <a:pt x="11558" y="11558"/>
                  </a:cubicBezTo>
                  <a:cubicBezTo>
                    <a:pt x="18959" y="4158"/>
                    <a:pt x="28997" y="0"/>
                    <a:pt x="39463" y="0"/>
                  </a:cubicBezTo>
                  <a:close/>
                </a:path>
              </a:pathLst>
            </a:custGeom>
            <a:solidFill>
              <a:srgbClr val="1B64AE"/>
            </a:solidFill>
          </p:spPr>
        </p:sp>
        <p:sp>
          <p:nvSpPr>
            <p:cNvPr id="4" name="TextBox 4"/>
            <p:cNvSpPr txBox="1"/>
            <p:nvPr/>
          </p:nvSpPr>
          <p:spPr>
            <a:xfrm>
              <a:off x="0" y="-38100"/>
              <a:ext cx="2197766" cy="437607"/>
            </a:xfrm>
            <a:prstGeom prst="rect">
              <a:avLst/>
            </a:prstGeom>
          </p:spPr>
          <p:txBody>
            <a:bodyPr lIns="50800" tIns="50800" rIns="50800" bIns="50800" rtlCol="0" anchor="ctr"/>
            <a:lstStyle/>
            <a:p>
              <a:pPr algn="ctr">
                <a:lnSpc>
                  <a:spcPts val="2774"/>
                </a:lnSpc>
              </a:pPr>
              <a:endParaRPr/>
            </a:p>
          </p:txBody>
        </p:sp>
      </p:grpSp>
      <p:sp>
        <p:nvSpPr>
          <p:cNvPr id="5" name="TextBox 5"/>
          <p:cNvSpPr txBox="1"/>
          <p:nvPr/>
        </p:nvSpPr>
        <p:spPr>
          <a:xfrm>
            <a:off x="2573466" y="488366"/>
            <a:ext cx="10005271" cy="1678309"/>
          </a:xfrm>
          <a:prstGeom prst="rect">
            <a:avLst/>
          </a:prstGeom>
        </p:spPr>
        <p:txBody>
          <a:bodyPr lIns="0" tIns="0" rIns="0" bIns="0" rtlCol="0" anchor="t">
            <a:spAutoFit/>
          </a:bodyPr>
          <a:lstStyle/>
          <a:p>
            <a:pPr marL="0" lvl="0" indent="0" algn="l">
              <a:lnSpc>
                <a:spcPts val="13019"/>
              </a:lnSpc>
              <a:spcBef>
                <a:spcPct val="0"/>
              </a:spcBef>
            </a:pPr>
            <a:r>
              <a:rPr lang="en-US" sz="9299" b="1" spc="-92">
                <a:solidFill>
                  <a:srgbClr val="FFFFFF"/>
                </a:solidFill>
                <a:latin typeface="Poppins Bold"/>
                <a:ea typeface="Poppins Bold"/>
                <a:cs typeface="Poppins Bold"/>
                <a:sym typeface="Poppins Bold"/>
              </a:rPr>
              <a:t>Ground Rules</a:t>
            </a:r>
          </a:p>
        </p:txBody>
      </p:sp>
      <p:sp>
        <p:nvSpPr>
          <p:cNvPr id="6" name="TextBox 6"/>
          <p:cNvSpPr txBox="1"/>
          <p:nvPr/>
        </p:nvSpPr>
        <p:spPr>
          <a:xfrm>
            <a:off x="1789727" y="2304481"/>
            <a:ext cx="15311458" cy="6953819"/>
          </a:xfrm>
          <a:prstGeom prst="rect">
            <a:avLst/>
          </a:prstGeom>
        </p:spPr>
        <p:txBody>
          <a:bodyPr lIns="0" tIns="0" rIns="0" bIns="0" rtlCol="0" anchor="t">
            <a:spAutoFit/>
          </a:bodyPr>
          <a:lstStyle/>
          <a:p>
            <a:pPr marL="1047676" lvl="1" indent="-523838" algn="l">
              <a:lnSpc>
                <a:spcPts val="6793"/>
              </a:lnSpc>
              <a:buFont typeface="Arial"/>
              <a:buChar char="•"/>
            </a:pPr>
            <a:r>
              <a:rPr lang="en-US" sz="4852">
                <a:solidFill>
                  <a:srgbClr val="51AD31"/>
                </a:solidFill>
                <a:latin typeface="Poppins"/>
                <a:ea typeface="Poppins"/>
                <a:cs typeface="Poppins"/>
                <a:sym typeface="Poppins"/>
              </a:rPr>
              <a:t>Listen to and respect each other</a:t>
            </a:r>
          </a:p>
          <a:p>
            <a:pPr marL="1047676" lvl="1" indent="-523838" algn="l">
              <a:lnSpc>
                <a:spcPts val="6793"/>
              </a:lnSpc>
              <a:buFont typeface="Arial"/>
              <a:buChar char="•"/>
            </a:pPr>
            <a:r>
              <a:rPr lang="en-US" sz="4852">
                <a:solidFill>
                  <a:srgbClr val="51AD31"/>
                </a:solidFill>
                <a:latin typeface="Poppins"/>
                <a:ea typeface="Poppins"/>
                <a:cs typeface="Poppins"/>
                <a:sym typeface="Poppins"/>
              </a:rPr>
              <a:t>One person speaking at a time</a:t>
            </a:r>
          </a:p>
          <a:p>
            <a:pPr marL="1047676" lvl="1" indent="-523838" algn="l">
              <a:lnSpc>
                <a:spcPts val="6793"/>
              </a:lnSpc>
              <a:buFont typeface="Arial"/>
              <a:buChar char="•"/>
            </a:pPr>
            <a:r>
              <a:rPr lang="en-US" sz="4852">
                <a:solidFill>
                  <a:srgbClr val="51AD31"/>
                </a:solidFill>
                <a:latin typeface="Poppins"/>
                <a:ea typeface="Poppins"/>
                <a:cs typeface="Poppins"/>
                <a:sym typeface="Poppins"/>
              </a:rPr>
              <a:t>Openness but no personal stories</a:t>
            </a:r>
          </a:p>
          <a:p>
            <a:pPr marL="1047676" lvl="1" indent="-523838" algn="l">
              <a:lnSpc>
                <a:spcPts val="6793"/>
              </a:lnSpc>
              <a:buFont typeface="Arial"/>
              <a:buChar char="•"/>
            </a:pPr>
            <a:r>
              <a:rPr lang="en-US" sz="4852">
                <a:solidFill>
                  <a:srgbClr val="51AD31"/>
                </a:solidFill>
                <a:latin typeface="Poppins"/>
                <a:ea typeface="Poppins"/>
                <a:cs typeface="Poppins"/>
                <a:sym typeface="Poppins"/>
              </a:rPr>
              <a:t>No such thing as a silly question</a:t>
            </a:r>
          </a:p>
          <a:p>
            <a:pPr marL="1090855" lvl="1" indent="-545427" algn="l">
              <a:lnSpc>
                <a:spcPts val="7073"/>
              </a:lnSpc>
              <a:buFont typeface="Arial"/>
              <a:buChar char="•"/>
            </a:pPr>
            <a:r>
              <a:rPr lang="en-US" sz="5052">
                <a:solidFill>
                  <a:srgbClr val="51AD31"/>
                </a:solidFill>
                <a:latin typeface="Poppins"/>
                <a:ea typeface="Poppins"/>
                <a:cs typeface="Poppins"/>
                <a:sym typeface="Poppins"/>
              </a:rPr>
              <a:t>During discussions we have the right to pass</a:t>
            </a:r>
          </a:p>
          <a:p>
            <a:pPr marL="1047676" lvl="1" indent="-523838" algn="l">
              <a:lnSpc>
                <a:spcPts val="6793"/>
              </a:lnSpc>
              <a:buFont typeface="Arial"/>
              <a:buChar char="•"/>
            </a:pPr>
            <a:r>
              <a:rPr lang="en-US" sz="4852">
                <a:solidFill>
                  <a:srgbClr val="51AD31"/>
                </a:solidFill>
                <a:latin typeface="Poppins"/>
                <a:ea typeface="Poppins"/>
                <a:cs typeface="Poppins"/>
                <a:sym typeface="Poppins"/>
              </a:rPr>
              <a:t>We won’t laugh at, judge, or make assumptions about anyone else in the group</a:t>
            </a:r>
          </a:p>
        </p:txBody>
      </p:sp>
      <p:sp>
        <p:nvSpPr>
          <p:cNvPr id="7" name="Freeform 7"/>
          <p:cNvSpPr/>
          <p:nvPr/>
        </p:nvSpPr>
        <p:spPr>
          <a:xfrm>
            <a:off x="17259300" y="9258300"/>
            <a:ext cx="1006468" cy="889436"/>
          </a:xfrm>
          <a:custGeom>
            <a:avLst/>
            <a:gdLst/>
            <a:ahLst/>
            <a:cxnLst/>
            <a:rect l="l" t="t" r="r" b="b"/>
            <a:pathLst>
              <a:path w="1006468" h="889436">
                <a:moveTo>
                  <a:pt x="0" y="0"/>
                </a:moveTo>
                <a:lnTo>
                  <a:pt x="1006468" y="0"/>
                </a:lnTo>
                <a:lnTo>
                  <a:pt x="1006468" y="889436"/>
                </a:lnTo>
                <a:lnTo>
                  <a:pt x="0" y="889436"/>
                </a:lnTo>
                <a:lnTo>
                  <a:pt x="0" y="0"/>
                </a:lnTo>
                <a:close/>
              </a:path>
            </a:pathLst>
          </a:custGeom>
          <a:blipFill>
            <a:blip r:embed="rId3"/>
            <a:stretch>
              <a:fillRect/>
            </a:stretch>
          </a:blipFill>
        </p:spPr>
      </p:sp>
      <p:sp>
        <p:nvSpPr>
          <p:cNvPr id="8" name="Freeform 8"/>
          <p:cNvSpPr/>
          <p:nvPr/>
        </p:nvSpPr>
        <p:spPr>
          <a:xfrm>
            <a:off x="14967757" y="248766"/>
            <a:ext cx="605463" cy="605463"/>
          </a:xfrm>
          <a:custGeom>
            <a:avLst/>
            <a:gdLst/>
            <a:ahLst/>
            <a:cxnLst/>
            <a:rect l="l" t="t" r="r" b="b"/>
            <a:pathLst>
              <a:path w="605463" h="605463">
                <a:moveTo>
                  <a:pt x="0" y="0"/>
                </a:moveTo>
                <a:lnTo>
                  <a:pt x="605463" y="0"/>
                </a:lnTo>
                <a:lnTo>
                  <a:pt x="605463" y="605463"/>
                </a:lnTo>
                <a:lnTo>
                  <a:pt x="0" y="60546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9" name="TextBox 9"/>
          <p:cNvSpPr txBox="1"/>
          <p:nvPr/>
        </p:nvSpPr>
        <p:spPr>
          <a:xfrm>
            <a:off x="14164688" y="344805"/>
            <a:ext cx="3933043" cy="365760"/>
          </a:xfrm>
          <a:prstGeom prst="rect">
            <a:avLst/>
          </a:prstGeom>
        </p:spPr>
        <p:txBody>
          <a:bodyPr lIns="0" tIns="0" rIns="0" bIns="0" rtlCol="0" anchor="t">
            <a:spAutoFit/>
          </a:bodyPr>
          <a:lstStyle/>
          <a:p>
            <a:pPr marL="0" lvl="0" indent="0" algn="r">
              <a:lnSpc>
                <a:spcPts val="2940"/>
              </a:lnSpc>
              <a:spcBef>
                <a:spcPct val="0"/>
              </a:spcBef>
            </a:pPr>
            <a:r>
              <a:rPr lang="en-US" sz="2100" b="1">
                <a:solidFill>
                  <a:srgbClr val="1B64AE"/>
                </a:solidFill>
                <a:latin typeface="DM Sans Bold"/>
                <a:ea typeface="DM Sans Bold"/>
                <a:cs typeface="DM Sans Bold"/>
                <a:sym typeface="DM Sans Bold"/>
              </a:rPr>
              <a:t>@alicerugglestrust </a:t>
            </a:r>
          </a:p>
        </p:txBody>
      </p:sp>
      <p:sp>
        <p:nvSpPr>
          <p:cNvPr id="10" name="TextBox 10"/>
          <p:cNvSpPr txBox="1"/>
          <p:nvPr/>
        </p:nvSpPr>
        <p:spPr>
          <a:xfrm>
            <a:off x="14332725" y="820949"/>
            <a:ext cx="3933043" cy="365760"/>
          </a:xfrm>
          <a:prstGeom prst="rect">
            <a:avLst/>
          </a:prstGeom>
        </p:spPr>
        <p:txBody>
          <a:bodyPr lIns="0" tIns="0" rIns="0" bIns="0" rtlCol="0" anchor="t">
            <a:spAutoFit/>
          </a:bodyPr>
          <a:lstStyle/>
          <a:p>
            <a:pPr marL="0" lvl="0" indent="0" algn="r">
              <a:lnSpc>
                <a:spcPts val="2940"/>
              </a:lnSpc>
              <a:spcBef>
                <a:spcPct val="0"/>
              </a:spcBef>
            </a:pPr>
            <a:r>
              <a:rPr lang="en-US" sz="2100" b="1">
                <a:solidFill>
                  <a:srgbClr val="1B64AE"/>
                </a:solidFill>
                <a:latin typeface="DM Sans Bold"/>
                <a:ea typeface="DM Sans Bold"/>
                <a:cs typeface="DM Sans Bold"/>
                <a:sym typeface="DM Sans Bold"/>
              </a:rPr>
              <a:t>www.alicerugglestrust.org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325399" y="463725"/>
            <a:ext cx="12442470" cy="2121477"/>
            <a:chOff x="0" y="0"/>
            <a:chExt cx="2733123" cy="466005"/>
          </a:xfrm>
        </p:grpSpPr>
        <p:sp>
          <p:nvSpPr>
            <p:cNvPr id="3" name="Freeform 3"/>
            <p:cNvSpPr/>
            <p:nvPr/>
          </p:nvSpPr>
          <p:spPr>
            <a:xfrm>
              <a:off x="0" y="0"/>
              <a:ext cx="2733123" cy="466005"/>
            </a:xfrm>
            <a:custGeom>
              <a:avLst/>
              <a:gdLst/>
              <a:ahLst/>
              <a:cxnLst/>
              <a:rect l="l" t="t" r="r" b="b"/>
              <a:pathLst>
                <a:path w="2733123" h="466005">
                  <a:moveTo>
                    <a:pt x="31733" y="0"/>
                  </a:moveTo>
                  <a:lnTo>
                    <a:pt x="2701390" y="0"/>
                  </a:lnTo>
                  <a:cubicBezTo>
                    <a:pt x="2718915" y="0"/>
                    <a:pt x="2733123" y="14207"/>
                    <a:pt x="2733123" y="31733"/>
                  </a:cubicBezTo>
                  <a:lnTo>
                    <a:pt x="2733123" y="434272"/>
                  </a:lnTo>
                  <a:cubicBezTo>
                    <a:pt x="2733123" y="451798"/>
                    <a:pt x="2718915" y="466005"/>
                    <a:pt x="2701390" y="466005"/>
                  </a:cubicBezTo>
                  <a:lnTo>
                    <a:pt x="31733" y="466005"/>
                  </a:lnTo>
                  <a:cubicBezTo>
                    <a:pt x="14207" y="466005"/>
                    <a:pt x="0" y="451798"/>
                    <a:pt x="0" y="434272"/>
                  </a:cubicBezTo>
                  <a:lnTo>
                    <a:pt x="0" y="31733"/>
                  </a:lnTo>
                  <a:cubicBezTo>
                    <a:pt x="0" y="14207"/>
                    <a:pt x="14207" y="0"/>
                    <a:pt x="31733" y="0"/>
                  </a:cubicBezTo>
                  <a:close/>
                </a:path>
              </a:pathLst>
            </a:custGeom>
            <a:solidFill>
              <a:srgbClr val="1B64AE"/>
            </a:solidFill>
          </p:spPr>
        </p:sp>
        <p:sp>
          <p:nvSpPr>
            <p:cNvPr id="4" name="TextBox 4"/>
            <p:cNvSpPr txBox="1"/>
            <p:nvPr/>
          </p:nvSpPr>
          <p:spPr>
            <a:xfrm>
              <a:off x="0" y="-38100"/>
              <a:ext cx="2733123" cy="504105"/>
            </a:xfrm>
            <a:prstGeom prst="rect">
              <a:avLst/>
            </a:prstGeom>
          </p:spPr>
          <p:txBody>
            <a:bodyPr lIns="50800" tIns="50800" rIns="50800" bIns="50800" rtlCol="0" anchor="ctr"/>
            <a:lstStyle/>
            <a:p>
              <a:pPr algn="ctr">
                <a:lnSpc>
                  <a:spcPts val="2774"/>
                </a:lnSpc>
              </a:pPr>
              <a:endParaRPr/>
            </a:p>
          </p:txBody>
        </p:sp>
      </p:grpSp>
      <p:sp>
        <p:nvSpPr>
          <p:cNvPr id="5" name="TextBox 5"/>
          <p:cNvSpPr txBox="1"/>
          <p:nvPr/>
        </p:nvSpPr>
        <p:spPr>
          <a:xfrm>
            <a:off x="1511695" y="499756"/>
            <a:ext cx="12442470" cy="1678309"/>
          </a:xfrm>
          <a:prstGeom prst="rect">
            <a:avLst/>
          </a:prstGeom>
        </p:spPr>
        <p:txBody>
          <a:bodyPr lIns="0" tIns="0" rIns="0" bIns="0" rtlCol="0" anchor="t">
            <a:spAutoFit/>
          </a:bodyPr>
          <a:lstStyle/>
          <a:p>
            <a:pPr marL="0" lvl="0" indent="0" algn="l">
              <a:lnSpc>
                <a:spcPts val="13019"/>
              </a:lnSpc>
              <a:spcBef>
                <a:spcPct val="0"/>
              </a:spcBef>
            </a:pPr>
            <a:r>
              <a:rPr lang="en-US" sz="9299" b="1" spc="-92">
                <a:solidFill>
                  <a:srgbClr val="FFFFFF"/>
                </a:solidFill>
                <a:latin typeface="Poppins Bold"/>
                <a:ea typeface="Poppins Bold"/>
                <a:cs typeface="Poppins Bold"/>
                <a:sym typeface="Poppins Bold"/>
              </a:rPr>
              <a:t>Learning Outcomes</a:t>
            </a:r>
          </a:p>
        </p:txBody>
      </p:sp>
      <p:sp>
        <p:nvSpPr>
          <p:cNvPr id="6" name="TextBox 6"/>
          <p:cNvSpPr txBox="1"/>
          <p:nvPr/>
        </p:nvSpPr>
        <p:spPr>
          <a:xfrm>
            <a:off x="737930" y="2754089"/>
            <a:ext cx="16812140" cy="6848029"/>
          </a:xfrm>
          <a:prstGeom prst="rect">
            <a:avLst/>
          </a:prstGeom>
        </p:spPr>
        <p:txBody>
          <a:bodyPr lIns="0" tIns="0" rIns="0" bIns="0" rtlCol="0" anchor="t">
            <a:spAutoFit/>
          </a:bodyPr>
          <a:lstStyle/>
          <a:p>
            <a:pPr marL="1047115" lvl="1" indent="-523240" algn="l">
              <a:lnSpc>
                <a:spcPts val="6790"/>
              </a:lnSpc>
              <a:buFont typeface="Arial"/>
              <a:buChar char="•"/>
            </a:pPr>
            <a:r>
              <a:rPr lang="en-US" sz="4850" dirty="0">
                <a:solidFill>
                  <a:srgbClr val="51AD31"/>
                </a:solidFill>
                <a:latin typeface="Poppins"/>
                <a:ea typeface="Poppins"/>
                <a:cs typeface="Poppins"/>
                <a:sym typeface="Poppins"/>
              </a:rPr>
              <a:t>Identify unacceptable </a:t>
            </a:r>
            <a:r>
              <a:rPr lang="en-US" sz="4850" dirty="0" err="1">
                <a:solidFill>
                  <a:srgbClr val="51AD31"/>
                </a:solidFill>
                <a:latin typeface="Poppins"/>
                <a:ea typeface="Poppins"/>
                <a:cs typeface="Poppins"/>
                <a:sym typeface="Poppins"/>
              </a:rPr>
              <a:t>behaviour</a:t>
            </a:r>
            <a:r>
              <a:rPr lang="en-US" sz="4850" dirty="0">
                <a:solidFill>
                  <a:srgbClr val="51AD31"/>
                </a:solidFill>
                <a:latin typeface="Poppins"/>
                <a:ea typeface="Poppins"/>
                <a:cs typeface="Poppins"/>
                <a:sym typeface="Poppins"/>
              </a:rPr>
              <a:t>, explain why it is unacceptable, and when it should be reported</a:t>
            </a:r>
            <a:endParaRPr lang="en-US" dirty="0"/>
          </a:p>
          <a:p>
            <a:pPr marL="1047115" lvl="1" indent="-523240" algn="l">
              <a:lnSpc>
                <a:spcPts val="6790"/>
              </a:lnSpc>
              <a:buFont typeface="Arial"/>
              <a:buChar char="•"/>
            </a:pPr>
            <a:r>
              <a:rPr lang="en-US" sz="4850" dirty="0" err="1">
                <a:solidFill>
                  <a:srgbClr val="51AD31"/>
                </a:solidFill>
                <a:latin typeface="Poppins"/>
                <a:ea typeface="Poppins"/>
                <a:cs typeface="Poppins"/>
                <a:sym typeface="Poppins"/>
              </a:rPr>
              <a:t>Recognise</a:t>
            </a:r>
            <a:r>
              <a:rPr lang="en-US" sz="4850" dirty="0">
                <a:solidFill>
                  <a:srgbClr val="51AD31"/>
                </a:solidFill>
                <a:latin typeface="Poppins"/>
                <a:ea typeface="Poppins"/>
                <a:cs typeface="Poppins"/>
                <a:sym typeface="Poppins"/>
              </a:rPr>
              <a:t> the factual definition of ‘stalking’</a:t>
            </a:r>
            <a:endParaRPr lang="en-US" sz="4850" dirty="0">
              <a:solidFill>
                <a:srgbClr val="51AD31"/>
              </a:solidFill>
              <a:latin typeface="Poppins"/>
              <a:ea typeface="Poppins"/>
              <a:cs typeface="Poppins"/>
            </a:endParaRPr>
          </a:p>
          <a:p>
            <a:pPr marL="1047115" lvl="1" indent="-523240" algn="l">
              <a:lnSpc>
                <a:spcPts val="6790"/>
              </a:lnSpc>
              <a:buFont typeface="Arial"/>
              <a:buChar char="•"/>
            </a:pPr>
            <a:r>
              <a:rPr lang="en-US" sz="4850" dirty="0">
                <a:solidFill>
                  <a:srgbClr val="51AD31"/>
                </a:solidFill>
                <a:latin typeface="Poppins"/>
                <a:ea typeface="Poppins"/>
                <a:cs typeface="Poppins"/>
                <a:sym typeface="Poppins"/>
              </a:rPr>
              <a:t>Explain how the term ‘stalking’ is used in modern language and describe the effect this can have</a:t>
            </a:r>
            <a:endParaRPr lang="en-US" sz="4850" dirty="0">
              <a:solidFill>
                <a:srgbClr val="51AD31"/>
              </a:solidFill>
              <a:latin typeface="Poppins"/>
              <a:ea typeface="Poppins"/>
              <a:cs typeface="Poppins"/>
            </a:endParaRPr>
          </a:p>
          <a:p>
            <a:pPr marL="1047115" lvl="1" indent="-523240" algn="l">
              <a:lnSpc>
                <a:spcPts val="6790"/>
              </a:lnSpc>
              <a:buFont typeface="Arial"/>
              <a:buChar char="•"/>
            </a:pPr>
            <a:r>
              <a:rPr lang="en-US" sz="4850" dirty="0">
                <a:solidFill>
                  <a:srgbClr val="51AD31"/>
                </a:solidFill>
                <a:latin typeface="Poppins"/>
                <a:ea typeface="Poppins"/>
                <a:cs typeface="Poppins"/>
                <a:sym typeface="Poppins"/>
              </a:rPr>
              <a:t>Explain how to report incidents and get support for themselves or others if concerns arise</a:t>
            </a:r>
            <a:endParaRPr lang="en-US" sz="4850" dirty="0">
              <a:solidFill>
                <a:srgbClr val="51AD31"/>
              </a:solidFill>
              <a:latin typeface="Poppins"/>
              <a:ea typeface="Poppins"/>
              <a:cs typeface="Poppins"/>
            </a:endParaRPr>
          </a:p>
          <a:p>
            <a:pPr algn="l">
              <a:lnSpc>
                <a:spcPts val="5813"/>
              </a:lnSpc>
            </a:pPr>
            <a:endParaRPr lang="en-US" sz="4850">
              <a:solidFill>
                <a:srgbClr val="51AD31"/>
              </a:solidFill>
              <a:latin typeface="Poppins"/>
              <a:ea typeface="Poppins"/>
              <a:cs typeface="Poppins"/>
              <a:sym typeface="Poppins"/>
            </a:endParaRPr>
          </a:p>
        </p:txBody>
      </p:sp>
      <p:sp>
        <p:nvSpPr>
          <p:cNvPr id="7" name="Freeform 7"/>
          <p:cNvSpPr/>
          <p:nvPr/>
        </p:nvSpPr>
        <p:spPr>
          <a:xfrm>
            <a:off x="17259300" y="9258300"/>
            <a:ext cx="1006468" cy="889436"/>
          </a:xfrm>
          <a:custGeom>
            <a:avLst/>
            <a:gdLst/>
            <a:ahLst/>
            <a:cxnLst/>
            <a:rect l="l" t="t" r="r" b="b"/>
            <a:pathLst>
              <a:path w="1006468" h="889436">
                <a:moveTo>
                  <a:pt x="0" y="0"/>
                </a:moveTo>
                <a:lnTo>
                  <a:pt x="1006468" y="0"/>
                </a:lnTo>
                <a:lnTo>
                  <a:pt x="1006468" y="889436"/>
                </a:lnTo>
                <a:lnTo>
                  <a:pt x="0" y="889436"/>
                </a:lnTo>
                <a:lnTo>
                  <a:pt x="0" y="0"/>
                </a:lnTo>
                <a:close/>
              </a:path>
            </a:pathLst>
          </a:custGeom>
          <a:blipFill>
            <a:blip r:embed="rId3"/>
            <a:stretch>
              <a:fillRect/>
            </a:stretch>
          </a:blipFill>
        </p:spPr>
      </p:sp>
      <p:sp>
        <p:nvSpPr>
          <p:cNvPr id="8" name="Freeform 8"/>
          <p:cNvSpPr/>
          <p:nvPr/>
        </p:nvSpPr>
        <p:spPr>
          <a:xfrm>
            <a:off x="15272087" y="160993"/>
            <a:ext cx="605463" cy="605463"/>
          </a:xfrm>
          <a:custGeom>
            <a:avLst/>
            <a:gdLst/>
            <a:ahLst/>
            <a:cxnLst/>
            <a:rect l="l" t="t" r="r" b="b"/>
            <a:pathLst>
              <a:path w="605463" h="605463">
                <a:moveTo>
                  <a:pt x="0" y="0"/>
                </a:moveTo>
                <a:lnTo>
                  <a:pt x="605463" y="0"/>
                </a:lnTo>
                <a:lnTo>
                  <a:pt x="605463" y="605463"/>
                </a:lnTo>
                <a:lnTo>
                  <a:pt x="0" y="60546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9" name="TextBox 9"/>
          <p:cNvSpPr txBox="1"/>
          <p:nvPr/>
        </p:nvSpPr>
        <p:spPr>
          <a:xfrm>
            <a:off x="14618150" y="284145"/>
            <a:ext cx="3498160" cy="321058"/>
          </a:xfrm>
          <a:prstGeom prst="rect">
            <a:avLst/>
          </a:prstGeom>
        </p:spPr>
        <p:txBody>
          <a:bodyPr lIns="0" tIns="0" rIns="0" bIns="0" rtlCol="0" anchor="t">
            <a:spAutoFit/>
          </a:bodyPr>
          <a:lstStyle/>
          <a:p>
            <a:pPr marL="0" lvl="0" indent="0" algn="r">
              <a:lnSpc>
                <a:spcPts val="2614"/>
              </a:lnSpc>
              <a:spcBef>
                <a:spcPct val="0"/>
              </a:spcBef>
            </a:pPr>
            <a:r>
              <a:rPr lang="en-US" sz="1867" b="1">
                <a:solidFill>
                  <a:srgbClr val="1B64AE"/>
                </a:solidFill>
                <a:latin typeface="DM Sans Bold"/>
                <a:ea typeface="DM Sans Bold"/>
                <a:cs typeface="DM Sans Bold"/>
                <a:sym typeface="DM Sans Bold"/>
              </a:rPr>
              <a:t>@alicerugglestrust </a:t>
            </a:r>
          </a:p>
        </p:txBody>
      </p:sp>
      <p:sp>
        <p:nvSpPr>
          <p:cNvPr id="10" name="TextBox 10"/>
          <p:cNvSpPr txBox="1"/>
          <p:nvPr/>
        </p:nvSpPr>
        <p:spPr>
          <a:xfrm>
            <a:off x="14767607" y="707642"/>
            <a:ext cx="3498160" cy="321058"/>
          </a:xfrm>
          <a:prstGeom prst="rect">
            <a:avLst/>
          </a:prstGeom>
        </p:spPr>
        <p:txBody>
          <a:bodyPr lIns="0" tIns="0" rIns="0" bIns="0" rtlCol="0" anchor="t">
            <a:spAutoFit/>
          </a:bodyPr>
          <a:lstStyle/>
          <a:p>
            <a:pPr marL="0" lvl="0" indent="0" algn="r">
              <a:lnSpc>
                <a:spcPts val="2614"/>
              </a:lnSpc>
              <a:spcBef>
                <a:spcPct val="0"/>
              </a:spcBef>
            </a:pPr>
            <a:r>
              <a:rPr lang="en-US" sz="1867" b="1">
                <a:solidFill>
                  <a:srgbClr val="1B64AE"/>
                </a:solidFill>
                <a:latin typeface="DM Sans Bold"/>
                <a:ea typeface="DM Sans Bold"/>
                <a:cs typeface="DM Sans Bold"/>
                <a:sym typeface="DM Sans Bold"/>
              </a:rPr>
              <a:t>www.alicerugglestrust.org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4895717" y="392430"/>
            <a:ext cx="8496567" cy="1247654"/>
            <a:chOff x="0" y="0"/>
            <a:chExt cx="1047872" cy="153872"/>
          </a:xfrm>
        </p:grpSpPr>
        <p:sp>
          <p:nvSpPr>
            <p:cNvPr id="3" name="Freeform 3"/>
            <p:cNvSpPr/>
            <p:nvPr/>
          </p:nvSpPr>
          <p:spPr>
            <a:xfrm>
              <a:off x="0" y="0"/>
              <a:ext cx="1047872" cy="153872"/>
            </a:xfrm>
            <a:custGeom>
              <a:avLst/>
              <a:gdLst/>
              <a:ahLst/>
              <a:cxnLst/>
              <a:rect l="l" t="t" r="r" b="b"/>
              <a:pathLst>
                <a:path w="1047872" h="153872">
                  <a:moveTo>
                    <a:pt x="46470" y="0"/>
                  </a:moveTo>
                  <a:lnTo>
                    <a:pt x="1001402" y="0"/>
                  </a:lnTo>
                  <a:cubicBezTo>
                    <a:pt x="1013726" y="0"/>
                    <a:pt x="1025546" y="4896"/>
                    <a:pt x="1034261" y="13611"/>
                  </a:cubicBezTo>
                  <a:cubicBezTo>
                    <a:pt x="1042976" y="22326"/>
                    <a:pt x="1047872" y="34146"/>
                    <a:pt x="1047872" y="46470"/>
                  </a:cubicBezTo>
                  <a:lnTo>
                    <a:pt x="1047872" y="107401"/>
                  </a:lnTo>
                  <a:cubicBezTo>
                    <a:pt x="1047872" y="133066"/>
                    <a:pt x="1027067" y="153872"/>
                    <a:pt x="1001402" y="153872"/>
                  </a:cubicBezTo>
                  <a:lnTo>
                    <a:pt x="46470" y="153872"/>
                  </a:lnTo>
                  <a:cubicBezTo>
                    <a:pt x="20805" y="153872"/>
                    <a:pt x="0" y="133066"/>
                    <a:pt x="0" y="107401"/>
                  </a:cubicBezTo>
                  <a:lnTo>
                    <a:pt x="0" y="46470"/>
                  </a:lnTo>
                  <a:cubicBezTo>
                    <a:pt x="0" y="20805"/>
                    <a:pt x="20805" y="0"/>
                    <a:pt x="46470" y="0"/>
                  </a:cubicBezTo>
                  <a:close/>
                </a:path>
              </a:pathLst>
            </a:custGeom>
            <a:solidFill>
              <a:srgbClr val="1B64AE"/>
            </a:solidFill>
          </p:spPr>
        </p:sp>
        <p:sp>
          <p:nvSpPr>
            <p:cNvPr id="4" name="TextBox 4"/>
            <p:cNvSpPr txBox="1"/>
            <p:nvPr/>
          </p:nvSpPr>
          <p:spPr>
            <a:xfrm>
              <a:off x="0" y="-47625"/>
              <a:ext cx="1047872" cy="201497"/>
            </a:xfrm>
            <a:prstGeom prst="rect">
              <a:avLst/>
            </a:prstGeom>
          </p:spPr>
          <p:txBody>
            <a:bodyPr lIns="50800" tIns="50800" rIns="50800" bIns="50800" rtlCol="0" anchor="ctr"/>
            <a:lstStyle/>
            <a:p>
              <a:pPr algn="ctr">
                <a:lnSpc>
                  <a:spcPts val="3334"/>
                </a:lnSpc>
              </a:pPr>
              <a:endParaRPr/>
            </a:p>
          </p:txBody>
        </p:sp>
      </p:grpSp>
      <p:grpSp>
        <p:nvGrpSpPr>
          <p:cNvPr id="5" name="Group 5"/>
          <p:cNvGrpSpPr/>
          <p:nvPr/>
        </p:nvGrpSpPr>
        <p:grpSpPr>
          <a:xfrm>
            <a:off x="744958" y="1158088"/>
            <a:ext cx="16798084" cy="8468123"/>
            <a:chOff x="0" y="0"/>
            <a:chExt cx="4895479" cy="2467872"/>
          </a:xfrm>
        </p:grpSpPr>
        <p:sp>
          <p:nvSpPr>
            <p:cNvPr id="6" name="Freeform 6"/>
            <p:cNvSpPr/>
            <p:nvPr/>
          </p:nvSpPr>
          <p:spPr>
            <a:xfrm>
              <a:off x="0" y="0"/>
              <a:ext cx="4895479" cy="2467872"/>
            </a:xfrm>
            <a:custGeom>
              <a:avLst/>
              <a:gdLst/>
              <a:ahLst/>
              <a:cxnLst/>
              <a:rect l="l" t="t" r="r" b="b"/>
              <a:pathLst>
                <a:path w="4895479" h="2467872">
                  <a:moveTo>
                    <a:pt x="4771019" y="2467872"/>
                  </a:moveTo>
                  <a:lnTo>
                    <a:pt x="124460" y="2467872"/>
                  </a:lnTo>
                  <a:cubicBezTo>
                    <a:pt x="55880" y="2467872"/>
                    <a:pt x="0" y="2411992"/>
                    <a:pt x="0" y="2343412"/>
                  </a:cubicBezTo>
                  <a:lnTo>
                    <a:pt x="0" y="124460"/>
                  </a:lnTo>
                  <a:cubicBezTo>
                    <a:pt x="0" y="55880"/>
                    <a:pt x="55880" y="0"/>
                    <a:pt x="124460" y="0"/>
                  </a:cubicBezTo>
                  <a:lnTo>
                    <a:pt x="4771019" y="0"/>
                  </a:lnTo>
                  <a:cubicBezTo>
                    <a:pt x="4839599" y="0"/>
                    <a:pt x="4895479" y="55880"/>
                    <a:pt x="4895479" y="124460"/>
                  </a:cubicBezTo>
                  <a:lnTo>
                    <a:pt x="4895479" y="2343412"/>
                  </a:lnTo>
                  <a:cubicBezTo>
                    <a:pt x="4895479" y="2411992"/>
                    <a:pt x="4839599" y="2467872"/>
                    <a:pt x="4771019" y="2467872"/>
                  </a:cubicBezTo>
                  <a:close/>
                </a:path>
              </a:pathLst>
            </a:custGeom>
            <a:solidFill>
              <a:srgbClr val="100F0D">
                <a:alpha val="4706"/>
              </a:srgbClr>
            </a:solidFill>
          </p:spPr>
        </p:sp>
      </p:grpSp>
      <p:sp>
        <p:nvSpPr>
          <p:cNvPr id="7" name="Freeform 7"/>
          <p:cNvSpPr/>
          <p:nvPr/>
        </p:nvSpPr>
        <p:spPr>
          <a:xfrm>
            <a:off x="17259300" y="9397564"/>
            <a:ext cx="1006468" cy="889436"/>
          </a:xfrm>
          <a:custGeom>
            <a:avLst/>
            <a:gdLst/>
            <a:ahLst/>
            <a:cxnLst/>
            <a:rect l="l" t="t" r="r" b="b"/>
            <a:pathLst>
              <a:path w="1006468" h="889436">
                <a:moveTo>
                  <a:pt x="0" y="0"/>
                </a:moveTo>
                <a:lnTo>
                  <a:pt x="1006468" y="0"/>
                </a:lnTo>
                <a:lnTo>
                  <a:pt x="1006468" y="889436"/>
                </a:lnTo>
                <a:lnTo>
                  <a:pt x="0" y="889436"/>
                </a:lnTo>
                <a:lnTo>
                  <a:pt x="0" y="0"/>
                </a:lnTo>
                <a:close/>
              </a:path>
            </a:pathLst>
          </a:custGeom>
          <a:blipFill>
            <a:blip r:embed="rId3"/>
            <a:stretch>
              <a:fillRect/>
            </a:stretch>
          </a:blipFill>
        </p:spPr>
      </p:sp>
      <p:sp>
        <p:nvSpPr>
          <p:cNvPr id="8" name="TextBox 8"/>
          <p:cNvSpPr txBox="1"/>
          <p:nvPr/>
        </p:nvSpPr>
        <p:spPr>
          <a:xfrm>
            <a:off x="1187450" y="1974342"/>
            <a:ext cx="15983795" cy="7651869"/>
          </a:xfrm>
          <a:prstGeom prst="rect">
            <a:avLst/>
          </a:prstGeom>
        </p:spPr>
        <p:txBody>
          <a:bodyPr lIns="0" tIns="0" rIns="0" bIns="0" rtlCol="0" anchor="t">
            <a:spAutoFit/>
          </a:bodyPr>
          <a:lstStyle/>
          <a:p>
            <a:pPr algn="l">
              <a:lnSpc>
                <a:spcPts val="4283"/>
              </a:lnSpc>
            </a:pPr>
            <a:r>
              <a:rPr lang="en-US" sz="3966" b="1">
                <a:solidFill>
                  <a:srgbClr val="51AD31"/>
                </a:solidFill>
                <a:latin typeface="Poppins Medium"/>
                <a:ea typeface="Poppins Medium"/>
                <a:cs typeface="Poppins Medium"/>
                <a:sym typeface="Poppins Medium"/>
              </a:rPr>
              <a:t>A: Janis likes Shaan so much, it’s actually extreme!</a:t>
            </a:r>
          </a:p>
          <a:p>
            <a:pPr algn="l">
              <a:lnSpc>
                <a:spcPts val="4283"/>
              </a:lnSpc>
            </a:pPr>
            <a:r>
              <a:rPr lang="en-US" sz="3966" b="1">
                <a:solidFill>
                  <a:srgbClr val="51AD31"/>
                </a:solidFill>
                <a:latin typeface="Poppins Medium"/>
                <a:ea typeface="Poppins Medium"/>
                <a:cs typeface="Poppins Medium"/>
                <a:sym typeface="Poppins Medium"/>
              </a:rPr>
              <a:t>B: Yeah, it’s like Shaan is all Janis can think about, all day and all night! </a:t>
            </a:r>
          </a:p>
          <a:p>
            <a:pPr algn="l">
              <a:lnSpc>
                <a:spcPts val="4283"/>
              </a:lnSpc>
            </a:pPr>
            <a:r>
              <a:rPr lang="en-US" sz="3966" b="1">
                <a:solidFill>
                  <a:srgbClr val="51AD31"/>
                </a:solidFill>
                <a:latin typeface="Poppins Medium"/>
                <a:ea typeface="Poppins Medium"/>
                <a:cs typeface="Poppins Medium"/>
                <a:sym typeface="Poppins Medium"/>
              </a:rPr>
              <a:t>A: Yeah, and Janis watches wherever Shaan is, like online and stuff. </a:t>
            </a:r>
          </a:p>
          <a:p>
            <a:pPr algn="l">
              <a:lnSpc>
                <a:spcPts val="4283"/>
              </a:lnSpc>
            </a:pPr>
            <a:r>
              <a:rPr lang="en-US" sz="3966" b="1">
                <a:solidFill>
                  <a:srgbClr val="51AD31"/>
                </a:solidFill>
                <a:latin typeface="Poppins Medium"/>
                <a:ea typeface="Poppins Medium"/>
                <a:cs typeface="Poppins Medium"/>
                <a:sym typeface="Poppins Medium"/>
              </a:rPr>
              <a:t>B: Janis literally ‘likes’ all Shaan’s posts…</a:t>
            </a:r>
          </a:p>
          <a:p>
            <a:pPr algn="l">
              <a:lnSpc>
                <a:spcPts val="4283"/>
              </a:lnSpc>
            </a:pPr>
            <a:r>
              <a:rPr lang="en-US" sz="3966" b="1">
                <a:solidFill>
                  <a:srgbClr val="51AD31"/>
                </a:solidFill>
                <a:latin typeface="Poppins Medium"/>
                <a:ea typeface="Poppins Medium"/>
                <a:cs typeface="Poppins Medium"/>
                <a:sym typeface="Poppins Medium"/>
              </a:rPr>
              <a:t>A: … and tries to be wherever Janis might be. </a:t>
            </a:r>
          </a:p>
          <a:p>
            <a:pPr algn="l">
              <a:lnSpc>
                <a:spcPts val="4283"/>
              </a:lnSpc>
            </a:pPr>
            <a:r>
              <a:rPr lang="en-US" sz="3966" b="1">
                <a:solidFill>
                  <a:srgbClr val="51AD31"/>
                </a:solidFill>
                <a:latin typeface="Poppins Medium"/>
                <a:ea typeface="Poppins Medium"/>
                <a:cs typeface="Poppins Medium"/>
                <a:sym typeface="Poppins Medium"/>
              </a:rPr>
              <a:t>B: Shaan must be thinking, ‘Woah, Janis is such a stalker’ and probably hates it! </a:t>
            </a:r>
          </a:p>
          <a:p>
            <a:pPr algn="l">
              <a:lnSpc>
                <a:spcPts val="4283"/>
              </a:lnSpc>
            </a:pPr>
            <a:r>
              <a:rPr lang="en-US" sz="3966" b="1">
                <a:solidFill>
                  <a:srgbClr val="51AD31"/>
                </a:solidFill>
                <a:latin typeface="Poppins Medium"/>
                <a:ea typeface="Poppins Medium"/>
                <a:cs typeface="Poppins Medium"/>
                <a:sym typeface="Poppins Medium"/>
              </a:rPr>
              <a:t>A: But it’s fine, it’s just a crush – we’ve all been there. </a:t>
            </a:r>
          </a:p>
          <a:p>
            <a:pPr algn="l">
              <a:lnSpc>
                <a:spcPts val="4283"/>
              </a:lnSpc>
            </a:pPr>
            <a:r>
              <a:rPr lang="en-US" sz="3966" b="1">
                <a:solidFill>
                  <a:srgbClr val="51AD31"/>
                </a:solidFill>
                <a:latin typeface="Poppins Medium"/>
                <a:ea typeface="Poppins Medium"/>
                <a:cs typeface="Poppins Medium"/>
                <a:sym typeface="Poppins Medium"/>
              </a:rPr>
              <a:t>B: Yeah, but Janis is a total stalker! Eventually, Shaan will notice right? </a:t>
            </a:r>
          </a:p>
          <a:p>
            <a:pPr algn="l">
              <a:lnSpc>
                <a:spcPts val="4283"/>
              </a:lnSpc>
            </a:pPr>
            <a:r>
              <a:rPr lang="en-US" sz="3966" b="1">
                <a:solidFill>
                  <a:srgbClr val="51AD31"/>
                </a:solidFill>
                <a:latin typeface="Poppins Medium"/>
                <a:ea typeface="Poppins Medium"/>
                <a:cs typeface="Poppins Medium"/>
                <a:sym typeface="Poppins Medium"/>
              </a:rPr>
              <a:t>A: Shaan probably likes it anyway! </a:t>
            </a:r>
          </a:p>
          <a:p>
            <a:pPr marL="0" lvl="0" indent="0" algn="l">
              <a:lnSpc>
                <a:spcPts val="4283"/>
              </a:lnSpc>
            </a:pPr>
            <a:endParaRPr lang="en-US" sz="3966" b="1">
              <a:solidFill>
                <a:srgbClr val="51AD31"/>
              </a:solidFill>
              <a:latin typeface="Poppins Medium"/>
              <a:ea typeface="Poppins Medium"/>
              <a:cs typeface="Poppins Medium"/>
              <a:sym typeface="Poppins Medium"/>
            </a:endParaRPr>
          </a:p>
        </p:txBody>
      </p:sp>
      <p:sp>
        <p:nvSpPr>
          <p:cNvPr id="9" name="TextBox 9"/>
          <p:cNvSpPr txBox="1"/>
          <p:nvPr/>
        </p:nvSpPr>
        <p:spPr>
          <a:xfrm>
            <a:off x="5030514" y="533563"/>
            <a:ext cx="8226971" cy="895024"/>
          </a:xfrm>
          <a:prstGeom prst="rect">
            <a:avLst/>
          </a:prstGeom>
        </p:spPr>
        <p:txBody>
          <a:bodyPr lIns="0" tIns="0" rIns="0" bIns="0" rtlCol="0" anchor="t">
            <a:spAutoFit/>
          </a:bodyPr>
          <a:lstStyle/>
          <a:p>
            <a:pPr marL="0" lvl="0" indent="0" algn="ctr">
              <a:lnSpc>
                <a:spcPts val="7367"/>
              </a:lnSpc>
            </a:pPr>
            <a:r>
              <a:rPr lang="en-US" sz="5262" b="1">
                <a:solidFill>
                  <a:srgbClr val="FFFFFF"/>
                </a:solidFill>
                <a:latin typeface="DM Sans Bold"/>
                <a:ea typeface="DM Sans Bold"/>
                <a:cs typeface="DM Sans Bold"/>
                <a:sym typeface="DM Sans Bold"/>
              </a:rPr>
              <a:t>Overheard Conversation</a:t>
            </a:r>
          </a:p>
        </p:txBody>
      </p:sp>
      <p:sp>
        <p:nvSpPr>
          <p:cNvPr id="10" name="Freeform 10"/>
          <p:cNvSpPr/>
          <p:nvPr/>
        </p:nvSpPr>
        <p:spPr>
          <a:xfrm>
            <a:off x="14967757" y="248766"/>
            <a:ext cx="605463" cy="605463"/>
          </a:xfrm>
          <a:custGeom>
            <a:avLst/>
            <a:gdLst/>
            <a:ahLst/>
            <a:cxnLst/>
            <a:rect l="l" t="t" r="r" b="b"/>
            <a:pathLst>
              <a:path w="605463" h="605463">
                <a:moveTo>
                  <a:pt x="0" y="0"/>
                </a:moveTo>
                <a:lnTo>
                  <a:pt x="605463" y="0"/>
                </a:lnTo>
                <a:lnTo>
                  <a:pt x="605463" y="605463"/>
                </a:lnTo>
                <a:lnTo>
                  <a:pt x="0" y="60546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1" name="TextBox 11"/>
          <p:cNvSpPr txBox="1"/>
          <p:nvPr/>
        </p:nvSpPr>
        <p:spPr>
          <a:xfrm>
            <a:off x="14164688" y="344805"/>
            <a:ext cx="3933043" cy="365760"/>
          </a:xfrm>
          <a:prstGeom prst="rect">
            <a:avLst/>
          </a:prstGeom>
        </p:spPr>
        <p:txBody>
          <a:bodyPr lIns="0" tIns="0" rIns="0" bIns="0" rtlCol="0" anchor="t">
            <a:spAutoFit/>
          </a:bodyPr>
          <a:lstStyle/>
          <a:p>
            <a:pPr marL="0" lvl="0" indent="0" algn="r">
              <a:lnSpc>
                <a:spcPts val="2940"/>
              </a:lnSpc>
              <a:spcBef>
                <a:spcPct val="0"/>
              </a:spcBef>
            </a:pPr>
            <a:r>
              <a:rPr lang="en-US" sz="2100" b="1">
                <a:solidFill>
                  <a:srgbClr val="1B64AE"/>
                </a:solidFill>
                <a:latin typeface="DM Sans Bold"/>
                <a:ea typeface="DM Sans Bold"/>
                <a:cs typeface="DM Sans Bold"/>
                <a:sym typeface="DM Sans Bold"/>
              </a:rPr>
              <a:t>@alicerugglestrust </a:t>
            </a:r>
          </a:p>
        </p:txBody>
      </p:sp>
      <p:sp>
        <p:nvSpPr>
          <p:cNvPr id="12" name="TextBox 12"/>
          <p:cNvSpPr txBox="1"/>
          <p:nvPr/>
        </p:nvSpPr>
        <p:spPr>
          <a:xfrm>
            <a:off x="14332725" y="820949"/>
            <a:ext cx="3933043" cy="365760"/>
          </a:xfrm>
          <a:prstGeom prst="rect">
            <a:avLst/>
          </a:prstGeom>
        </p:spPr>
        <p:txBody>
          <a:bodyPr lIns="0" tIns="0" rIns="0" bIns="0" rtlCol="0" anchor="t">
            <a:spAutoFit/>
          </a:bodyPr>
          <a:lstStyle/>
          <a:p>
            <a:pPr marL="0" lvl="0" indent="0" algn="r">
              <a:lnSpc>
                <a:spcPts val="2940"/>
              </a:lnSpc>
              <a:spcBef>
                <a:spcPct val="0"/>
              </a:spcBef>
            </a:pPr>
            <a:r>
              <a:rPr lang="en-US" sz="2100" b="1">
                <a:solidFill>
                  <a:srgbClr val="1B64AE"/>
                </a:solidFill>
                <a:latin typeface="DM Sans Bold"/>
                <a:ea typeface="DM Sans Bold"/>
                <a:cs typeface="DM Sans Bold"/>
                <a:sym typeface="DM Sans Bold"/>
              </a:rPr>
              <a:t>www.alicerugglestrust.org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744958" y="1158088"/>
            <a:ext cx="16798084" cy="8468123"/>
            <a:chOff x="0" y="0"/>
            <a:chExt cx="4895479" cy="2467872"/>
          </a:xfrm>
        </p:grpSpPr>
        <p:sp>
          <p:nvSpPr>
            <p:cNvPr id="3" name="Freeform 3"/>
            <p:cNvSpPr/>
            <p:nvPr/>
          </p:nvSpPr>
          <p:spPr>
            <a:xfrm>
              <a:off x="0" y="0"/>
              <a:ext cx="4895479" cy="2467872"/>
            </a:xfrm>
            <a:custGeom>
              <a:avLst/>
              <a:gdLst/>
              <a:ahLst/>
              <a:cxnLst/>
              <a:rect l="l" t="t" r="r" b="b"/>
              <a:pathLst>
                <a:path w="4895479" h="2467872">
                  <a:moveTo>
                    <a:pt x="4771019" y="2467872"/>
                  </a:moveTo>
                  <a:lnTo>
                    <a:pt x="124460" y="2467872"/>
                  </a:lnTo>
                  <a:cubicBezTo>
                    <a:pt x="55880" y="2467872"/>
                    <a:pt x="0" y="2411992"/>
                    <a:pt x="0" y="2343412"/>
                  </a:cubicBezTo>
                  <a:lnTo>
                    <a:pt x="0" y="124460"/>
                  </a:lnTo>
                  <a:cubicBezTo>
                    <a:pt x="0" y="55880"/>
                    <a:pt x="55880" y="0"/>
                    <a:pt x="124460" y="0"/>
                  </a:cubicBezTo>
                  <a:lnTo>
                    <a:pt x="4771019" y="0"/>
                  </a:lnTo>
                  <a:cubicBezTo>
                    <a:pt x="4839599" y="0"/>
                    <a:pt x="4895479" y="55880"/>
                    <a:pt x="4895479" y="124460"/>
                  </a:cubicBezTo>
                  <a:lnTo>
                    <a:pt x="4895479" y="2343412"/>
                  </a:lnTo>
                  <a:cubicBezTo>
                    <a:pt x="4895479" y="2411992"/>
                    <a:pt x="4839599" y="2467872"/>
                    <a:pt x="4771019" y="2467872"/>
                  </a:cubicBezTo>
                  <a:close/>
                </a:path>
              </a:pathLst>
            </a:custGeom>
            <a:solidFill>
              <a:srgbClr val="100F0D">
                <a:alpha val="4706"/>
              </a:srgbClr>
            </a:solidFill>
          </p:spPr>
        </p:sp>
      </p:grpSp>
      <p:sp>
        <p:nvSpPr>
          <p:cNvPr id="4" name="Freeform 4"/>
          <p:cNvSpPr/>
          <p:nvPr/>
        </p:nvSpPr>
        <p:spPr>
          <a:xfrm>
            <a:off x="17259300" y="9397564"/>
            <a:ext cx="1006468" cy="889436"/>
          </a:xfrm>
          <a:custGeom>
            <a:avLst/>
            <a:gdLst/>
            <a:ahLst/>
            <a:cxnLst/>
            <a:rect l="l" t="t" r="r" b="b"/>
            <a:pathLst>
              <a:path w="1006468" h="889436">
                <a:moveTo>
                  <a:pt x="0" y="0"/>
                </a:moveTo>
                <a:lnTo>
                  <a:pt x="1006468" y="0"/>
                </a:lnTo>
                <a:lnTo>
                  <a:pt x="1006468" y="889436"/>
                </a:lnTo>
                <a:lnTo>
                  <a:pt x="0" y="889436"/>
                </a:lnTo>
                <a:lnTo>
                  <a:pt x="0" y="0"/>
                </a:lnTo>
                <a:close/>
              </a:path>
            </a:pathLst>
          </a:custGeom>
          <a:blipFill>
            <a:blip r:embed="rId3"/>
            <a:stretch>
              <a:fillRect/>
            </a:stretch>
          </a:blipFill>
        </p:spPr>
      </p:sp>
      <p:sp>
        <p:nvSpPr>
          <p:cNvPr id="5" name="TextBox 5"/>
          <p:cNvSpPr txBox="1"/>
          <p:nvPr/>
        </p:nvSpPr>
        <p:spPr>
          <a:xfrm>
            <a:off x="1311647" y="2139643"/>
            <a:ext cx="15983795" cy="6773664"/>
          </a:xfrm>
          <a:prstGeom prst="rect">
            <a:avLst/>
          </a:prstGeom>
        </p:spPr>
        <p:txBody>
          <a:bodyPr lIns="0" tIns="0" rIns="0" bIns="0" rtlCol="0" anchor="t">
            <a:spAutoFit/>
          </a:bodyPr>
          <a:lstStyle/>
          <a:p>
            <a:pPr algn="ctr">
              <a:lnSpc>
                <a:spcPts val="4823"/>
              </a:lnSpc>
            </a:pPr>
            <a:r>
              <a:rPr lang="en-US" sz="4466" b="1">
                <a:solidFill>
                  <a:srgbClr val="51AD31"/>
                </a:solidFill>
                <a:latin typeface="Poppins Medium"/>
                <a:ea typeface="Poppins Medium"/>
                <a:cs typeface="Poppins Medium"/>
                <a:sym typeface="Poppins Medium"/>
              </a:rPr>
              <a:t>What does ‘Janis is just stalking Shaan’ mean? </a:t>
            </a:r>
          </a:p>
          <a:p>
            <a:pPr algn="ctr">
              <a:lnSpc>
                <a:spcPts val="4823"/>
              </a:lnSpc>
            </a:pPr>
            <a:endParaRPr lang="en-US" sz="4466" b="1">
              <a:solidFill>
                <a:srgbClr val="51AD31"/>
              </a:solidFill>
              <a:latin typeface="Poppins Medium"/>
              <a:ea typeface="Poppins Medium"/>
              <a:cs typeface="Poppins Medium"/>
              <a:sym typeface="Poppins Medium"/>
            </a:endParaRPr>
          </a:p>
          <a:p>
            <a:pPr algn="ctr">
              <a:lnSpc>
                <a:spcPts val="4823"/>
              </a:lnSpc>
            </a:pPr>
            <a:r>
              <a:rPr lang="en-US" sz="4466" b="1">
                <a:solidFill>
                  <a:srgbClr val="51AD31"/>
                </a:solidFill>
                <a:latin typeface="Poppins Medium"/>
                <a:ea typeface="Poppins Medium"/>
                <a:cs typeface="Poppins Medium"/>
                <a:sym typeface="Poppins Medium"/>
              </a:rPr>
              <a:t>Do you think the behaviour of Janis is acceptable? </a:t>
            </a:r>
          </a:p>
          <a:p>
            <a:pPr algn="ctr">
              <a:lnSpc>
                <a:spcPts val="4823"/>
              </a:lnSpc>
            </a:pPr>
            <a:r>
              <a:rPr lang="en-US" sz="4466" b="1">
                <a:solidFill>
                  <a:srgbClr val="51AD31"/>
                </a:solidFill>
                <a:latin typeface="Poppins Medium"/>
                <a:ea typeface="Poppins Medium"/>
                <a:cs typeface="Poppins Medium"/>
                <a:sym typeface="Poppins Medium"/>
              </a:rPr>
              <a:t>Why / why not?</a:t>
            </a:r>
          </a:p>
          <a:p>
            <a:pPr algn="ctr">
              <a:lnSpc>
                <a:spcPts val="4823"/>
              </a:lnSpc>
            </a:pPr>
            <a:endParaRPr lang="en-US" sz="4466" b="1">
              <a:solidFill>
                <a:srgbClr val="51AD31"/>
              </a:solidFill>
              <a:latin typeface="Poppins Medium"/>
              <a:ea typeface="Poppins Medium"/>
              <a:cs typeface="Poppins Medium"/>
              <a:sym typeface="Poppins Medium"/>
            </a:endParaRPr>
          </a:p>
          <a:p>
            <a:pPr algn="ctr">
              <a:lnSpc>
                <a:spcPts val="4823"/>
              </a:lnSpc>
            </a:pPr>
            <a:r>
              <a:rPr lang="en-US" sz="4466" b="1">
                <a:solidFill>
                  <a:srgbClr val="51AD31"/>
                </a:solidFill>
                <a:latin typeface="Poppins Medium"/>
                <a:ea typeface="Poppins Medium"/>
                <a:cs typeface="Poppins Medium"/>
                <a:sym typeface="Poppins Medium"/>
              </a:rPr>
              <a:t>How serious do you think this is?</a:t>
            </a:r>
          </a:p>
          <a:p>
            <a:pPr algn="ctr">
              <a:lnSpc>
                <a:spcPts val="4823"/>
              </a:lnSpc>
            </a:pPr>
            <a:endParaRPr lang="en-US" sz="4466" b="1">
              <a:solidFill>
                <a:srgbClr val="51AD31"/>
              </a:solidFill>
              <a:latin typeface="Poppins Medium"/>
              <a:ea typeface="Poppins Medium"/>
              <a:cs typeface="Poppins Medium"/>
              <a:sym typeface="Poppins Medium"/>
            </a:endParaRPr>
          </a:p>
          <a:p>
            <a:pPr algn="ctr">
              <a:lnSpc>
                <a:spcPts val="4823"/>
              </a:lnSpc>
            </a:pPr>
            <a:r>
              <a:rPr lang="en-US" sz="4466" b="1">
                <a:solidFill>
                  <a:srgbClr val="51AD31"/>
                </a:solidFill>
                <a:latin typeface="Poppins Medium"/>
                <a:ea typeface="Poppins Medium"/>
                <a:cs typeface="Poppins Medium"/>
                <a:sym typeface="Poppins Medium"/>
              </a:rPr>
              <a:t>Is Shaan just ‘playing hard to get?’Is that ok?</a:t>
            </a:r>
          </a:p>
          <a:p>
            <a:pPr algn="ctr">
              <a:lnSpc>
                <a:spcPts val="4823"/>
              </a:lnSpc>
            </a:pPr>
            <a:endParaRPr lang="en-US" sz="4466" b="1">
              <a:solidFill>
                <a:srgbClr val="51AD31"/>
              </a:solidFill>
              <a:latin typeface="Poppins Medium"/>
              <a:ea typeface="Poppins Medium"/>
              <a:cs typeface="Poppins Medium"/>
              <a:sym typeface="Poppins Medium"/>
            </a:endParaRPr>
          </a:p>
          <a:p>
            <a:pPr algn="ctr">
              <a:lnSpc>
                <a:spcPts val="4823"/>
              </a:lnSpc>
            </a:pPr>
            <a:r>
              <a:rPr lang="en-US" sz="4466" b="1">
                <a:solidFill>
                  <a:srgbClr val="51AD31"/>
                </a:solidFill>
                <a:latin typeface="Poppins Medium"/>
                <a:ea typeface="Poppins Medium"/>
                <a:cs typeface="Poppins Medium"/>
                <a:sym typeface="Poppins Medium"/>
              </a:rPr>
              <a:t>How do you think Shaan feels about this situation? </a:t>
            </a:r>
          </a:p>
          <a:p>
            <a:pPr marL="0" lvl="0" indent="0" algn="ctr">
              <a:lnSpc>
                <a:spcPts val="4823"/>
              </a:lnSpc>
            </a:pPr>
            <a:endParaRPr lang="en-US" sz="4466" b="1">
              <a:solidFill>
                <a:srgbClr val="51AD31"/>
              </a:solidFill>
              <a:latin typeface="Poppins Medium"/>
              <a:ea typeface="Poppins Medium"/>
              <a:cs typeface="Poppins Medium"/>
              <a:sym typeface="Poppins Medium"/>
            </a:endParaRPr>
          </a:p>
        </p:txBody>
      </p:sp>
      <p:sp>
        <p:nvSpPr>
          <p:cNvPr id="6" name="Freeform 6"/>
          <p:cNvSpPr/>
          <p:nvPr/>
        </p:nvSpPr>
        <p:spPr>
          <a:xfrm>
            <a:off x="14967757" y="248766"/>
            <a:ext cx="605463" cy="605463"/>
          </a:xfrm>
          <a:custGeom>
            <a:avLst/>
            <a:gdLst/>
            <a:ahLst/>
            <a:cxnLst/>
            <a:rect l="l" t="t" r="r" b="b"/>
            <a:pathLst>
              <a:path w="605463" h="605463">
                <a:moveTo>
                  <a:pt x="0" y="0"/>
                </a:moveTo>
                <a:lnTo>
                  <a:pt x="605463" y="0"/>
                </a:lnTo>
                <a:lnTo>
                  <a:pt x="605463" y="605463"/>
                </a:lnTo>
                <a:lnTo>
                  <a:pt x="0" y="60546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7" name="TextBox 7"/>
          <p:cNvSpPr txBox="1"/>
          <p:nvPr/>
        </p:nvSpPr>
        <p:spPr>
          <a:xfrm>
            <a:off x="14164688" y="344805"/>
            <a:ext cx="3933043" cy="365760"/>
          </a:xfrm>
          <a:prstGeom prst="rect">
            <a:avLst/>
          </a:prstGeom>
        </p:spPr>
        <p:txBody>
          <a:bodyPr lIns="0" tIns="0" rIns="0" bIns="0" rtlCol="0" anchor="t">
            <a:spAutoFit/>
          </a:bodyPr>
          <a:lstStyle/>
          <a:p>
            <a:pPr marL="0" lvl="0" indent="0" algn="r">
              <a:lnSpc>
                <a:spcPts val="2940"/>
              </a:lnSpc>
              <a:spcBef>
                <a:spcPct val="0"/>
              </a:spcBef>
            </a:pPr>
            <a:r>
              <a:rPr lang="en-US" sz="2100" b="1">
                <a:solidFill>
                  <a:srgbClr val="1B64AE"/>
                </a:solidFill>
                <a:latin typeface="DM Sans Bold"/>
                <a:ea typeface="DM Sans Bold"/>
                <a:cs typeface="DM Sans Bold"/>
                <a:sym typeface="DM Sans Bold"/>
              </a:rPr>
              <a:t>@alicerugglestrust </a:t>
            </a:r>
          </a:p>
        </p:txBody>
      </p:sp>
      <p:sp>
        <p:nvSpPr>
          <p:cNvPr id="8" name="TextBox 8"/>
          <p:cNvSpPr txBox="1"/>
          <p:nvPr/>
        </p:nvSpPr>
        <p:spPr>
          <a:xfrm>
            <a:off x="14332725" y="820949"/>
            <a:ext cx="3933043" cy="365760"/>
          </a:xfrm>
          <a:prstGeom prst="rect">
            <a:avLst/>
          </a:prstGeom>
        </p:spPr>
        <p:txBody>
          <a:bodyPr lIns="0" tIns="0" rIns="0" bIns="0" rtlCol="0" anchor="t">
            <a:spAutoFit/>
          </a:bodyPr>
          <a:lstStyle/>
          <a:p>
            <a:pPr marL="0" lvl="0" indent="0" algn="r">
              <a:lnSpc>
                <a:spcPts val="2940"/>
              </a:lnSpc>
              <a:spcBef>
                <a:spcPct val="0"/>
              </a:spcBef>
            </a:pPr>
            <a:r>
              <a:rPr lang="en-US" sz="2100" b="1">
                <a:solidFill>
                  <a:srgbClr val="1B64AE"/>
                </a:solidFill>
                <a:latin typeface="DM Sans Bold"/>
                <a:ea typeface="DM Sans Bold"/>
                <a:cs typeface="DM Sans Bold"/>
                <a:sym typeface="DM Sans Bold"/>
              </a:rPr>
              <a:t>www.alicerugglestrust.org</a:t>
            </a:r>
          </a:p>
        </p:txBody>
      </p:sp>
      <p:grpSp>
        <p:nvGrpSpPr>
          <p:cNvPr id="9" name="Group 9"/>
          <p:cNvGrpSpPr/>
          <p:nvPr/>
        </p:nvGrpSpPr>
        <p:grpSpPr>
          <a:xfrm>
            <a:off x="4895717" y="392430"/>
            <a:ext cx="8496567" cy="1247654"/>
            <a:chOff x="0" y="0"/>
            <a:chExt cx="1047872" cy="153872"/>
          </a:xfrm>
        </p:grpSpPr>
        <p:sp>
          <p:nvSpPr>
            <p:cNvPr id="10" name="Freeform 10"/>
            <p:cNvSpPr/>
            <p:nvPr/>
          </p:nvSpPr>
          <p:spPr>
            <a:xfrm>
              <a:off x="0" y="0"/>
              <a:ext cx="1047872" cy="153872"/>
            </a:xfrm>
            <a:custGeom>
              <a:avLst/>
              <a:gdLst/>
              <a:ahLst/>
              <a:cxnLst/>
              <a:rect l="l" t="t" r="r" b="b"/>
              <a:pathLst>
                <a:path w="1047872" h="153872">
                  <a:moveTo>
                    <a:pt x="46470" y="0"/>
                  </a:moveTo>
                  <a:lnTo>
                    <a:pt x="1001402" y="0"/>
                  </a:lnTo>
                  <a:cubicBezTo>
                    <a:pt x="1013726" y="0"/>
                    <a:pt x="1025546" y="4896"/>
                    <a:pt x="1034261" y="13611"/>
                  </a:cubicBezTo>
                  <a:cubicBezTo>
                    <a:pt x="1042976" y="22326"/>
                    <a:pt x="1047872" y="34146"/>
                    <a:pt x="1047872" y="46470"/>
                  </a:cubicBezTo>
                  <a:lnTo>
                    <a:pt x="1047872" y="107401"/>
                  </a:lnTo>
                  <a:cubicBezTo>
                    <a:pt x="1047872" y="133066"/>
                    <a:pt x="1027067" y="153872"/>
                    <a:pt x="1001402" y="153872"/>
                  </a:cubicBezTo>
                  <a:lnTo>
                    <a:pt x="46470" y="153872"/>
                  </a:lnTo>
                  <a:cubicBezTo>
                    <a:pt x="20805" y="153872"/>
                    <a:pt x="0" y="133066"/>
                    <a:pt x="0" y="107401"/>
                  </a:cubicBezTo>
                  <a:lnTo>
                    <a:pt x="0" y="46470"/>
                  </a:lnTo>
                  <a:cubicBezTo>
                    <a:pt x="0" y="20805"/>
                    <a:pt x="20805" y="0"/>
                    <a:pt x="46470" y="0"/>
                  </a:cubicBezTo>
                  <a:close/>
                </a:path>
              </a:pathLst>
            </a:custGeom>
            <a:solidFill>
              <a:srgbClr val="1B64AE"/>
            </a:solidFill>
          </p:spPr>
        </p:sp>
        <p:sp>
          <p:nvSpPr>
            <p:cNvPr id="11" name="TextBox 11"/>
            <p:cNvSpPr txBox="1"/>
            <p:nvPr/>
          </p:nvSpPr>
          <p:spPr>
            <a:xfrm>
              <a:off x="0" y="-47625"/>
              <a:ext cx="1047872" cy="201497"/>
            </a:xfrm>
            <a:prstGeom prst="rect">
              <a:avLst/>
            </a:prstGeom>
          </p:spPr>
          <p:txBody>
            <a:bodyPr lIns="50800" tIns="50800" rIns="50800" bIns="50800" rtlCol="0" anchor="ctr"/>
            <a:lstStyle/>
            <a:p>
              <a:pPr algn="ctr">
                <a:lnSpc>
                  <a:spcPts val="3334"/>
                </a:lnSpc>
              </a:pPr>
              <a:endParaRPr/>
            </a:p>
          </p:txBody>
        </p:sp>
      </p:grpSp>
      <p:sp>
        <p:nvSpPr>
          <p:cNvPr id="12" name="TextBox 12"/>
          <p:cNvSpPr txBox="1"/>
          <p:nvPr/>
        </p:nvSpPr>
        <p:spPr>
          <a:xfrm>
            <a:off x="5030514" y="533563"/>
            <a:ext cx="8226971" cy="895024"/>
          </a:xfrm>
          <a:prstGeom prst="rect">
            <a:avLst/>
          </a:prstGeom>
        </p:spPr>
        <p:txBody>
          <a:bodyPr lIns="0" tIns="0" rIns="0" bIns="0" rtlCol="0" anchor="t">
            <a:spAutoFit/>
          </a:bodyPr>
          <a:lstStyle/>
          <a:p>
            <a:pPr marL="0" lvl="0" indent="0" algn="ctr">
              <a:lnSpc>
                <a:spcPts val="7367"/>
              </a:lnSpc>
            </a:pPr>
            <a:r>
              <a:rPr lang="en-US" sz="5262" b="1">
                <a:solidFill>
                  <a:srgbClr val="FFFFFF"/>
                </a:solidFill>
                <a:latin typeface="DM Sans Bold"/>
                <a:ea typeface="DM Sans Bold"/>
                <a:cs typeface="DM Sans Bold"/>
                <a:sym typeface="DM Sans Bold"/>
              </a:rPr>
              <a:t>Overheard Conversation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7259300" y="9258300"/>
            <a:ext cx="1006468" cy="889436"/>
          </a:xfrm>
          <a:custGeom>
            <a:avLst/>
            <a:gdLst/>
            <a:ahLst/>
            <a:cxnLst/>
            <a:rect l="l" t="t" r="r" b="b"/>
            <a:pathLst>
              <a:path w="1006468" h="889436">
                <a:moveTo>
                  <a:pt x="0" y="0"/>
                </a:moveTo>
                <a:lnTo>
                  <a:pt x="1006468" y="0"/>
                </a:lnTo>
                <a:lnTo>
                  <a:pt x="1006468" y="889436"/>
                </a:lnTo>
                <a:lnTo>
                  <a:pt x="0" y="889436"/>
                </a:lnTo>
                <a:lnTo>
                  <a:pt x="0" y="0"/>
                </a:lnTo>
                <a:close/>
              </a:path>
            </a:pathLst>
          </a:custGeom>
          <a:blipFill>
            <a:blip r:embed="rId3"/>
            <a:stretch>
              <a:fillRect/>
            </a:stretch>
          </a:blipFill>
        </p:spPr>
      </p:sp>
      <p:sp>
        <p:nvSpPr>
          <p:cNvPr id="3" name="Freeform 3"/>
          <p:cNvSpPr/>
          <p:nvPr/>
        </p:nvSpPr>
        <p:spPr>
          <a:xfrm>
            <a:off x="14967757" y="248766"/>
            <a:ext cx="605463" cy="605463"/>
          </a:xfrm>
          <a:custGeom>
            <a:avLst/>
            <a:gdLst/>
            <a:ahLst/>
            <a:cxnLst/>
            <a:rect l="l" t="t" r="r" b="b"/>
            <a:pathLst>
              <a:path w="605463" h="605463">
                <a:moveTo>
                  <a:pt x="0" y="0"/>
                </a:moveTo>
                <a:lnTo>
                  <a:pt x="605463" y="0"/>
                </a:lnTo>
                <a:lnTo>
                  <a:pt x="605463" y="605463"/>
                </a:lnTo>
                <a:lnTo>
                  <a:pt x="0" y="60546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grpSp>
        <p:nvGrpSpPr>
          <p:cNvPr id="4" name="Group 4"/>
          <p:cNvGrpSpPr/>
          <p:nvPr/>
        </p:nvGrpSpPr>
        <p:grpSpPr>
          <a:xfrm>
            <a:off x="447160" y="551497"/>
            <a:ext cx="13717528" cy="2121477"/>
            <a:chOff x="0" y="0"/>
            <a:chExt cx="3013203" cy="466005"/>
          </a:xfrm>
        </p:grpSpPr>
        <p:sp>
          <p:nvSpPr>
            <p:cNvPr id="5" name="Freeform 5"/>
            <p:cNvSpPr/>
            <p:nvPr/>
          </p:nvSpPr>
          <p:spPr>
            <a:xfrm>
              <a:off x="0" y="0"/>
              <a:ext cx="3013203" cy="466005"/>
            </a:xfrm>
            <a:custGeom>
              <a:avLst/>
              <a:gdLst/>
              <a:ahLst/>
              <a:cxnLst/>
              <a:rect l="l" t="t" r="r" b="b"/>
              <a:pathLst>
                <a:path w="3013203" h="466005">
                  <a:moveTo>
                    <a:pt x="28783" y="0"/>
                  </a:moveTo>
                  <a:lnTo>
                    <a:pt x="2984420" y="0"/>
                  </a:lnTo>
                  <a:cubicBezTo>
                    <a:pt x="3000316" y="0"/>
                    <a:pt x="3013203" y="12887"/>
                    <a:pt x="3013203" y="28783"/>
                  </a:cubicBezTo>
                  <a:lnTo>
                    <a:pt x="3013203" y="437222"/>
                  </a:lnTo>
                  <a:cubicBezTo>
                    <a:pt x="3013203" y="453119"/>
                    <a:pt x="3000316" y="466005"/>
                    <a:pt x="2984420" y="466005"/>
                  </a:cubicBezTo>
                  <a:lnTo>
                    <a:pt x="28783" y="466005"/>
                  </a:lnTo>
                  <a:cubicBezTo>
                    <a:pt x="21150" y="466005"/>
                    <a:pt x="13828" y="462973"/>
                    <a:pt x="8430" y="457575"/>
                  </a:cubicBezTo>
                  <a:cubicBezTo>
                    <a:pt x="3033" y="452177"/>
                    <a:pt x="0" y="444856"/>
                    <a:pt x="0" y="437222"/>
                  </a:cubicBezTo>
                  <a:lnTo>
                    <a:pt x="0" y="28783"/>
                  </a:lnTo>
                  <a:cubicBezTo>
                    <a:pt x="0" y="12887"/>
                    <a:pt x="12887" y="0"/>
                    <a:pt x="28783" y="0"/>
                  </a:cubicBezTo>
                  <a:close/>
                </a:path>
              </a:pathLst>
            </a:custGeom>
            <a:solidFill>
              <a:srgbClr val="1B64AE"/>
            </a:solidFill>
          </p:spPr>
        </p:sp>
        <p:sp>
          <p:nvSpPr>
            <p:cNvPr id="6" name="TextBox 6"/>
            <p:cNvSpPr txBox="1"/>
            <p:nvPr/>
          </p:nvSpPr>
          <p:spPr>
            <a:xfrm>
              <a:off x="0" y="-38100"/>
              <a:ext cx="3013203" cy="504105"/>
            </a:xfrm>
            <a:prstGeom prst="rect">
              <a:avLst/>
            </a:prstGeom>
          </p:spPr>
          <p:txBody>
            <a:bodyPr lIns="50800" tIns="50800" rIns="50800" bIns="50800" rtlCol="0" anchor="ctr"/>
            <a:lstStyle/>
            <a:p>
              <a:pPr algn="ctr">
                <a:lnSpc>
                  <a:spcPts val="2774"/>
                </a:lnSpc>
              </a:pPr>
              <a:endParaRPr/>
            </a:p>
          </p:txBody>
        </p:sp>
      </p:grpSp>
      <p:grpSp>
        <p:nvGrpSpPr>
          <p:cNvPr id="7" name="Group 7"/>
          <p:cNvGrpSpPr/>
          <p:nvPr/>
        </p:nvGrpSpPr>
        <p:grpSpPr>
          <a:xfrm>
            <a:off x="8860258" y="3445664"/>
            <a:ext cx="8399042" cy="5160659"/>
            <a:chOff x="0" y="0"/>
            <a:chExt cx="4016495" cy="2467872"/>
          </a:xfrm>
        </p:grpSpPr>
        <p:sp>
          <p:nvSpPr>
            <p:cNvPr id="8" name="Freeform 8"/>
            <p:cNvSpPr/>
            <p:nvPr/>
          </p:nvSpPr>
          <p:spPr>
            <a:xfrm>
              <a:off x="0" y="0"/>
              <a:ext cx="4016495" cy="2467872"/>
            </a:xfrm>
            <a:custGeom>
              <a:avLst/>
              <a:gdLst/>
              <a:ahLst/>
              <a:cxnLst/>
              <a:rect l="l" t="t" r="r" b="b"/>
              <a:pathLst>
                <a:path w="4016495" h="2467872">
                  <a:moveTo>
                    <a:pt x="3892035" y="2467872"/>
                  </a:moveTo>
                  <a:lnTo>
                    <a:pt x="124460" y="2467872"/>
                  </a:lnTo>
                  <a:cubicBezTo>
                    <a:pt x="55880" y="2467872"/>
                    <a:pt x="0" y="2411992"/>
                    <a:pt x="0" y="2343412"/>
                  </a:cubicBezTo>
                  <a:lnTo>
                    <a:pt x="0" y="124460"/>
                  </a:lnTo>
                  <a:cubicBezTo>
                    <a:pt x="0" y="55880"/>
                    <a:pt x="55880" y="0"/>
                    <a:pt x="124460" y="0"/>
                  </a:cubicBezTo>
                  <a:lnTo>
                    <a:pt x="3892035" y="0"/>
                  </a:lnTo>
                  <a:cubicBezTo>
                    <a:pt x="3960615" y="0"/>
                    <a:pt x="4016495" y="55880"/>
                    <a:pt x="4016495" y="124460"/>
                  </a:cubicBezTo>
                  <a:lnTo>
                    <a:pt x="4016495" y="2343412"/>
                  </a:lnTo>
                  <a:cubicBezTo>
                    <a:pt x="4016495" y="2411992"/>
                    <a:pt x="3960615" y="2467872"/>
                    <a:pt x="3892035" y="2467872"/>
                  </a:cubicBezTo>
                  <a:close/>
                </a:path>
              </a:pathLst>
            </a:custGeom>
            <a:solidFill>
              <a:srgbClr val="100F0D">
                <a:alpha val="4706"/>
              </a:srgbClr>
            </a:solidFill>
          </p:spPr>
        </p:sp>
      </p:grpSp>
      <p:sp>
        <p:nvSpPr>
          <p:cNvPr id="9" name="Freeform 9"/>
          <p:cNvSpPr/>
          <p:nvPr/>
        </p:nvSpPr>
        <p:spPr>
          <a:xfrm>
            <a:off x="2229154" y="2958805"/>
            <a:ext cx="3071028" cy="3067189"/>
          </a:xfrm>
          <a:custGeom>
            <a:avLst/>
            <a:gdLst/>
            <a:ahLst/>
            <a:cxnLst/>
            <a:rect l="l" t="t" r="r" b="b"/>
            <a:pathLst>
              <a:path w="3071028" h="3067189">
                <a:moveTo>
                  <a:pt x="0" y="0"/>
                </a:moveTo>
                <a:lnTo>
                  <a:pt x="3071028" y="0"/>
                </a:lnTo>
                <a:lnTo>
                  <a:pt x="3071028" y="3067189"/>
                </a:lnTo>
                <a:lnTo>
                  <a:pt x="0" y="306718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10" name="TextBox 10"/>
          <p:cNvSpPr txBox="1"/>
          <p:nvPr/>
        </p:nvSpPr>
        <p:spPr>
          <a:xfrm>
            <a:off x="14164688" y="344805"/>
            <a:ext cx="3933043" cy="365760"/>
          </a:xfrm>
          <a:prstGeom prst="rect">
            <a:avLst/>
          </a:prstGeom>
        </p:spPr>
        <p:txBody>
          <a:bodyPr lIns="0" tIns="0" rIns="0" bIns="0" rtlCol="0" anchor="t">
            <a:spAutoFit/>
          </a:bodyPr>
          <a:lstStyle/>
          <a:p>
            <a:pPr marL="0" lvl="0" indent="0" algn="r">
              <a:lnSpc>
                <a:spcPts val="2940"/>
              </a:lnSpc>
              <a:spcBef>
                <a:spcPct val="0"/>
              </a:spcBef>
            </a:pPr>
            <a:r>
              <a:rPr lang="en-US" sz="2100" b="1">
                <a:solidFill>
                  <a:srgbClr val="1B64AE"/>
                </a:solidFill>
                <a:latin typeface="DM Sans Bold"/>
                <a:ea typeface="DM Sans Bold"/>
                <a:cs typeface="DM Sans Bold"/>
                <a:sym typeface="DM Sans Bold"/>
              </a:rPr>
              <a:t>@alicerugglestrust </a:t>
            </a:r>
          </a:p>
        </p:txBody>
      </p:sp>
      <p:sp>
        <p:nvSpPr>
          <p:cNvPr id="11" name="TextBox 11"/>
          <p:cNvSpPr txBox="1"/>
          <p:nvPr/>
        </p:nvSpPr>
        <p:spPr>
          <a:xfrm>
            <a:off x="14332725" y="820949"/>
            <a:ext cx="3933043" cy="365760"/>
          </a:xfrm>
          <a:prstGeom prst="rect">
            <a:avLst/>
          </a:prstGeom>
        </p:spPr>
        <p:txBody>
          <a:bodyPr lIns="0" tIns="0" rIns="0" bIns="0" rtlCol="0" anchor="t">
            <a:spAutoFit/>
          </a:bodyPr>
          <a:lstStyle/>
          <a:p>
            <a:pPr marL="0" lvl="0" indent="0" algn="r">
              <a:lnSpc>
                <a:spcPts val="2940"/>
              </a:lnSpc>
              <a:spcBef>
                <a:spcPct val="0"/>
              </a:spcBef>
            </a:pPr>
            <a:r>
              <a:rPr lang="en-US" sz="2100" b="1">
                <a:solidFill>
                  <a:srgbClr val="1B64AE"/>
                </a:solidFill>
                <a:latin typeface="DM Sans Bold"/>
                <a:ea typeface="DM Sans Bold"/>
                <a:cs typeface="DM Sans Bold"/>
                <a:sym typeface="DM Sans Bold"/>
              </a:rPr>
              <a:t>www.alicerugglestrust.org</a:t>
            </a:r>
          </a:p>
        </p:txBody>
      </p:sp>
      <p:sp>
        <p:nvSpPr>
          <p:cNvPr id="12" name="TextBox 12"/>
          <p:cNvSpPr txBox="1"/>
          <p:nvPr/>
        </p:nvSpPr>
        <p:spPr>
          <a:xfrm>
            <a:off x="633455" y="587529"/>
            <a:ext cx="13531232" cy="1678309"/>
          </a:xfrm>
          <a:prstGeom prst="rect">
            <a:avLst/>
          </a:prstGeom>
        </p:spPr>
        <p:txBody>
          <a:bodyPr lIns="0" tIns="0" rIns="0" bIns="0" rtlCol="0" anchor="t">
            <a:spAutoFit/>
          </a:bodyPr>
          <a:lstStyle/>
          <a:p>
            <a:pPr marL="0" lvl="0" indent="0" algn="l">
              <a:lnSpc>
                <a:spcPts val="13019"/>
              </a:lnSpc>
              <a:spcBef>
                <a:spcPct val="0"/>
              </a:spcBef>
            </a:pPr>
            <a:r>
              <a:rPr lang="en-US" sz="9299" b="1" spc="-92">
                <a:solidFill>
                  <a:srgbClr val="FFFFFF"/>
                </a:solidFill>
                <a:latin typeface="Poppins Bold"/>
                <a:ea typeface="Poppins Bold"/>
                <a:cs typeface="Poppins Bold"/>
                <a:sym typeface="Poppins Bold"/>
              </a:rPr>
              <a:t>Talking about stalking</a:t>
            </a:r>
          </a:p>
        </p:txBody>
      </p:sp>
      <p:sp>
        <p:nvSpPr>
          <p:cNvPr id="13" name="TextBox 13"/>
          <p:cNvSpPr txBox="1"/>
          <p:nvPr/>
        </p:nvSpPr>
        <p:spPr>
          <a:xfrm>
            <a:off x="9064775" y="3760601"/>
            <a:ext cx="7990008" cy="4359336"/>
          </a:xfrm>
          <a:prstGeom prst="rect">
            <a:avLst/>
          </a:prstGeom>
        </p:spPr>
        <p:txBody>
          <a:bodyPr lIns="0" tIns="0" rIns="0" bIns="0" rtlCol="0" anchor="t">
            <a:spAutoFit/>
          </a:bodyPr>
          <a:lstStyle/>
          <a:p>
            <a:pPr marL="0" lvl="0" indent="0" algn="ctr">
              <a:lnSpc>
                <a:spcPts val="8571"/>
              </a:lnSpc>
            </a:pPr>
            <a:r>
              <a:rPr lang="en-US" sz="6122">
                <a:solidFill>
                  <a:srgbClr val="51AD31"/>
                </a:solidFill>
                <a:latin typeface="Poppins"/>
                <a:ea typeface="Poppins"/>
                <a:cs typeface="Poppins"/>
                <a:sym typeface="Poppins"/>
              </a:rPr>
              <a:t>Where is the term ‘stalking’ most likely to be used as a joke?</a:t>
            </a:r>
          </a:p>
        </p:txBody>
      </p:sp>
      <p:sp>
        <p:nvSpPr>
          <p:cNvPr id="14" name="TextBox 14"/>
          <p:cNvSpPr txBox="1"/>
          <p:nvPr/>
        </p:nvSpPr>
        <p:spPr>
          <a:xfrm>
            <a:off x="2343860" y="3741579"/>
            <a:ext cx="2841615" cy="1387341"/>
          </a:xfrm>
          <a:prstGeom prst="rect">
            <a:avLst/>
          </a:prstGeom>
        </p:spPr>
        <p:txBody>
          <a:bodyPr lIns="0" tIns="0" rIns="0" bIns="0" rtlCol="0" anchor="t">
            <a:spAutoFit/>
          </a:bodyPr>
          <a:lstStyle/>
          <a:p>
            <a:pPr marL="0" lvl="0" indent="0" algn="ctr">
              <a:lnSpc>
                <a:spcPts val="5432"/>
              </a:lnSpc>
            </a:pPr>
            <a:r>
              <a:rPr lang="en-US" sz="3880">
                <a:solidFill>
                  <a:srgbClr val="51AD31"/>
                </a:solidFill>
                <a:latin typeface="Poppins"/>
                <a:ea typeface="Poppins"/>
                <a:cs typeface="Poppins"/>
                <a:sym typeface="Poppins"/>
              </a:rPr>
              <a:t>News stories</a:t>
            </a:r>
          </a:p>
        </p:txBody>
      </p:sp>
      <p:sp>
        <p:nvSpPr>
          <p:cNvPr id="15" name="Freeform 15"/>
          <p:cNvSpPr/>
          <p:nvPr/>
        </p:nvSpPr>
        <p:spPr>
          <a:xfrm>
            <a:off x="3848239" y="4683476"/>
            <a:ext cx="3071028" cy="3067189"/>
          </a:xfrm>
          <a:custGeom>
            <a:avLst/>
            <a:gdLst/>
            <a:ahLst/>
            <a:cxnLst/>
            <a:rect l="l" t="t" r="r" b="b"/>
            <a:pathLst>
              <a:path w="3071028" h="3067189">
                <a:moveTo>
                  <a:pt x="0" y="0"/>
                </a:moveTo>
                <a:lnTo>
                  <a:pt x="3071027" y="0"/>
                </a:lnTo>
                <a:lnTo>
                  <a:pt x="3071027" y="3067189"/>
                </a:lnTo>
                <a:lnTo>
                  <a:pt x="0" y="306718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16" name="TextBox 16"/>
          <p:cNvSpPr txBox="1"/>
          <p:nvPr/>
        </p:nvSpPr>
        <p:spPr>
          <a:xfrm>
            <a:off x="3962945" y="5809150"/>
            <a:ext cx="2841615" cy="701541"/>
          </a:xfrm>
          <a:prstGeom prst="rect">
            <a:avLst/>
          </a:prstGeom>
        </p:spPr>
        <p:txBody>
          <a:bodyPr lIns="0" tIns="0" rIns="0" bIns="0" rtlCol="0" anchor="t">
            <a:spAutoFit/>
          </a:bodyPr>
          <a:lstStyle/>
          <a:p>
            <a:pPr marL="0" lvl="0" indent="0" algn="ctr">
              <a:lnSpc>
                <a:spcPts val="5432"/>
              </a:lnSpc>
            </a:pPr>
            <a:r>
              <a:rPr lang="en-US" sz="3880">
                <a:solidFill>
                  <a:srgbClr val="51AD31"/>
                </a:solidFill>
                <a:latin typeface="Poppins"/>
                <a:ea typeface="Poppins"/>
                <a:cs typeface="Poppins"/>
                <a:sym typeface="Poppins"/>
              </a:rPr>
              <a:t>TV/Films</a:t>
            </a:r>
          </a:p>
        </p:txBody>
      </p:sp>
      <p:sp>
        <p:nvSpPr>
          <p:cNvPr id="17" name="Freeform 17"/>
          <p:cNvSpPr/>
          <p:nvPr/>
        </p:nvSpPr>
        <p:spPr>
          <a:xfrm>
            <a:off x="2229154" y="6418318"/>
            <a:ext cx="3071028" cy="3067189"/>
          </a:xfrm>
          <a:custGeom>
            <a:avLst/>
            <a:gdLst/>
            <a:ahLst/>
            <a:cxnLst/>
            <a:rect l="l" t="t" r="r" b="b"/>
            <a:pathLst>
              <a:path w="3071028" h="3067189">
                <a:moveTo>
                  <a:pt x="0" y="0"/>
                </a:moveTo>
                <a:lnTo>
                  <a:pt x="3071028" y="0"/>
                </a:lnTo>
                <a:lnTo>
                  <a:pt x="3071028" y="3067188"/>
                </a:lnTo>
                <a:lnTo>
                  <a:pt x="0" y="306718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18" name="TextBox 18"/>
          <p:cNvSpPr txBox="1"/>
          <p:nvPr/>
        </p:nvSpPr>
        <p:spPr>
          <a:xfrm>
            <a:off x="2343860" y="7201092"/>
            <a:ext cx="2841615" cy="1387341"/>
          </a:xfrm>
          <a:prstGeom prst="rect">
            <a:avLst/>
          </a:prstGeom>
        </p:spPr>
        <p:txBody>
          <a:bodyPr lIns="0" tIns="0" rIns="0" bIns="0" rtlCol="0" anchor="t">
            <a:spAutoFit/>
          </a:bodyPr>
          <a:lstStyle/>
          <a:p>
            <a:pPr marL="0" lvl="0" indent="0" algn="ctr">
              <a:lnSpc>
                <a:spcPts val="5432"/>
              </a:lnSpc>
            </a:pPr>
            <a:r>
              <a:rPr lang="en-US" sz="3880">
                <a:solidFill>
                  <a:srgbClr val="51AD31"/>
                </a:solidFill>
                <a:latin typeface="Poppins"/>
                <a:ea typeface="Poppins"/>
                <a:cs typeface="Poppins"/>
                <a:sym typeface="Poppins"/>
              </a:rPr>
              <a:t>Social Media</a:t>
            </a:r>
          </a:p>
        </p:txBody>
      </p:sp>
      <p:sp>
        <p:nvSpPr>
          <p:cNvPr id="19" name="Freeform 19"/>
          <p:cNvSpPr/>
          <p:nvPr/>
        </p:nvSpPr>
        <p:spPr>
          <a:xfrm>
            <a:off x="633455" y="4683476"/>
            <a:ext cx="3071028" cy="3067189"/>
          </a:xfrm>
          <a:custGeom>
            <a:avLst/>
            <a:gdLst/>
            <a:ahLst/>
            <a:cxnLst/>
            <a:rect l="l" t="t" r="r" b="b"/>
            <a:pathLst>
              <a:path w="3071028" h="3067189">
                <a:moveTo>
                  <a:pt x="0" y="0"/>
                </a:moveTo>
                <a:lnTo>
                  <a:pt x="3071028" y="0"/>
                </a:lnTo>
                <a:lnTo>
                  <a:pt x="3071028" y="3067189"/>
                </a:lnTo>
                <a:lnTo>
                  <a:pt x="0" y="3067189"/>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sp>
      <p:sp>
        <p:nvSpPr>
          <p:cNvPr id="20" name="TextBox 20"/>
          <p:cNvSpPr txBox="1"/>
          <p:nvPr/>
        </p:nvSpPr>
        <p:spPr>
          <a:xfrm>
            <a:off x="748162" y="5809150"/>
            <a:ext cx="2841615" cy="701541"/>
          </a:xfrm>
          <a:prstGeom prst="rect">
            <a:avLst/>
          </a:prstGeom>
        </p:spPr>
        <p:txBody>
          <a:bodyPr lIns="0" tIns="0" rIns="0" bIns="0" rtlCol="0" anchor="t">
            <a:spAutoFit/>
          </a:bodyPr>
          <a:lstStyle/>
          <a:p>
            <a:pPr marL="0" lvl="0" indent="0" algn="ctr">
              <a:lnSpc>
                <a:spcPts val="5432"/>
              </a:lnSpc>
            </a:pPr>
            <a:r>
              <a:rPr lang="en-US" sz="3880">
                <a:solidFill>
                  <a:srgbClr val="51AD31"/>
                </a:solidFill>
                <a:latin typeface="Poppins"/>
                <a:ea typeface="Poppins"/>
                <a:cs typeface="Poppins"/>
                <a:sym typeface="Poppins"/>
              </a:rPr>
              <a:t>Friends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744958" y="1158088"/>
            <a:ext cx="16798084" cy="8468123"/>
            <a:chOff x="0" y="0"/>
            <a:chExt cx="4895479" cy="2467872"/>
          </a:xfrm>
        </p:grpSpPr>
        <p:sp>
          <p:nvSpPr>
            <p:cNvPr id="3" name="Freeform 3"/>
            <p:cNvSpPr/>
            <p:nvPr/>
          </p:nvSpPr>
          <p:spPr>
            <a:xfrm>
              <a:off x="0" y="0"/>
              <a:ext cx="4895479" cy="2467872"/>
            </a:xfrm>
            <a:custGeom>
              <a:avLst/>
              <a:gdLst/>
              <a:ahLst/>
              <a:cxnLst/>
              <a:rect l="l" t="t" r="r" b="b"/>
              <a:pathLst>
                <a:path w="4895479" h="2467872">
                  <a:moveTo>
                    <a:pt x="4771019" y="2467872"/>
                  </a:moveTo>
                  <a:lnTo>
                    <a:pt x="124460" y="2467872"/>
                  </a:lnTo>
                  <a:cubicBezTo>
                    <a:pt x="55880" y="2467872"/>
                    <a:pt x="0" y="2411992"/>
                    <a:pt x="0" y="2343412"/>
                  </a:cubicBezTo>
                  <a:lnTo>
                    <a:pt x="0" y="124460"/>
                  </a:lnTo>
                  <a:cubicBezTo>
                    <a:pt x="0" y="55880"/>
                    <a:pt x="55880" y="0"/>
                    <a:pt x="124460" y="0"/>
                  </a:cubicBezTo>
                  <a:lnTo>
                    <a:pt x="4771019" y="0"/>
                  </a:lnTo>
                  <a:cubicBezTo>
                    <a:pt x="4839599" y="0"/>
                    <a:pt x="4895479" y="55880"/>
                    <a:pt x="4895479" y="124460"/>
                  </a:cubicBezTo>
                  <a:lnTo>
                    <a:pt x="4895479" y="2343412"/>
                  </a:lnTo>
                  <a:cubicBezTo>
                    <a:pt x="4895479" y="2411992"/>
                    <a:pt x="4839599" y="2467872"/>
                    <a:pt x="4771019" y="2467872"/>
                  </a:cubicBezTo>
                  <a:close/>
                </a:path>
              </a:pathLst>
            </a:custGeom>
            <a:solidFill>
              <a:srgbClr val="100F0D">
                <a:alpha val="4706"/>
              </a:srgbClr>
            </a:solidFill>
          </p:spPr>
        </p:sp>
      </p:grpSp>
      <p:sp>
        <p:nvSpPr>
          <p:cNvPr id="4" name="Freeform 4"/>
          <p:cNvSpPr/>
          <p:nvPr/>
        </p:nvSpPr>
        <p:spPr>
          <a:xfrm>
            <a:off x="17259300" y="9397564"/>
            <a:ext cx="1006468" cy="889436"/>
          </a:xfrm>
          <a:custGeom>
            <a:avLst/>
            <a:gdLst/>
            <a:ahLst/>
            <a:cxnLst/>
            <a:rect l="l" t="t" r="r" b="b"/>
            <a:pathLst>
              <a:path w="1006468" h="889436">
                <a:moveTo>
                  <a:pt x="0" y="0"/>
                </a:moveTo>
                <a:lnTo>
                  <a:pt x="1006468" y="0"/>
                </a:lnTo>
                <a:lnTo>
                  <a:pt x="1006468" y="889436"/>
                </a:lnTo>
                <a:lnTo>
                  <a:pt x="0" y="889436"/>
                </a:lnTo>
                <a:lnTo>
                  <a:pt x="0" y="0"/>
                </a:lnTo>
                <a:close/>
              </a:path>
            </a:pathLst>
          </a:custGeom>
          <a:blipFill>
            <a:blip r:embed="rId3"/>
            <a:stretch>
              <a:fillRect/>
            </a:stretch>
          </a:blipFill>
        </p:spPr>
      </p:sp>
      <p:sp>
        <p:nvSpPr>
          <p:cNvPr id="5" name="TextBox 5"/>
          <p:cNvSpPr txBox="1"/>
          <p:nvPr/>
        </p:nvSpPr>
        <p:spPr>
          <a:xfrm>
            <a:off x="1028700" y="2126857"/>
            <a:ext cx="15983795" cy="6540111"/>
          </a:xfrm>
          <a:prstGeom prst="rect">
            <a:avLst/>
          </a:prstGeom>
        </p:spPr>
        <p:txBody>
          <a:bodyPr lIns="0" tIns="0" rIns="0" bIns="0" rtlCol="0" anchor="t">
            <a:spAutoFit/>
          </a:bodyPr>
          <a:lstStyle/>
          <a:p>
            <a:pPr algn="ctr">
              <a:lnSpc>
                <a:spcPts val="5147"/>
              </a:lnSpc>
            </a:pPr>
            <a:r>
              <a:rPr lang="en-US" sz="4766" b="1">
                <a:solidFill>
                  <a:srgbClr val="51AD31"/>
                </a:solidFill>
                <a:latin typeface="Poppins Medium"/>
                <a:ea typeface="Poppins Medium"/>
                <a:cs typeface="Poppins Medium"/>
                <a:sym typeface="Poppins Medium"/>
              </a:rPr>
              <a:t>In different contexts, where the term </a:t>
            </a:r>
          </a:p>
          <a:p>
            <a:pPr algn="ctr">
              <a:lnSpc>
                <a:spcPts val="5147"/>
              </a:lnSpc>
            </a:pPr>
            <a:r>
              <a:rPr lang="en-US" sz="4766" b="1">
                <a:solidFill>
                  <a:srgbClr val="51AD31"/>
                </a:solidFill>
                <a:latin typeface="Poppins Medium"/>
                <a:ea typeface="Poppins Medium"/>
                <a:cs typeface="Poppins Medium"/>
                <a:sym typeface="Poppins Medium"/>
              </a:rPr>
              <a:t>‘stalking’ is used, what does it mean?</a:t>
            </a:r>
          </a:p>
          <a:p>
            <a:pPr algn="ctr">
              <a:lnSpc>
                <a:spcPts val="5147"/>
              </a:lnSpc>
            </a:pPr>
            <a:endParaRPr lang="en-US" sz="4766" b="1">
              <a:solidFill>
                <a:srgbClr val="51AD31"/>
              </a:solidFill>
              <a:latin typeface="Poppins Medium"/>
              <a:ea typeface="Poppins Medium"/>
              <a:cs typeface="Poppins Medium"/>
              <a:sym typeface="Poppins Medium"/>
            </a:endParaRPr>
          </a:p>
          <a:p>
            <a:pPr algn="ctr">
              <a:lnSpc>
                <a:spcPts val="5147"/>
              </a:lnSpc>
            </a:pPr>
            <a:r>
              <a:rPr lang="en-US" sz="4766" b="1">
                <a:solidFill>
                  <a:srgbClr val="51AD31"/>
                </a:solidFill>
                <a:latin typeface="Poppins Medium"/>
                <a:ea typeface="Poppins Medium"/>
                <a:cs typeface="Poppins Medium"/>
                <a:sym typeface="Poppins Medium"/>
              </a:rPr>
              <a:t>What sorts of things might be happening?</a:t>
            </a:r>
          </a:p>
          <a:p>
            <a:pPr algn="ctr">
              <a:lnSpc>
                <a:spcPts val="5147"/>
              </a:lnSpc>
            </a:pPr>
            <a:endParaRPr lang="en-US" sz="4766" b="1">
              <a:solidFill>
                <a:srgbClr val="51AD31"/>
              </a:solidFill>
              <a:latin typeface="Poppins Medium"/>
              <a:ea typeface="Poppins Medium"/>
              <a:cs typeface="Poppins Medium"/>
              <a:sym typeface="Poppins Medium"/>
            </a:endParaRPr>
          </a:p>
          <a:p>
            <a:pPr algn="ctr">
              <a:lnSpc>
                <a:spcPts val="5147"/>
              </a:lnSpc>
            </a:pPr>
            <a:r>
              <a:rPr lang="en-US" sz="4766" b="1">
                <a:solidFill>
                  <a:srgbClr val="51AD31"/>
                </a:solidFill>
                <a:latin typeface="Poppins Medium"/>
                <a:ea typeface="Poppins Medium"/>
                <a:cs typeface="Poppins Medium"/>
                <a:sym typeface="Poppins Medium"/>
              </a:rPr>
              <a:t>Is it ok to use the terms ‘stalking’ </a:t>
            </a:r>
          </a:p>
          <a:p>
            <a:pPr algn="ctr">
              <a:lnSpc>
                <a:spcPts val="5147"/>
              </a:lnSpc>
            </a:pPr>
            <a:r>
              <a:rPr lang="en-US" sz="4766" b="1">
                <a:solidFill>
                  <a:srgbClr val="51AD31"/>
                </a:solidFill>
                <a:latin typeface="Poppins Medium"/>
                <a:ea typeface="Poppins Medium"/>
                <a:cs typeface="Poppins Medium"/>
                <a:sym typeface="Poppins Medium"/>
              </a:rPr>
              <a:t>or ‘stalker’ as a joke? </a:t>
            </a:r>
          </a:p>
          <a:p>
            <a:pPr algn="ctr">
              <a:lnSpc>
                <a:spcPts val="5147"/>
              </a:lnSpc>
            </a:pPr>
            <a:endParaRPr lang="en-US" sz="4766" b="1">
              <a:solidFill>
                <a:srgbClr val="51AD31"/>
              </a:solidFill>
              <a:latin typeface="Poppins Medium"/>
              <a:ea typeface="Poppins Medium"/>
              <a:cs typeface="Poppins Medium"/>
              <a:sym typeface="Poppins Medium"/>
            </a:endParaRPr>
          </a:p>
          <a:p>
            <a:pPr algn="ctr">
              <a:lnSpc>
                <a:spcPts val="5147"/>
              </a:lnSpc>
            </a:pPr>
            <a:r>
              <a:rPr lang="en-US" sz="4766" b="1">
                <a:solidFill>
                  <a:srgbClr val="51AD31"/>
                </a:solidFill>
                <a:latin typeface="Poppins Medium"/>
                <a:ea typeface="Poppins Medium"/>
                <a:cs typeface="Poppins Medium"/>
                <a:sym typeface="Poppins Medium"/>
              </a:rPr>
              <a:t>What effect might this have? </a:t>
            </a:r>
          </a:p>
          <a:p>
            <a:pPr marL="0" lvl="0" indent="0" algn="ctr">
              <a:lnSpc>
                <a:spcPts val="5147"/>
              </a:lnSpc>
            </a:pPr>
            <a:endParaRPr lang="en-US" sz="4766" b="1">
              <a:solidFill>
                <a:srgbClr val="51AD31"/>
              </a:solidFill>
              <a:latin typeface="Poppins Medium"/>
              <a:ea typeface="Poppins Medium"/>
              <a:cs typeface="Poppins Medium"/>
              <a:sym typeface="Poppins Medium"/>
            </a:endParaRPr>
          </a:p>
        </p:txBody>
      </p:sp>
      <p:sp>
        <p:nvSpPr>
          <p:cNvPr id="6" name="Freeform 6"/>
          <p:cNvSpPr/>
          <p:nvPr/>
        </p:nvSpPr>
        <p:spPr>
          <a:xfrm>
            <a:off x="14967757" y="248766"/>
            <a:ext cx="605463" cy="605463"/>
          </a:xfrm>
          <a:custGeom>
            <a:avLst/>
            <a:gdLst/>
            <a:ahLst/>
            <a:cxnLst/>
            <a:rect l="l" t="t" r="r" b="b"/>
            <a:pathLst>
              <a:path w="605463" h="605463">
                <a:moveTo>
                  <a:pt x="0" y="0"/>
                </a:moveTo>
                <a:lnTo>
                  <a:pt x="605463" y="0"/>
                </a:lnTo>
                <a:lnTo>
                  <a:pt x="605463" y="605463"/>
                </a:lnTo>
                <a:lnTo>
                  <a:pt x="0" y="60546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7" name="TextBox 7"/>
          <p:cNvSpPr txBox="1"/>
          <p:nvPr/>
        </p:nvSpPr>
        <p:spPr>
          <a:xfrm>
            <a:off x="14164688" y="344805"/>
            <a:ext cx="3933043" cy="365760"/>
          </a:xfrm>
          <a:prstGeom prst="rect">
            <a:avLst/>
          </a:prstGeom>
        </p:spPr>
        <p:txBody>
          <a:bodyPr lIns="0" tIns="0" rIns="0" bIns="0" rtlCol="0" anchor="t">
            <a:spAutoFit/>
          </a:bodyPr>
          <a:lstStyle/>
          <a:p>
            <a:pPr marL="0" lvl="0" indent="0" algn="r">
              <a:lnSpc>
                <a:spcPts val="2940"/>
              </a:lnSpc>
              <a:spcBef>
                <a:spcPct val="0"/>
              </a:spcBef>
            </a:pPr>
            <a:r>
              <a:rPr lang="en-US" sz="2100" b="1">
                <a:solidFill>
                  <a:srgbClr val="1B64AE"/>
                </a:solidFill>
                <a:latin typeface="DM Sans Bold"/>
                <a:ea typeface="DM Sans Bold"/>
                <a:cs typeface="DM Sans Bold"/>
                <a:sym typeface="DM Sans Bold"/>
              </a:rPr>
              <a:t>@alicerugglestrust </a:t>
            </a:r>
          </a:p>
        </p:txBody>
      </p:sp>
      <p:sp>
        <p:nvSpPr>
          <p:cNvPr id="8" name="TextBox 8"/>
          <p:cNvSpPr txBox="1"/>
          <p:nvPr/>
        </p:nvSpPr>
        <p:spPr>
          <a:xfrm>
            <a:off x="14332725" y="820949"/>
            <a:ext cx="3933043" cy="365760"/>
          </a:xfrm>
          <a:prstGeom prst="rect">
            <a:avLst/>
          </a:prstGeom>
        </p:spPr>
        <p:txBody>
          <a:bodyPr lIns="0" tIns="0" rIns="0" bIns="0" rtlCol="0" anchor="t">
            <a:spAutoFit/>
          </a:bodyPr>
          <a:lstStyle/>
          <a:p>
            <a:pPr marL="0" lvl="0" indent="0" algn="r">
              <a:lnSpc>
                <a:spcPts val="2940"/>
              </a:lnSpc>
              <a:spcBef>
                <a:spcPct val="0"/>
              </a:spcBef>
            </a:pPr>
            <a:r>
              <a:rPr lang="en-US" sz="2100" b="1">
                <a:solidFill>
                  <a:srgbClr val="1B64AE"/>
                </a:solidFill>
                <a:latin typeface="DM Sans Bold"/>
                <a:ea typeface="DM Sans Bold"/>
                <a:cs typeface="DM Sans Bold"/>
                <a:sym typeface="DM Sans Bold"/>
              </a:rPr>
              <a:t>www.alicerugglestrust.org</a:t>
            </a:r>
          </a:p>
        </p:txBody>
      </p:sp>
      <p:grpSp>
        <p:nvGrpSpPr>
          <p:cNvPr id="9" name="Group 9"/>
          <p:cNvGrpSpPr/>
          <p:nvPr/>
        </p:nvGrpSpPr>
        <p:grpSpPr>
          <a:xfrm>
            <a:off x="4895717" y="392430"/>
            <a:ext cx="8496567" cy="1247654"/>
            <a:chOff x="0" y="0"/>
            <a:chExt cx="1047872" cy="153872"/>
          </a:xfrm>
        </p:grpSpPr>
        <p:sp>
          <p:nvSpPr>
            <p:cNvPr id="10" name="Freeform 10"/>
            <p:cNvSpPr/>
            <p:nvPr/>
          </p:nvSpPr>
          <p:spPr>
            <a:xfrm>
              <a:off x="0" y="0"/>
              <a:ext cx="1047872" cy="153872"/>
            </a:xfrm>
            <a:custGeom>
              <a:avLst/>
              <a:gdLst/>
              <a:ahLst/>
              <a:cxnLst/>
              <a:rect l="l" t="t" r="r" b="b"/>
              <a:pathLst>
                <a:path w="1047872" h="153872">
                  <a:moveTo>
                    <a:pt x="46470" y="0"/>
                  </a:moveTo>
                  <a:lnTo>
                    <a:pt x="1001402" y="0"/>
                  </a:lnTo>
                  <a:cubicBezTo>
                    <a:pt x="1013726" y="0"/>
                    <a:pt x="1025546" y="4896"/>
                    <a:pt x="1034261" y="13611"/>
                  </a:cubicBezTo>
                  <a:cubicBezTo>
                    <a:pt x="1042976" y="22326"/>
                    <a:pt x="1047872" y="34146"/>
                    <a:pt x="1047872" y="46470"/>
                  </a:cubicBezTo>
                  <a:lnTo>
                    <a:pt x="1047872" y="107401"/>
                  </a:lnTo>
                  <a:cubicBezTo>
                    <a:pt x="1047872" y="133066"/>
                    <a:pt x="1027067" y="153872"/>
                    <a:pt x="1001402" y="153872"/>
                  </a:cubicBezTo>
                  <a:lnTo>
                    <a:pt x="46470" y="153872"/>
                  </a:lnTo>
                  <a:cubicBezTo>
                    <a:pt x="20805" y="153872"/>
                    <a:pt x="0" y="133066"/>
                    <a:pt x="0" y="107401"/>
                  </a:cubicBezTo>
                  <a:lnTo>
                    <a:pt x="0" y="46470"/>
                  </a:lnTo>
                  <a:cubicBezTo>
                    <a:pt x="0" y="20805"/>
                    <a:pt x="20805" y="0"/>
                    <a:pt x="46470" y="0"/>
                  </a:cubicBezTo>
                  <a:close/>
                </a:path>
              </a:pathLst>
            </a:custGeom>
            <a:solidFill>
              <a:srgbClr val="1B64AE"/>
            </a:solidFill>
          </p:spPr>
        </p:sp>
        <p:sp>
          <p:nvSpPr>
            <p:cNvPr id="11" name="TextBox 11"/>
            <p:cNvSpPr txBox="1"/>
            <p:nvPr/>
          </p:nvSpPr>
          <p:spPr>
            <a:xfrm>
              <a:off x="0" y="-47625"/>
              <a:ext cx="1047872" cy="201497"/>
            </a:xfrm>
            <a:prstGeom prst="rect">
              <a:avLst/>
            </a:prstGeom>
          </p:spPr>
          <p:txBody>
            <a:bodyPr lIns="50800" tIns="50800" rIns="50800" bIns="50800" rtlCol="0" anchor="ctr"/>
            <a:lstStyle/>
            <a:p>
              <a:pPr algn="ctr">
                <a:lnSpc>
                  <a:spcPts val="3334"/>
                </a:lnSpc>
              </a:pPr>
              <a:endParaRPr/>
            </a:p>
          </p:txBody>
        </p:sp>
      </p:grpSp>
      <p:sp>
        <p:nvSpPr>
          <p:cNvPr id="12" name="TextBox 12"/>
          <p:cNvSpPr txBox="1"/>
          <p:nvPr/>
        </p:nvSpPr>
        <p:spPr>
          <a:xfrm>
            <a:off x="5030514" y="533563"/>
            <a:ext cx="8226971" cy="895024"/>
          </a:xfrm>
          <a:prstGeom prst="rect">
            <a:avLst/>
          </a:prstGeom>
        </p:spPr>
        <p:txBody>
          <a:bodyPr lIns="0" tIns="0" rIns="0" bIns="0" rtlCol="0" anchor="t">
            <a:spAutoFit/>
          </a:bodyPr>
          <a:lstStyle/>
          <a:p>
            <a:pPr marL="0" lvl="0" indent="0" algn="ctr">
              <a:lnSpc>
                <a:spcPts val="7367"/>
              </a:lnSpc>
            </a:pPr>
            <a:r>
              <a:rPr lang="en-US" sz="5262" b="1">
                <a:solidFill>
                  <a:srgbClr val="FFFFFF"/>
                </a:solidFill>
                <a:latin typeface="DM Sans Bold"/>
                <a:ea typeface="DM Sans Bold"/>
                <a:cs typeface="DM Sans Bold"/>
                <a:sym typeface="DM Sans Bold"/>
              </a:rPr>
              <a:t>Class Discussion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579640" y="392430"/>
            <a:ext cx="12601504" cy="2553514"/>
            <a:chOff x="0" y="0"/>
            <a:chExt cx="2629538" cy="532838"/>
          </a:xfrm>
        </p:grpSpPr>
        <p:sp>
          <p:nvSpPr>
            <p:cNvPr id="3" name="Freeform 3"/>
            <p:cNvSpPr/>
            <p:nvPr/>
          </p:nvSpPr>
          <p:spPr>
            <a:xfrm>
              <a:off x="0" y="0"/>
              <a:ext cx="2629538" cy="532838"/>
            </a:xfrm>
            <a:custGeom>
              <a:avLst/>
              <a:gdLst/>
              <a:ahLst/>
              <a:cxnLst/>
              <a:rect l="l" t="t" r="r" b="b"/>
              <a:pathLst>
                <a:path w="2629538" h="532838">
                  <a:moveTo>
                    <a:pt x="31333" y="0"/>
                  </a:moveTo>
                  <a:lnTo>
                    <a:pt x="2598205" y="0"/>
                  </a:lnTo>
                  <a:cubicBezTo>
                    <a:pt x="2615510" y="0"/>
                    <a:pt x="2629538" y="14028"/>
                    <a:pt x="2629538" y="31333"/>
                  </a:cubicBezTo>
                  <a:lnTo>
                    <a:pt x="2629538" y="501505"/>
                  </a:lnTo>
                  <a:cubicBezTo>
                    <a:pt x="2629538" y="518810"/>
                    <a:pt x="2615510" y="532838"/>
                    <a:pt x="2598205" y="532838"/>
                  </a:cubicBezTo>
                  <a:lnTo>
                    <a:pt x="31333" y="532838"/>
                  </a:lnTo>
                  <a:cubicBezTo>
                    <a:pt x="23023" y="532838"/>
                    <a:pt x="15053" y="529537"/>
                    <a:pt x="9177" y="523661"/>
                  </a:cubicBezTo>
                  <a:cubicBezTo>
                    <a:pt x="3301" y="517785"/>
                    <a:pt x="0" y="509815"/>
                    <a:pt x="0" y="501505"/>
                  </a:cubicBezTo>
                  <a:lnTo>
                    <a:pt x="0" y="31333"/>
                  </a:lnTo>
                  <a:cubicBezTo>
                    <a:pt x="0" y="14028"/>
                    <a:pt x="14028" y="0"/>
                    <a:pt x="31333" y="0"/>
                  </a:cubicBezTo>
                  <a:close/>
                </a:path>
              </a:pathLst>
            </a:custGeom>
            <a:solidFill>
              <a:srgbClr val="1B64AE"/>
            </a:solidFill>
          </p:spPr>
        </p:sp>
        <p:sp>
          <p:nvSpPr>
            <p:cNvPr id="4" name="TextBox 4"/>
            <p:cNvSpPr txBox="1"/>
            <p:nvPr/>
          </p:nvSpPr>
          <p:spPr>
            <a:xfrm>
              <a:off x="0" y="-38100"/>
              <a:ext cx="2629538" cy="570938"/>
            </a:xfrm>
            <a:prstGeom prst="rect">
              <a:avLst/>
            </a:prstGeom>
          </p:spPr>
          <p:txBody>
            <a:bodyPr lIns="50800" tIns="50800" rIns="50800" bIns="50800" rtlCol="0" anchor="ctr"/>
            <a:lstStyle/>
            <a:p>
              <a:pPr algn="ctr">
                <a:lnSpc>
                  <a:spcPts val="2774"/>
                </a:lnSpc>
              </a:pPr>
              <a:endParaRPr/>
            </a:p>
          </p:txBody>
        </p:sp>
      </p:grpSp>
      <p:sp>
        <p:nvSpPr>
          <p:cNvPr id="5" name="TextBox 5"/>
          <p:cNvSpPr txBox="1"/>
          <p:nvPr/>
        </p:nvSpPr>
        <p:spPr>
          <a:xfrm>
            <a:off x="1028700" y="797079"/>
            <a:ext cx="10463189" cy="1505654"/>
          </a:xfrm>
          <a:prstGeom prst="rect">
            <a:avLst/>
          </a:prstGeom>
        </p:spPr>
        <p:txBody>
          <a:bodyPr lIns="0" tIns="0" rIns="0" bIns="0" rtlCol="0" anchor="t">
            <a:spAutoFit/>
          </a:bodyPr>
          <a:lstStyle/>
          <a:p>
            <a:pPr marL="0" lvl="0" indent="0" algn="l">
              <a:lnSpc>
                <a:spcPts val="11035"/>
              </a:lnSpc>
              <a:spcBef>
                <a:spcPct val="0"/>
              </a:spcBef>
            </a:pPr>
            <a:r>
              <a:rPr lang="en-US" sz="9513" b="1" spc="-95">
                <a:solidFill>
                  <a:srgbClr val="FFFFFF"/>
                </a:solidFill>
                <a:latin typeface="Poppins Semi-Bold"/>
                <a:ea typeface="Poppins Semi-Bold"/>
                <a:cs typeface="Poppins Semi-Bold"/>
                <a:sym typeface="Poppins Semi-Bold"/>
              </a:rPr>
              <a:t>What is stalking?</a:t>
            </a:r>
          </a:p>
        </p:txBody>
      </p:sp>
      <p:grpSp>
        <p:nvGrpSpPr>
          <p:cNvPr id="6" name="Group 6"/>
          <p:cNvGrpSpPr/>
          <p:nvPr/>
        </p:nvGrpSpPr>
        <p:grpSpPr>
          <a:xfrm>
            <a:off x="579640" y="3373509"/>
            <a:ext cx="17182893" cy="3243871"/>
            <a:chOff x="0" y="0"/>
            <a:chExt cx="7876154" cy="1486899"/>
          </a:xfrm>
        </p:grpSpPr>
        <p:sp>
          <p:nvSpPr>
            <p:cNvPr id="7" name="Freeform 7"/>
            <p:cNvSpPr/>
            <p:nvPr/>
          </p:nvSpPr>
          <p:spPr>
            <a:xfrm>
              <a:off x="0" y="0"/>
              <a:ext cx="7876154" cy="1486899"/>
            </a:xfrm>
            <a:custGeom>
              <a:avLst/>
              <a:gdLst/>
              <a:ahLst/>
              <a:cxnLst/>
              <a:rect l="l" t="t" r="r" b="b"/>
              <a:pathLst>
                <a:path w="7876154" h="1486899">
                  <a:moveTo>
                    <a:pt x="7751694" y="1486899"/>
                  </a:moveTo>
                  <a:lnTo>
                    <a:pt x="124460" y="1486899"/>
                  </a:lnTo>
                  <a:cubicBezTo>
                    <a:pt x="55880" y="1486899"/>
                    <a:pt x="0" y="1431019"/>
                    <a:pt x="0" y="1362439"/>
                  </a:cubicBezTo>
                  <a:lnTo>
                    <a:pt x="0" y="124460"/>
                  </a:lnTo>
                  <a:cubicBezTo>
                    <a:pt x="0" y="55880"/>
                    <a:pt x="55880" y="0"/>
                    <a:pt x="124460" y="0"/>
                  </a:cubicBezTo>
                  <a:lnTo>
                    <a:pt x="7751694" y="0"/>
                  </a:lnTo>
                  <a:cubicBezTo>
                    <a:pt x="7820274" y="0"/>
                    <a:pt x="7876154" y="55880"/>
                    <a:pt x="7876154" y="124460"/>
                  </a:cubicBezTo>
                  <a:lnTo>
                    <a:pt x="7876154" y="1362439"/>
                  </a:lnTo>
                  <a:cubicBezTo>
                    <a:pt x="7876154" y="1431019"/>
                    <a:pt x="7820274" y="1486899"/>
                    <a:pt x="7751694" y="1486899"/>
                  </a:cubicBezTo>
                  <a:close/>
                </a:path>
              </a:pathLst>
            </a:custGeom>
            <a:solidFill>
              <a:srgbClr val="100F0D">
                <a:alpha val="4706"/>
              </a:srgbClr>
            </a:solidFill>
          </p:spPr>
        </p:sp>
      </p:grpSp>
      <p:sp>
        <p:nvSpPr>
          <p:cNvPr id="8" name="Freeform 8"/>
          <p:cNvSpPr/>
          <p:nvPr/>
        </p:nvSpPr>
        <p:spPr>
          <a:xfrm>
            <a:off x="17259300" y="9258300"/>
            <a:ext cx="1006468" cy="889436"/>
          </a:xfrm>
          <a:custGeom>
            <a:avLst/>
            <a:gdLst/>
            <a:ahLst/>
            <a:cxnLst/>
            <a:rect l="l" t="t" r="r" b="b"/>
            <a:pathLst>
              <a:path w="1006468" h="889436">
                <a:moveTo>
                  <a:pt x="0" y="0"/>
                </a:moveTo>
                <a:lnTo>
                  <a:pt x="1006468" y="0"/>
                </a:lnTo>
                <a:lnTo>
                  <a:pt x="1006468" y="889436"/>
                </a:lnTo>
                <a:lnTo>
                  <a:pt x="0" y="889436"/>
                </a:lnTo>
                <a:lnTo>
                  <a:pt x="0" y="0"/>
                </a:lnTo>
                <a:close/>
              </a:path>
            </a:pathLst>
          </a:custGeom>
          <a:blipFill>
            <a:blip r:embed="rId3"/>
            <a:stretch>
              <a:fillRect/>
            </a:stretch>
          </a:blipFill>
        </p:spPr>
      </p:sp>
      <p:sp>
        <p:nvSpPr>
          <p:cNvPr id="9" name="Freeform 9"/>
          <p:cNvSpPr/>
          <p:nvPr/>
        </p:nvSpPr>
        <p:spPr>
          <a:xfrm>
            <a:off x="14967757" y="248766"/>
            <a:ext cx="605463" cy="605463"/>
          </a:xfrm>
          <a:custGeom>
            <a:avLst/>
            <a:gdLst/>
            <a:ahLst/>
            <a:cxnLst/>
            <a:rect l="l" t="t" r="r" b="b"/>
            <a:pathLst>
              <a:path w="605463" h="605463">
                <a:moveTo>
                  <a:pt x="0" y="0"/>
                </a:moveTo>
                <a:lnTo>
                  <a:pt x="605463" y="0"/>
                </a:lnTo>
                <a:lnTo>
                  <a:pt x="605463" y="605463"/>
                </a:lnTo>
                <a:lnTo>
                  <a:pt x="0" y="60546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sp>
      <p:sp>
        <p:nvSpPr>
          <p:cNvPr id="10" name="TextBox 10"/>
          <p:cNvSpPr txBox="1"/>
          <p:nvPr/>
        </p:nvSpPr>
        <p:spPr>
          <a:xfrm>
            <a:off x="14164688" y="344805"/>
            <a:ext cx="3933043" cy="365760"/>
          </a:xfrm>
          <a:prstGeom prst="rect">
            <a:avLst/>
          </a:prstGeom>
        </p:spPr>
        <p:txBody>
          <a:bodyPr lIns="0" tIns="0" rIns="0" bIns="0" rtlCol="0" anchor="t">
            <a:spAutoFit/>
          </a:bodyPr>
          <a:lstStyle/>
          <a:p>
            <a:pPr marL="0" lvl="0" indent="0" algn="r">
              <a:lnSpc>
                <a:spcPts val="2940"/>
              </a:lnSpc>
              <a:spcBef>
                <a:spcPct val="0"/>
              </a:spcBef>
            </a:pPr>
            <a:r>
              <a:rPr lang="en-US" sz="2100" b="1">
                <a:solidFill>
                  <a:srgbClr val="1B64AE"/>
                </a:solidFill>
                <a:latin typeface="DM Sans Bold"/>
                <a:ea typeface="DM Sans Bold"/>
                <a:cs typeface="DM Sans Bold"/>
                <a:sym typeface="DM Sans Bold"/>
              </a:rPr>
              <a:t>@alicerugglestrust </a:t>
            </a:r>
          </a:p>
        </p:txBody>
      </p:sp>
      <p:sp>
        <p:nvSpPr>
          <p:cNvPr id="11" name="TextBox 11"/>
          <p:cNvSpPr txBox="1"/>
          <p:nvPr/>
        </p:nvSpPr>
        <p:spPr>
          <a:xfrm>
            <a:off x="14332725" y="820949"/>
            <a:ext cx="3933043" cy="365760"/>
          </a:xfrm>
          <a:prstGeom prst="rect">
            <a:avLst/>
          </a:prstGeom>
        </p:spPr>
        <p:txBody>
          <a:bodyPr lIns="0" tIns="0" rIns="0" bIns="0" rtlCol="0" anchor="t">
            <a:spAutoFit/>
          </a:bodyPr>
          <a:lstStyle/>
          <a:p>
            <a:pPr marL="0" lvl="0" indent="0" algn="r">
              <a:lnSpc>
                <a:spcPts val="2940"/>
              </a:lnSpc>
              <a:spcBef>
                <a:spcPct val="0"/>
              </a:spcBef>
            </a:pPr>
            <a:r>
              <a:rPr lang="en-US" sz="2100" b="1">
                <a:solidFill>
                  <a:srgbClr val="1B64AE"/>
                </a:solidFill>
                <a:latin typeface="DM Sans Bold"/>
                <a:ea typeface="DM Sans Bold"/>
                <a:cs typeface="DM Sans Bold"/>
                <a:sym typeface="DM Sans Bold"/>
              </a:rPr>
              <a:t>www.alicerugglestrust.org</a:t>
            </a:r>
          </a:p>
        </p:txBody>
      </p:sp>
      <p:sp>
        <p:nvSpPr>
          <p:cNvPr id="12" name="TextBox 12"/>
          <p:cNvSpPr txBox="1"/>
          <p:nvPr/>
        </p:nvSpPr>
        <p:spPr>
          <a:xfrm>
            <a:off x="839548" y="3535434"/>
            <a:ext cx="16663078" cy="2663052"/>
          </a:xfrm>
          <a:prstGeom prst="rect">
            <a:avLst/>
          </a:prstGeom>
        </p:spPr>
        <p:txBody>
          <a:bodyPr lIns="0" tIns="0" rIns="0" bIns="0" rtlCol="0" anchor="t">
            <a:spAutoFit/>
          </a:bodyPr>
          <a:lstStyle/>
          <a:p>
            <a:pPr marL="0" lvl="0" indent="0" algn="l">
              <a:lnSpc>
                <a:spcPts val="5120"/>
              </a:lnSpc>
            </a:pPr>
            <a:r>
              <a:rPr lang="en-US" sz="4740">
                <a:solidFill>
                  <a:srgbClr val="51AD31"/>
                </a:solidFill>
                <a:latin typeface="Poppins"/>
                <a:ea typeface="Poppins"/>
                <a:cs typeface="Poppins"/>
                <a:sym typeface="Poppins"/>
              </a:rPr>
              <a:t>Stalking is a criminal offence (against the law). It includes repeatedly behaving in a way that makes someone feel scared, distressed and threatened. It is a serious crime and should be reported to the police.</a:t>
            </a:r>
          </a:p>
        </p:txBody>
      </p:sp>
      <p:grpSp>
        <p:nvGrpSpPr>
          <p:cNvPr id="13" name="Group 13"/>
          <p:cNvGrpSpPr/>
          <p:nvPr/>
        </p:nvGrpSpPr>
        <p:grpSpPr>
          <a:xfrm>
            <a:off x="5417604" y="7207930"/>
            <a:ext cx="6268535" cy="2495088"/>
            <a:chOff x="0" y="0"/>
            <a:chExt cx="5739060" cy="2284339"/>
          </a:xfrm>
        </p:grpSpPr>
        <p:sp>
          <p:nvSpPr>
            <p:cNvPr id="14" name="Freeform 14"/>
            <p:cNvSpPr/>
            <p:nvPr/>
          </p:nvSpPr>
          <p:spPr>
            <a:xfrm>
              <a:off x="0" y="0"/>
              <a:ext cx="5739060" cy="2284339"/>
            </a:xfrm>
            <a:custGeom>
              <a:avLst/>
              <a:gdLst/>
              <a:ahLst/>
              <a:cxnLst/>
              <a:rect l="l" t="t" r="r" b="b"/>
              <a:pathLst>
                <a:path w="5739060" h="2284339">
                  <a:moveTo>
                    <a:pt x="5614600" y="2284339"/>
                  </a:moveTo>
                  <a:lnTo>
                    <a:pt x="124460" y="2284339"/>
                  </a:lnTo>
                  <a:cubicBezTo>
                    <a:pt x="55880" y="2284339"/>
                    <a:pt x="0" y="2228459"/>
                    <a:pt x="0" y="2159879"/>
                  </a:cubicBezTo>
                  <a:lnTo>
                    <a:pt x="0" y="124460"/>
                  </a:lnTo>
                  <a:cubicBezTo>
                    <a:pt x="0" y="55880"/>
                    <a:pt x="55880" y="0"/>
                    <a:pt x="124460" y="0"/>
                  </a:cubicBezTo>
                  <a:lnTo>
                    <a:pt x="5614600" y="0"/>
                  </a:lnTo>
                  <a:cubicBezTo>
                    <a:pt x="5683180" y="0"/>
                    <a:pt x="5739060" y="55880"/>
                    <a:pt x="5739060" y="124460"/>
                  </a:cubicBezTo>
                  <a:lnTo>
                    <a:pt x="5739060" y="2159879"/>
                  </a:lnTo>
                  <a:cubicBezTo>
                    <a:pt x="5739060" y="2228459"/>
                    <a:pt x="5683180" y="2284339"/>
                    <a:pt x="5614600" y="2284339"/>
                  </a:cubicBezTo>
                  <a:close/>
                </a:path>
              </a:pathLst>
            </a:custGeom>
            <a:solidFill>
              <a:srgbClr val="E6C1F1">
                <a:alpha val="62745"/>
              </a:srgbClr>
            </a:solidFill>
          </p:spPr>
        </p:sp>
      </p:grpSp>
      <p:sp>
        <p:nvSpPr>
          <p:cNvPr id="15" name="TextBox 15"/>
          <p:cNvSpPr txBox="1"/>
          <p:nvPr/>
        </p:nvSpPr>
        <p:spPr>
          <a:xfrm>
            <a:off x="5667714" y="7291912"/>
            <a:ext cx="6018425" cy="2142486"/>
          </a:xfrm>
          <a:prstGeom prst="rect">
            <a:avLst/>
          </a:prstGeom>
        </p:spPr>
        <p:txBody>
          <a:bodyPr lIns="0" tIns="0" rIns="0" bIns="0" rtlCol="0" anchor="t">
            <a:spAutoFit/>
          </a:bodyPr>
          <a:lstStyle/>
          <a:p>
            <a:pPr algn="l">
              <a:lnSpc>
                <a:spcPts val="3329"/>
              </a:lnSpc>
            </a:pPr>
            <a:r>
              <a:rPr lang="en-US" sz="3083" b="1">
                <a:solidFill>
                  <a:srgbClr val="1B64AE"/>
                </a:solidFill>
                <a:latin typeface="Poppins Medium"/>
                <a:ea typeface="Poppins Medium"/>
                <a:cs typeface="Poppins Medium"/>
                <a:sym typeface="Poppins Medium"/>
              </a:rPr>
              <a:t>Stalking is when behaviour is: </a:t>
            </a:r>
          </a:p>
          <a:p>
            <a:pPr algn="l">
              <a:lnSpc>
                <a:spcPts val="3329"/>
              </a:lnSpc>
            </a:pPr>
            <a:r>
              <a:rPr lang="en-US" sz="3083" b="1">
                <a:solidFill>
                  <a:srgbClr val="1B64AE"/>
                </a:solidFill>
                <a:latin typeface="Poppins Medium"/>
                <a:ea typeface="Poppins Medium"/>
                <a:cs typeface="Poppins Medium"/>
                <a:sym typeface="Poppins Medium"/>
              </a:rPr>
              <a:t>•fixated</a:t>
            </a:r>
          </a:p>
          <a:p>
            <a:pPr algn="l">
              <a:lnSpc>
                <a:spcPts val="3329"/>
              </a:lnSpc>
            </a:pPr>
            <a:r>
              <a:rPr lang="en-US" sz="3083" b="1">
                <a:solidFill>
                  <a:srgbClr val="1B64AE"/>
                </a:solidFill>
                <a:latin typeface="Poppins Medium"/>
                <a:ea typeface="Poppins Medium"/>
                <a:cs typeface="Poppins Medium"/>
                <a:sym typeface="Poppins Medium"/>
              </a:rPr>
              <a:t>•obsessive</a:t>
            </a:r>
          </a:p>
          <a:p>
            <a:pPr algn="l">
              <a:lnSpc>
                <a:spcPts val="3329"/>
              </a:lnSpc>
            </a:pPr>
            <a:r>
              <a:rPr lang="en-US" sz="3083" b="1">
                <a:solidFill>
                  <a:srgbClr val="1B64AE"/>
                </a:solidFill>
                <a:latin typeface="Poppins Medium"/>
                <a:ea typeface="Poppins Medium"/>
                <a:cs typeface="Poppins Medium"/>
                <a:sym typeface="Poppins Medium"/>
              </a:rPr>
              <a:t>•unwanted</a:t>
            </a:r>
          </a:p>
          <a:p>
            <a:pPr algn="l">
              <a:lnSpc>
                <a:spcPts val="3329"/>
              </a:lnSpc>
            </a:pPr>
            <a:r>
              <a:rPr lang="en-US" sz="3083" b="1">
                <a:solidFill>
                  <a:srgbClr val="1B64AE"/>
                </a:solidFill>
                <a:latin typeface="Poppins Medium"/>
                <a:ea typeface="Poppins Medium"/>
                <a:cs typeface="Poppins Medium"/>
                <a:sym typeface="Poppins Medium"/>
              </a:rPr>
              <a:t>•repeated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680815" y="1186709"/>
            <a:ext cx="12036640" cy="7206370"/>
            <a:chOff x="0" y="0"/>
            <a:chExt cx="3170144" cy="1897974"/>
          </a:xfrm>
        </p:grpSpPr>
        <p:sp>
          <p:nvSpPr>
            <p:cNvPr id="3" name="Freeform 3"/>
            <p:cNvSpPr/>
            <p:nvPr/>
          </p:nvSpPr>
          <p:spPr>
            <a:xfrm>
              <a:off x="0" y="0"/>
              <a:ext cx="3170144" cy="1897974"/>
            </a:xfrm>
            <a:custGeom>
              <a:avLst/>
              <a:gdLst/>
              <a:ahLst/>
              <a:cxnLst/>
              <a:rect l="l" t="t" r="r" b="b"/>
              <a:pathLst>
                <a:path w="3170144" h="1897974">
                  <a:moveTo>
                    <a:pt x="32803" y="0"/>
                  </a:moveTo>
                  <a:lnTo>
                    <a:pt x="3137341" y="0"/>
                  </a:lnTo>
                  <a:cubicBezTo>
                    <a:pt x="3155458" y="0"/>
                    <a:pt x="3170144" y="14686"/>
                    <a:pt x="3170144" y="32803"/>
                  </a:cubicBezTo>
                  <a:lnTo>
                    <a:pt x="3170144" y="1865171"/>
                  </a:lnTo>
                  <a:cubicBezTo>
                    <a:pt x="3170144" y="1883288"/>
                    <a:pt x="3155458" y="1897974"/>
                    <a:pt x="3137341" y="1897974"/>
                  </a:cubicBezTo>
                  <a:lnTo>
                    <a:pt x="32803" y="1897974"/>
                  </a:lnTo>
                  <a:cubicBezTo>
                    <a:pt x="14686" y="1897974"/>
                    <a:pt x="0" y="1883288"/>
                    <a:pt x="0" y="1865171"/>
                  </a:cubicBezTo>
                  <a:lnTo>
                    <a:pt x="0" y="32803"/>
                  </a:lnTo>
                  <a:cubicBezTo>
                    <a:pt x="0" y="14686"/>
                    <a:pt x="14686" y="0"/>
                    <a:pt x="32803" y="0"/>
                  </a:cubicBezTo>
                  <a:close/>
                </a:path>
              </a:pathLst>
            </a:custGeom>
            <a:solidFill>
              <a:srgbClr val="1B64AE"/>
            </a:solidFill>
          </p:spPr>
        </p:sp>
        <p:sp>
          <p:nvSpPr>
            <p:cNvPr id="4" name="TextBox 4"/>
            <p:cNvSpPr txBox="1"/>
            <p:nvPr/>
          </p:nvSpPr>
          <p:spPr>
            <a:xfrm>
              <a:off x="0" y="-38100"/>
              <a:ext cx="3170144" cy="1936074"/>
            </a:xfrm>
            <a:prstGeom prst="rect">
              <a:avLst/>
            </a:prstGeom>
          </p:spPr>
          <p:txBody>
            <a:bodyPr lIns="50800" tIns="50800" rIns="50800" bIns="50800" rtlCol="0" anchor="ctr"/>
            <a:lstStyle/>
            <a:p>
              <a:pPr algn="ctr">
                <a:lnSpc>
                  <a:spcPts val="2774"/>
                </a:lnSpc>
              </a:pPr>
              <a:endParaRPr/>
            </a:p>
          </p:txBody>
        </p:sp>
      </p:grpSp>
      <p:sp>
        <p:nvSpPr>
          <p:cNvPr id="5" name="TextBox 5"/>
          <p:cNvSpPr txBox="1"/>
          <p:nvPr/>
        </p:nvSpPr>
        <p:spPr>
          <a:xfrm>
            <a:off x="3020762" y="2657689"/>
            <a:ext cx="11356745" cy="3883740"/>
          </a:xfrm>
          <a:prstGeom prst="rect">
            <a:avLst/>
          </a:prstGeom>
        </p:spPr>
        <p:txBody>
          <a:bodyPr lIns="0" tIns="0" rIns="0" bIns="0" rtlCol="0" anchor="t">
            <a:spAutoFit/>
          </a:bodyPr>
          <a:lstStyle/>
          <a:p>
            <a:pPr marL="0" lvl="0" indent="0" algn="ctr">
              <a:lnSpc>
                <a:spcPts val="14636"/>
              </a:lnSpc>
            </a:pPr>
            <a:r>
              <a:rPr lang="en-US" sz="13306" b="1" spc="-133">
                <a:solidFill>
                  <a:srgbClr val="FFFFFF"/>
                </a:solidFill>
                <a:latin typeface="Poppins Medium"/>
                <a:ea typeface="Poppins Medium"/>
                <a:cs typeface="Poppins Medium"/>
                <a:sym typeface="Poppins Medium"/>
              </a:rPr>
              <a:t>Developing Relationships</a:t>
            </a:r>
            <a:r>
              <a:rPr lang="en-US" sz="13306" spc="-133">
                <a:solidFill>
                  <a:srgbClr val="FFFFFF"/>
                </a:solidFill>
                <a:latin typeface="Poppins"/>
                <a:ea typeface="Poppins"/>
                <a:cs typeface="Poppins"/>
                <a:sym typeface="Poppins"/>
              </a:rPr>
              <a:t> </a:t>
            </a:r>
          </a:p>
        </p:txBody>
      </p:sp>
      <p:grpSp>
        <p:nvGrpSpPr>
          <p:cNvPr id="6" name="Group 6"/>
          <p:cNvGrpSpPr/>
          <p:nvPr/>
        </p:nvGrpSpPr>
        <p:grpSpPr>
          <a:xfrm>
            <a:off x="2418930" y="8012409"/>
            <a:ext cx="12560411" cy="1386823"/>
            <a:chOff x="0" y="0"/>
            <a:chExt cx="16747214" cy="1849097"/>
          </a:xfrm>
        </p:grpSpPr>
        <p:grpSp>
          <p:nvGrpSpPr>
            <p:cNvPr id="7" name="Group 7"/>
            <p:cNvGrpSpPr/>
            <p:nvPr/>
          </p:nvGrpSpPr>
          <p:grpSpPr>
            <a:xfrm>
              <a:off x="0" y="0"/>
              <a:ext cx="16747214" cy="1849097"/>
              <a:chOff x="0" y="0"/>
              <a:chExt cx="15455251" cy="2318834"/>
            </a:xfrm>
          </p:grpSpPr>
          <p:sp>
            <p:nvSpPr>
              <p:cNvPr id="8" name="Freeform 8"/>
              <p:cNvSpPr/>
              <p:nvPr/>
            </p:nvSpPr>
            <p:spPr>
              <a:xfrm>
                <a:off x="0" y="0"/>
                <a:ext cx="15455252" cy="2318834"/>
              </a:xfrm>
              <a:custGeom>
                <a:avLst/>
                <a:gdLst/>
                <a:ahLst/>
                <a:cxnLst/>
                <a:rect l="l" t="t" r="r" b="b"/>
                <a:pathLst>
                  <a:path w="15455252" h="2318834">
                    <a:moveTo>
                      <a:pt x="15150452" y="0"/>
                    </a:moveTo>
                    <a:lnTo>
                      <a:pt x="304800" y="0"/>
                    </a:lnTo>
                    <a:cubicBezTo>
                      <a:pt x="135890" y="0"/>
                      <a:pt x="0" y="135890"/>
                      <a:pt x="0" y="304800"/>
                    </a:cubicBezTo>
                    <a:lnTo>
                      <a:pt x="0" y="2014034"/>
                    </a:lnTo>
                    <a:cubicBezTo>
                      <a:pt x="0" y="2182943"/>
                      <a:pt x="135890" y="2318834"/>
                      <a:pt x="304800" y="2318834"/>
                    </a:cubicBezTo>
                    <a:lnTo>
                      <a:pt x="15150452" y="2318834"/>
                    </a:lnTo>
                    <a:cubicBezTo>
                      <a:pt x="15319361" y="2318834"/>
                      <a:pt x="15455252" y="2182943"/>
                      <a:pt x="15455252" y="2014034"/>
                    </a:cubicBezTo>
                    <a:lnTo>
                      <a:pt x="15455252" y="304800"/>
                    </a:lnTo>
                    <a:cubicBezTo>
                      <a:pt x="15455252" y="135890"/>
                      <a:pt x="15319361" y="0"/>
                      <a:pt x="15150452" y="0"/>
                    </a:cubicBezTo>
                    <a:close/>
                  </a:path>
                </a:pathLst>
              </a:custGeom>
              <a:solidFill>
                <a:srgbClr val="EDF0F2"/>
              </a:solidFill>
            </p:spPr>
          </p:sp>
        </p:grpSp>
        <p:sp>
          <p:nvSpPr>
            <p:cNvPr id="9" name="TextBox 9"/>
            <p:cNvSpPr txBox="1"/>
            <p:nvPr/>
          </p:nvSpPr>
          <p:spPr>
            <a:xfrm>
              <a:off x="3731492" y="556222"/>
              <a:ext cx="9828787" cy="650929"/>
            </a:xfrm>
            <a:prstGeom prst="rect">
              <a:avLst/>
            </a:prstGeom>
          </p:spPr>
          <p:txBody>
            <a:bodyPr lIns="0" tIns="0" rIns="0" bIns="0" rtlCol="0" anchor="t">
              <a:spAutoFit/>
            </a:bodyPr>
            <a:lstStyle/>
            <a:p>
              <a:pPr marL="0" lvl="0" indent="0" algn="ctr">
                <a:lnSpc>
                  <a:spcPts val="3935"/>
                </a:lnSpc>
                <a:spcBef>
                  <a:spcPct val="0"/>
                </a:spcBef>
              </a:pPr>
              <a:r>
                <a:rPr lang="en-US" sz="2810" b="1" spc="-28">
                  <a:solidFill>
                    <a:srgbClr val="1B64AE"/>
                  </a:solidFill>
                  <a:latin typeface="Poppins Bold"/>
                  <a:ea typeface="Poppins Bold"/>
                  <a:cs typeface="Poppins Bold"/>
                  <a:sym typeface="Poppins Bold"/>
                </a:rPr>
                <a:t>The Alice Ruggles Trust </a:t>
              </a:r>
            </a:p>
          </p:txBody>
        </p:sp>
      </p:grpSp>
      <p:sp>
        <p:nvSpPr>
          <p:cNvPr id="10" name="Freeform 10"/>
          <p:cNvSpPr/>
          <p:nvPr/>
        </p:nvSpPr>
        <p:spPr>
          <a:xfrm>
            <a:off x="14967757" y="248766"/>
            <a:ext cx="605463" cy="605463"/>
          </a:xfrm>
          <a:custGeom>
            <a:avLst/>
            <a:gdLst/>
            <a:ahLst/>
            <a:cxnLst/>
            <a:rect l="l" t="t" r="r" b="b"/>
            <a:pathLst>
              <a:path w="605463" h="605463">
                <a:moveTo>
                  <a:pt x="0" y="0"/>
                </a:moveTo>
                <a:lnTo>
                  <a:pt x="605463" y="0"/>
                </a:lnTo>
                <a:lnTo>
                  <a:pt x="605463" y="605463"/>
                </a:lnTo>
                <a:lnTo>
                  <a:pt x="0" y="60546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11" name="Freeform 11"/>
          <p:cNvSpPr/>
          <p:nvPr/>
        </p:nvSpPr>
        <p:spPr>
          <a:xfrm>
            <a:off x="17259300" y="9258300"/>
            <a:ext cx="1006468" cy="889436"/>
          </a:xfrm>
          <a:custGeom>
            <a:avLst/>
            <a:gdLst/>
            <a:ahLst/>
            <a:cxnLst/>
            <a:rect l="l" t="t" r="r" b="b"/>
            <a:pathLst>
              <a:path w="1006468" h="889436">
                <a:moveTo>
                  <a:pt x="0" y="0"/>
                </a:moveTo>
                <a:lnTo>
                  <a:pt x="1006468" y="0"/>
                </a:lnTo>
                <a:lnTo>
                  <a:pt x="1006468" y="889436"/>
                </a:lnTo>
                <a:lnTo>
                  <a:pt x="0" y="889436"/>
                </a:lnTo>
                <a:lnTo>
                  <a:pt x="0" y="0"/>
                </a:lnTo>
                <a:close/>
              </a:path>
            </a:pathLst>
          </a:custGeom>
          <a:blipFill>
            <a:blip r:embed="rId5"/>
            <a:stretch>
              <a:fillRect/>
            </a:stretch>
          </a:blipFill>
        </p:spPr>
      </p:sp>
      <p:sp>
        <p:nvSpPr>
          <p:cNvPr id="12" name="TextBox 12"/>
          <p:cNvSpPr txBox="1"/>
          <p:nvPr/>
        </p:nvSpPr>
        <p:spPr>
          <a:xfrm>
            <a:off x="14164688" y="344805"/>
            <a:ext cx="3933043" cy="365760"/>
          </a:xfrm>
          <a:prstGeom prst="rect">
            <a:avLst/>
          </a:prstGeom>
        </p:spPr>
        <p:txBody>
          <a:bodyPr lIns="0" tIns="0" rIns="0" bIns="0" rtlCol="0" anchor="t">
            <a:spAutoFit/>
          </a:bodyPr>
          <a:lstStyle/>
          <a:p>
            <a:pPr marL="0" lvl="0" indent="0" algn="r">
              <a:lnSpc>
                <a:spcPts val="2940"/>
              </a:lnSpc>
              <a:spcBef>
                <a:spcPct val="0"/>
              </a:spcBef>
            </a:pPr>
            <a:r>
              <a:rPr lang="en-US" sz="2100" b="1">
                <a:solidFill>
                  <a:srgbClr val="1B64AE"/>
                </a:solidFill>
                <a:latin typeface="DM Sans Bold"/>
                <a:ea typeface="DM Sans Bold"/>
                <a:cs typeface="DM Sans Bold"/>
                <a:sym typeface="DM Sans Bold"/>
              </a:rPr>
              <a:t>@alicerugglestrust </a:t>
            </a:r>
          </a:p>
        </p:txBody>
      </p:sp>
      <p:sp>
        <p:nvSpPr>
          <p:cNvPr id="13" name="TextBox 13"/>
          <p:cNvSpPr txBox="1"/>
          <p:nvPr/>
        </p:nvSpPr>
        <p:spPr>
          <a:xfrm>
            <a:off x="14332725" y="820949"/>
            <a:ext cx="3933043" cy="365760"/>
          </a:xfrm>
          <a:prstGeom prst="rect">
            <a:avLst/>
          </a:prstGeom>
        </p:spPr>
        <p:txBody>
          <a:bodyPr lIns="0" tIns="0" rIns="0" bIns="0" rtlCol="0" anchor="t">
            <a:spAutoFit/>
          </a:bodyPr>
          <a:lstStyle/>
          <a:p>
            <a:pPr marL="0" lvl="0" indent="0" algn="r">
              <a:lnSpc>
                <a:spcPts val="2940"/>
              </a:lnSpc>
              <a:spcBef>
                <a:spcPct val="0"/>
              </a:spcBef>
            </a:pPr>
            <a:r>
              <a:rPr lang="en-US" sz="2100" b="1">
                <a:solidFill>
                  <a:srgbClr val="1B64AE"/>
                </a:solidFill>
                <a:latin typeface="DM Sans Bold"/>
                <a:ea typeface="DM Sans Bold"/>
                <a:cs typeface="DM Sans Bold"/>
                <a:sym typeface="DM Sans Bold"/>
              </a:rPr>
              <a:t>www.alicerugglestrust.org</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0832B81F1354418122A32AB6F182C2" ma:contentTypeVersion="18" ma:contentTypeDescription="Create a new document." ma:contentTypeScope="" ma:versionID="7fcaff1474d80600fa87e34e00e190eb">
  <xsd:schema xmlns:xsd="http://www.w3.org/2001/XMLSchema" xmlns:xs="http://www.w3.org/2001/XMLSchema" xmlns:p="http://schemas.microsoft.com/office/2006/metadata/properties" xmlns:ns2="c17f7ba6-ebd4-4d94-a71e-213acef78971" xmlns:ns3="4cd77518-4345-49c8-a085-d31b2d67a215" targetNamespace="http://schemas.microsoft.com/office/2006/metadata/properties" ma:root="true" ma:fieldsID="5c2977988accad1c965c75d2e7616a0e" ns2:_="" ns3:_="">
    <xsd:import namespace="c17f7ba6-ebd4-4d94-a71e-213acef78971"/>
    <xsd:import namespace="4cd77518-4345-49c8-a085-d31b2d67a21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17f7ba6-ebd4-4d94-a71e-213acef7897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4c3a6be5-3dc2-4961-83f5-fbe63373280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cd77518-4345-49c8-a085-d31b2d67a215"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04486b10-bffd-44ea-930b-e4cee61b2459}" ma:internalName="TaxCatchAll" ma:showField="CatchAllData" ma:web="4cd77518-4345-49c8-a085-d31b2d67a21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17f7ba6-ebd4-4d94-a71e-213acef78971">
      <Terms xmlns="http://schemas.microsoft.com/office/infopath/2007/PartnerControls"/>
    </lcf76f155ced4ddcb4097134ff3c332f>
    <TaxCatchAll xmlns="4cd77518-4345-49c8-a085-d31b2d67a215" xsi:nil="true"/>
  </documentManagement>
</p:properties>
</file>

<file path=customXml/itemProps1.xml><?xml version="1.0" encoding="utf-8"?>
<ds:datastoreItem xmlns:ds="http://schemas.openxmlformats.org/officeDocument/2006/customXml" ds:itemID="{4EB5C784-145B-4165-A66C-1C354F2700D8}">
  <ds:schemaRefs>
    <ds:schemaRef ds:uri="http://schemas.microsoft.com/sharepoint/v3/contenttype/forms"/>
  </ds:schemaRefs>
</ds:datastoreItem>
</file>

<file path=customXml/itemProps2.xml><?xml version="1.0" encoding="utf-8"?>
<ds:datastoreItem xmlns:ds="http://schemas.openxmlformats.org/officeDocument/2006/customXml" ds:itemID="{E02CB70E-CDE5-48B4-A9B2-3E7FA543CF7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17f7ba6-ebd4-4d94-a71e-213acef78971"/>
    <ds:schemaRef ds:uri="4cd77518-4345-49c8-a085-d31b2d67a21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F2F4608-A902-4990-917B-D8BD345D15E2}">
  <ds:schemaRefs>
    <ds:schemaRef ds:uri="http://schemas.microsoft.com/office/2006/metadata/properties"/>
    <ds:schemaRef ds:uri="http://schemas.microsoft.com/office/infopath/2007/PartnerControls"/>
    <ds:schemaRef ds:uri="c17f7ba6-ebd4-4d94-a71e-213acef78971"/>
    <ds:schemaRef ds:uri="4cd77518-4345-49c8-a085-d31b2d67a215"/>
  </ds:schemaRefs>
</ds:datastoreItem>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Custom</PresentationFormat>
  <Paragraphs>0</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KS3-Developing Healthy Relationships - Lesson 1</dc:title>
  <cp:revision>5</cp:revision>
  <dcterms:created xsi:type="dcterms:W3CDTF">2006-08-16T00:00:00Z</dcterms:created>
  <dcterms:modified xsi:type="dcterms:W3CDTF">2025-01-27T14:35:59Z</dcterms:modified>
  <dc:identifier>DAGP41pYhrA</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0x010100E60832B81F1354418122A32AB6F182C2</vt:lpwstr>
  </property>
  <property fmtid="{D5CDD505-2E9C-101B-9397-08002B2CF9AE}" pid="3" name="MediaServiceImageTags">
    <vt:lpwstr/>
  </property>
</Properties>
</file>