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19"/>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x="18288000" cy="10287000"/>
  <p:notesSz cx="6858000" cy="9144000"/>
  <p:embeddedFontLst>
    <p:embeddedFont>
      <p:font typeface="Poppins" charset="1" panose="00000500000000000000"/>
      <p:regular r:id="rId22"/>
    </p:embeddedFont>
    <p:embeddedFont>
      <p:font typeface="Poppins Bold" charset="1" panose="00000800000000000000"/>
      <p:regular r:id="rId23"/>
    </p:embeddedFont>
    <p:embeddedFont>
      <p:font typeface="DM Sans Bold" charset="1" panose="00000000000000000000"/>
      <p:regular r:id="rId24"/>
    </p:embeddedFont>
    <p:embeddedFont>
      <p:font typeface="Poppins Semi-Bold" charset="1" panose="00000700000000000000"/>
      <p:regular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Slide" Target="notesSlides/notesSlide3.xml"/><Relationship Id="rId39" Type="http://schemas.openxmlformats.org/officeDocument/2006/relationships/customXml" Target="../customXml/item2.xml"/><Relationship Id="rId21" Type="http://schemas.openxmlformats.org/officeDocument/2006/relationships/notesSlide" Target="notesSlides/notesSlide1.xml"/><Relationship Id="rId34" Type="http://schemas.openxmlformats.org/officeDocument/2006/relationships/notesSlide" Target="notesSlides/notesSlide10.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Slide" Target="notesSlides/notesSlide2.xml"/><Relationship Id="rId33" Type="http://schemas.openxmlformats.org/officeDocument/2006/relationships/notesSlide" Target="notesSlides/notesSlide9.xml"/><Relationship Id="rId7" Type="http://schemas.openxmlformats.org/officeDocument/2006/relationships/slide" Target="slides/slide2.xml"/><Relationship Id="rId38" Type="http://schemas.openxmlformats.org/officeDocument/2006/relationships/customXml" Target="../customXml/item1.xml"/><Relationship Id="rId16" Type="http://schemas.openxmlformats.org/officeDocument/2006/relationships/slide" Target="slides/slide11.xml"/><Relationship Id="rId2" Type="http://schemas.openxmlformats.org/officeDocument/2006/relationships/presProps" Target="presProps.xml"/><Relationship Id="rId20" Type="http://schemas.openxmlformats.org/officeDocument/2006/relationships/theme" Target="theme/theme2.xml"/><Relationship Id="rId29" Type="http://schemas.openxmlformats.org/officeDocument/2006/relationships/notesSlide" Target="notesSlides/notesSlide5.xml"/><Relationship Id="rId1" Type="http://schemas.openxmlformats.org/officeDocument/2006/relationships/slideMaster" Target="slideMasters/slideMaster1.xml"/><Relationship Id="rId11" Type="http://schemas.openxmlformats.org/officeDocument/2006/relationships/slide" Target="slides/slide6.xml"/><Relationship Id="rId24" Type="http://schemas.openxmlformats.org/officeDocument/2006/relationships/font" Target="fonts/font24.fntdata"/><Relationship Id="rId32" Type="http://schemas.openxmlformats.org/officeDocument/2006/relationships/notesSlide" Target="notesSlides/notesSlide8.xml"/><Relationship Id="rId37" Type="http://schemas.openxmlformats.org/officeDocument/2006/relationships/notesSlide" Target="notesSlides/notesSlide13.xml"/><Relationship Id="rId6" Type="http://schemas.openxmlformats.org/officeDocument/2006/relationships/slide" Target="slides/slide1.xml"/><Relationship Id="rId40" Type="http://schemas.openxmlformats.org/officeDocument/2006/relationships/customXml" Target="../customXml/item3.xml"/><Relationship Id="rId15" Type="http://schemas.openxmlformats.org/officeDocument/2006/relationships/slide" Target="slides/slide10.xml"/><Relationship Id="rId23" Type="http://schemas.openxmlformats.org/officeDocument/2006/relationships/font" Target="fonts/font23.fntdata"/><Relationship Id="rId28" Type="http://schemas.openxmlformats.org/officeDocument/2006/relationships/font" Target="fonts/font28.fntdata"/><Relationship Id="rId36" Type="http://schemas.openxmlformats.org/officeDocument/2006/relationships/notesSlide" Target="notesSlides/notesSlide12.xml"/><Relationship Id="rId5"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31" Type="http://schemas.openxmlformats.org/officeDocument/2006/relationships/notesSlide" Target="notesSlides/notesSlide7.xml"/><Relationship Id="rId14" Type="http://schemas.openxmlformats.org/officeDocument/2006/relationships/slide" Target="slides/slide9.xml"/><Relationship Id="rId22" Type="http://schemas.openxmlformats.org/officeDocument/2006/relationships/font" Target="fonts/font22.fntdata"/><Relationship Id="rId27" Type="http://schemas.openxmlformats.org/officeDocument/2006/relationships/notesSlide" Target="notesSlides/notesSlide4.xml"/><Relationship Id="rId30" Type="http://schemas.openxmlformats.org/officeDocument/2006/relationships/notesSlide" Target="notesSlides/notesSlide6.xml"/><Relationship Id="rId35" Type="http://schemas.openxmlformats.org/officeDocument/2006/relationships/notesSlide" Target="notesSlides/notesSlide11.xml"/><Relationship Id="rId4" Type="http://schemas.openxmlformats.org/officeDocument/2006/relationships/theme" Target="theme/theme1.xml"/><Relationship Id="rId9" Type="http://schemas.openxmlformats.org/officeDocument/2006/relationships/slide" Target="slides/slide4.xml"/><Relationship Id="rId8" Type="http://schemas.openxmlformats.org/officeDocument/2006/relationships/slide" Target="slides/slide3.xml"/><Relationship Id="rId3" Type="http://schemas.openxmlformats.org/officeDocument/2006/relationships/viewProps" Target="viewProps.xml"/></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1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_rels/notesSlide1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Read the scenario on Resource 3: What could they do?. Students discuss responses to the questions in groups. Ask each group to nominate someone to feedback their group’s points.</a:t>
            </a:r>
          </a:p>
          <a:p>
            <a:r>
              <a:rPr lang="en-US"/>
              <a:t/>
            </a:r>
          </a:p>
          <a:p>
            <a:r>
              <a:rPr lang="en-US"/>
              <a:t>Key points to draw out are in the teacher notes.</a:t>
            </a:r>
          </a:p>
          <a:p>
            <a:r>
              <a:rPr lang="en-US"/>
              <a:t/>
            </a:r>
          </a:p>
          <a:p>
            <a:r>
              <a:rPr lang="en-US"/>
              <a:t>Support: Ask students to list 3 actions to take if they are worried about stalking behaviour.</a:t>
            </a:r>
          </a:p>
          <a:p>
            <a:r>
              <a:rPr lang="en-US"/>
              <a:t>Extension:  An extension scenario on harassment is provided.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Ask students how they could help if a friend is being harassed or stalked. Come up with 3 clear suggestions as individuals and then share these to create 5 key ideas as a class.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To close, discuss how the lesson has impacted students’ understanding of stalking and harassment. Use this feedback to inform future learning.</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could create a leaflet with key signposting and safety information. They can use the information from the slides along with further researched information using appropriate websites.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Revisit or introduce ground rules.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Introduce the learning objectives and outcomes – today’s lesson focus is on managing unwanted attention – in particular stalking.</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Ask class to complete the concept map on harassment and stalking. Use this to assess students’ baseline understanding of the key concepts.</a:t>
            </a:r>
          </a:p>
          <a:p>
            <a:r>
              <a:rPr lang="en-US"/>
              <a:t/>
            </a:r>
          </a:p>
          <a:p>
            <a:r>
              <a:rPr lang="en-US"/>
              <a:t>Support: Ask students to come up with a definition of stalking.</a:t>
            </a:r>
          </a:p>
          <a:p>
            <a:r>
              <a:rPr lang="en-US"/>
              <a:t>Extension:  Ask students to summarise their table’s ideas to support feedback.</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During feedback, define ‘harassment’ and ‘stalking’. Agree definition as a class.</a:t>
            </a:r>
          </a:p>
          <a:p>
            <a:r>
              <a:rPr lang="en-US"/>
              <a:t/>
            </a:r>
          </a:p>
          <a:p>
            <a:r>
              <a:rPr lang="en-US"/>
              <a:t>Reinforce that stalking is an uninvited, unwanted pattern of contact that often causes distress. Stalking can be carried out online or offline but often involves aspects of both. Note that whilst harassment has similar features to stalking, a stalker’s behaviour shows a fixation or obsession towards a person which is not the case with harassment.</a:t>
            </a:r>
          </a:p>
          <a:p>
            <a:r>
              <a:rPr lang="en-US"/>
              <a:t/>
            </a:r>
          </a:p>
          <a:p>
            <a:r>
              <a:rPr lang="en-US"/>
              <a:t>Highlight that the person stalking is imposing a connection between the target and them which is unwelcome.  Stalking and harassment are illegal. Emphasise that anyone can be a target, regardless of age, gender or social status –it is never the target’s fault.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Give out Resource 2: Attitudes sort. Students should put a tick by behaviours they think are acceptable, a cross next to unacceptable behaviours, and a question mark next to those where they need more information.</a:t>
            </a:r>
          </a:p>
          <a:p>
            <a:r>
              <a:rPr lang="en-US"/>
              <a:t/>
            </a:r>
          </a:p>
          <a:p>
            <a:r>
              <a:rPr lang="en-US"/>
              <a:t>Review the statement responses as a class. Teacher guidance is provided at Resource 4: Teacher notes. </a:t>
            </a:r>
          </a:p>
          <a:p>
            <a:r>
              <a:rPr lang="en-US"/>
              <a:t/>
            </a:r>
          </a:p>
          <a:p>
            <a:r>
              <a:rPr lang="en-US"/>
              <a:t>During feedback, ask students at what point romantic communication turns into behaviour which has crossed a line into stalking. Ideas could include the pursuit becoming frightening rather than flattering, a person not accepting ‘no’ for an answer, and/or causing the target to make changes to their life.</a:t>
            </a:r>
          </a:p>
          <a:p>
            <a:r>
              <a:rPr lang="en-US"/>
              <a:t/>
            </a:r>
          </a:p>
          <a:p>
            <a:r>
              <a:rPr lang="en-US"/>
              <a:t>Highlight that stalking may have no obvious trigger but often starts after a perceived rejection, an infatuation or perceived wrongdoing. Sometimes targets of stalking are slow to get help due to fear, not wanting to get the stalker in trouble, or worrying that the situation is not ‘serious enough’. However, research suggests that the sooner a person acts decisively, the more likely that the undesirable behaviour will cease rather than escalate.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p>
          <a:p>
            <a:r>
              <a:rPr lang="en-US"/>
              <a:t>Explain that in the last activity, we saw examples of stalking behaviours. If someone is the target of stalking, it is important that they seek help. Students should be made aware that stalking does not require visible injuries to report behaviour to the police and is illegal. These sources of support and information may be helpful.</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Share the above guidance. These are things a person can do to reduce the risk of such situations occurring but it is important to emphasise that the emphasis in stalking and harassment situations should be on changing the perpetrator’s actions.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Share the above guidance for those experiencing stalking. </a:t>
            </a:r>
          </a:p>
          <a:p>
            <a:r>
              <a:rPr lang="en-US"/>
              <a:t>Call the police: Stalking is a crime. Those being stalked should call the police on 101 or 999 in an emergency and say they are being stalked.</a:t>
            </a:r>
          </a:p>
          <a:p>
            <a:r>
              <a:rPr lang="en-US"/>
              <a:t>Seek support: Stalking support services can help, including the National Stalking Helpline: www.stalkinghelpline.org. </a:t>
            </a:r>
          </a:p>
          <a:p>
            <a:r>
              <a:rPr lang="en-US"/>
              <a:t>Tell people: Tell as many trusted people as possible about what is happening and keep track of who has been told (e.g. GP, tutor etc)</a:t>
            </a:r>
          </a:p>
          <a:p>
            <a:r>
              <a:rPr lang="en-US"/>
              <a:t>Be cyber secure: Change passwords, check privacy settings, scan for spyware, visit getsafeonline.org.</a:t>
            </a:r>
          </a:p>
          <a:p>
            <a:r>
              <a:rPr lang="en-US"/>
              <a:t>Avoid contact: As long as it feels safe to do so, keep contact with the stalker to an absolute minimum.</a:t>
            </a:r>
          </a:p>
          <a:p>
            <a:r>
              <a:rPr lang="en-US"/>
              <a:t>Vary routines: Avoid going to the same coffee shop at the same time each day, for example, and make sure a trusted person knows your location in case of emergency.</a:t>
            </a:r>
          </a:p>
          <a:p>
            <a:r>
              <a:rPr lang="en-US"/>
              <a:t>Record all contact: Capture everything: screenshots, call logs, keep a diary: time, dates, locations of incidents, any witnesses and include how the behaviours felt at the time in any entries. This helps the police do their job to protect a target of stalking.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3.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0.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1.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6.png" Type="http://schemas.openxmlformats.org/officeDocument/2006/relationships/image"/><Relationship Id="rId7" Target="../media/image17.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2.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8.png" Type="http://schemas.openxmlformats.org/officeDocument/2006/relationships/image"/><Relationship Id="rId7" Target="../media/image19.sv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3.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3.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4.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 Id="rId7" Target="../media/image6.png" Type="http://schemas.openxmlformats.org/officeDocument/2006/relationships/image"/><Relationship Id="rId8" Target="../media/image7.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8.png" Type="http://schemas.openxmlformats.org/officeDocument/2006/relationships/image"/><Relationship Id="rId6" Target="../media/image9.png" Type="http://schemas.openxmlformats.org/officeDocument/2006/relationships/image"/><Relationship Id="rId7" Target="../media/image10.svg" Type="http://schemas.openxmlformats.org/officeDocument/2006/relationships/image"/><Relationship Id="rId8" Target="../media/image11.gif"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7.xml" Type="http://schemas.openxmlformats.org/officeDocument/2006/relationships/notesSlide"/><Relationship Id="rId3" Target="../media/image12.png" Type="http://schemas.openxmlformats.org/officeDocument/2006/relationships/image"/><Relationship Id="rId4" Target="http://www.stalkinghelpline.org/" TargetMode="External" Type="http://schemas.openxmlformats.org/officeDocument/2006/relationships/hyperlink"/><Relationship Id="rId5" Target="https://www.themix.org.uk/crime-and-safety/victims-of-crime/stalking-9175.html" TargetMode="External" Type="http://schemas.openxmlformats.org/officeDocument/2006/relationships/hyperlink"/><Relationship Id="rId6" Target="../media/image3.png" Type="http://schemas.openxmlformats.org/officeDocument/2006/relationships/image"/><Relationship Id="rId7" Target="../media/image1.png" Type="http://schemas.openxmlformats.org/officeDocument/2006/relationships/image"/><Relationship Id="rId8" Target="../media/image2.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8.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3.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680815" y="1186709"/>
            <a:ext cx="12036640" cy="7206370"/>
            <a:chOff x="0" y="0"/>
            <a:chExt cx="3170144" cy="1897974"/>
          </a:xfrm>
        </p:grpSpPr>
        <p:sp>
          <p:nvSpPr>
            <p:cNvPr name="Freeform 3" id="3"/>
            <p:cNvSpPr/>
            <p:nvPr/>
          </p:nvSpPr>
          <p:spPr>
            <a:xfrm flipH="false" flipV="false" rot="0">
              <a:off x="0" y="0"/>
              <a:ext cx="3170144" cy="1897974"/>
            </a:xfrm>
            <a:custGeom>
              <a:avLst/>
              <a:gdLst/>
              <a:ahLst/>
              <a:cxnLst/>
              <a:rect r="r" b="b" t="t" l="l"/>
              <a:pathLst>
                <a:path h="1897974" w="3170144">
                  <a:moveTo>
                    <a:pt x="32803" y="0"/>
                  </a:moveTo>
                  <a:lnTo>
                    <a:pt x="3137341" y="0"/>
                  </a:lnTo>
                  <a:cubicBezTo>
                    <a:pt x="3155458" y="0"/>
                    <a:pt x="3170144" y="14686"/>
                    <a:pt x="3170144" y="32803"/>
                  </a:cubicBezTo>
                  <a:lnTo>
                    <a:pt x="3170144" y="1865171"/>
                  </a:lnTo>
                  <a:cubicBezTo>
                    <a:pt x="3170144" y="1883288"/>
                    <a:pt x="3155458" y="1897974"/>
                    <a:pt x="3137341" y="1897974"/>
                  </a:cubicBezTo>
                  <a:lnTo>
                    <a:pt x="32803" y="1897974"/>
                  </a:lnTo>
                  <a:cubicBezTo>
                    <a:pt x="14686" y="1897974"/>
                    <a:pt x="0" y="1883288"/>
                    <a:pt x="0" y="1865171"/>
                  </a:cubicBezTo>
                  <a:lnTo>
                    <a:pt x="0" y="32803"/>
                  </a:lnTo>
                  <a:cubicBezTo>
                    <a:pt x="0" y="14686"/>
                    <a:pt x="14686" y="0"/>
                    <a:pt x="32803" y="0"/>
                  </a:cubicBezTo>
                  <a:close/>
                </a:path>
              </a:pathLst>
            </a:custGeom>
            <a:solidFill>
              <a:srgbClr val="1B64AE"/>
            </a:solidFill>
          </p:spPr>
        </p:sp>
        <p:sp>
          <p:nvSpPr>
            <p:cNvPr name="TextBox 4" id="4"/>
            <p:cNvSpPr txBox="true"/>
            <p:nvPr/>
          </p:nvSpPr>
          <p:spPr>
            <a:xfrm>
              <a:off x="0" y="-38100"/>
              <a:ext cx="3170144" cy="1936074"/>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3020762" y="2072534"/>
            <a:ext cx="11356745" cy="5044525"/>
          </a:xfrm>
          <a:prstGeom prst="rect">
            <a:avLst/>
          </a:prstGeom>
        </p:spPr>
        <p:txBody>
          <a:bodyPr anchor="t" rtlCol="false" tIns="0" lIns="0" bIns="0" rIns="0">
            <a:spAutoFit/>
          </a:bodyPr>
          <a:lstStyle/>
          <a:p>
            <a:pPr algn="ctr" marL="0" indent="0" lvl="0">
              <a:lnSpc>
                <a:spcPts val="12877"/>
              </a:lnSpc>
            </a:pPr>
            <a:r>
              <a:rPr lang="en-US" sz="11706" spc="-117">
                <a:solidFill>
                  <a:srgbClr val="FFFFFF"/>
                </a:solidFill>
                <a:latin typeface="Poppins"/>
                <a:ea typeface="Poppins"/>
                <a:cs typeface="Poppins"/>
                <a:sym typeface="Poppins"/>
              </a:rPr>
              <a:t>Managing Unwanted Attention</a:t>
            </a:r>
          </a:p>
        </p:txBody>
      </p:sp>
      <p:grpSp>
        <p:nvGrpSpPr>
          <p:cNvPr name="Group 6" id="6"/>
          <p:cNvGrpSpPr/>
          <p:nvPr/>
        </p:nvGrpSpPr>
        <p:grpSpPr>
          <a:xfrm rot="0">
            <a:off x="2418930" y="8012409"/>
            <a:ext cx="12560411" cy="1386823"/>
            <a:chOff x="0" y="0"/>
            <a:chExt cx="16747214" cy="1849097"/>
          </a:xfrm>
        </p:grpSpPr>
        <p:grpSp>
          <p:nvGrpSpPr>
            <p:cNvPr name="Group 7" id="7"/>
            <p:cNvGrpSpPr/>
            <p:nvPr/>
          </p:nvGrpSpPr>
          <p:grpSpPr>
            <a:xfrm rot="0">
              <a:off x="0" y="0"/>
              <a:ext cx="16747214" cy="1849097"/>
              <a:chOff x="0" y="0"/>
              <a:chExt cx="15455251" cy="2318834"/>
            </a:xfrm>
          </p:grpSpPr>
          <p:sp>
            <p:nvSpPr>
              <p:cNvPr name="Freeform 8" id="8"/>
              <p:cNvSpPr/>
              <p:nvPr/>
            </p:nvSpPr>
            <p:spPr>
              <a:xfrm flipH="false" flipV="false" rot="0">
                <a:off x="0" y="0"/>
                <a:ext cx="15455252" cy="2318834"/>
              </a:xfrm>
              <a:custGeom>
                <a:avLst/>
                <a:gdLst/>
                <a:ahLst/>
                <a:cxnLst/>
                <a:rect r="r" b="b" t="t" l="l"/>
                <a:pathLst>
                  <a:path h="2318834" w="15455252">
                    <a:moveTo>
                      <a:pt x="15150452" y="0"/>
                    </a:moveTo>
                    <a:lnTo>
                      <a:pt x="304800" y="0"/>
                    </a:lnTo>
                    <a:cubicBezTo>
                      <a:pt x="135890" y="0"/>
                      <a:pt x="0" y="135890"/>
                      <a:pt x="0" y="304800"/>
                    </a:cubicBezTo>
                    <a:lnTo>
                      <a:pt x="0" y="2014034"/>
                    </a:lnTo>
                    <a:cubicBezTo>
                      <a:pt x="0" y="2182943"/>
                      <a:pt x="135890" y="2318834"/>
                      <a:pt x="304800" y="2318834"/>
                    </a:cubicBezTo>
                    <a:lnTo>
                      <a:pt x="15150452" y="2318834"/>
                    </a:lnTo>
                    <a:cubicBezTo>
                      <a:pt x="15319361" y="2318834"/>
                      <a:pt x="15455252" y="2182943"/>
                      <a:pt x="15455252" y="2014034"/>
                    </a:cubicBezTo>
                    <a:lnTo>
                      <a:pt x="15455252" y="304800"/>
                    </a:lnTo>
                    <a:cubicBezTo>
                      <a:pt x="15455252" y="135890"/>
                      <a:pt x="15319361" y="0"/>
                      <a:pt x="15150452" y="0"/>
                    </a:cubicBezTo>
                    <a:close/>
                  </a:path>
                </a:pathLst>
              </a:custGeom>
              <a:solidFill>
                <a:srgbClr val="EDF0F2"/>
              </a:solidFill>
            </p:spPr>
          </p:sp>
        </p:grpSp>
        <p:sp>
          <p:nvSpPr>
            <p:cNvPr name="TextBox 9" id="9"/>
            <p:cNvSpPr txBox="true"/>
            <p:nvPr/>
          </p:nvSpPr>
          <p:spPr>
            <a:xfrm rot="0">
              <a:off x="3731492" y="556222"/>
              <a:ext cx="9828787" cy="650929"/>
            </a:xfrm>
            <a:prstGeom prst="rect">
              <a:avLst/>
            </a:prstGeom>
          </p:spPr>
          <p:txBody>
            <a:bodyPr anchor="t" rtlCol="false" tIns="0" lIns="0" bIns="0" rIns="0">
              <a:spAutoFit/>
            </a:bodyPr>
            <a:lstStyle/>
            <a:p>
              <a:pPr algn="ctr" marL="0" indent="0" lvl="0">
                <a:lnSpc>
                  <a:spcPts val="3935"/>
                </a:lnSpc>
                <a:spcBef>
                  <a:spcPct val="0"/>
                </a:spcBef>
              </a:pPr>
              <a:r>
                <a:rPr lang="en-US" b="true" sz="2810" spc="-28">
                  <a:solidFill>
                    <a:srgbClr val="1B64AE"/>
                  </a:solidFill>
                  <a:latin typeface="Poppins Bold"/>
                  <a:ea typeface="Poppins Bold"/>
                  <a:cs typeface="Poppins Bold"/>
                  <a:sym typeface="Poppins Bold"/>
                </a:rPr>
                <a:t>The Alice Ruggles Trust </a:t>
              </a:r>
            </a:p>
          </p:txBody>
        </p:sp>
      </p:grpSp>
      <p:sp>
        <p:nvSpPr>
          <p:cNvPr name="Freeform 10" id="10"/>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1" id="11"/>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5"/>
            <a:stretch>
              <a:fillRect l="0" t="0" r="0" b="0"/>
            </a:stretch>
          </a:blipFill>
        </p:spPr>
      </p:sp>
      <p:sp>
        <p:nvSpPr>
          <p:cNvPr name="TextBox 12" id="12"/>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3" id="13"/>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628765" cy="2121477"/>
            <a:chOff x="0" y="0"/>
            <a:chExt cx="2774045" cy="466005"/>
          </a:xfrm>
        </p:grpSpPr>
        <p:sp>
          <p:nvSpPr>
            <p:cNvPr name="Freeform 3" id="3"/>
            <p:cNvSpPr/>
            <p:nvPr/>
          </p:nvSpPr>
          <p:spPr>
            <a:xfrm flipH="false" flipV="false" rot="0">
              <a:off x="0" y="0"/>
              <a:ext cx="2774044" cy="466005"/>
            </a:xfrm>
            <a:custGeom>
              <a:avLst/>
              <a:gdLst/>
              <a:ahLst/>
              <a:cxnLst/>
              <a:rect r="r" b="b" t="t" l="l"/>
              <a:pathLst>
                <a:path h="466005" w="2774044">
                  <a:moveTo>
                    <a:pt x="31265" y="0"/>
                  </a:moveTo>
                  <a:lnTo>
                    <a:pt x="2742779" y="0"/>
                  </a:lnTo>
                  <a:cubicBezTo>
                    <a:pt x="2751071" y="0"/>
                    <a:pt x="2759024" y="3294"/>
                    <a:pt x="2764887" y="9157"/>
                  </a:cubicBezTo>
                  <a:cubicBezTo>
                    <a:pt x="2770750" y="15021"/>
                    <a:pt x="2774044" y="22973"/>
                    <a:pt x="2774044" y="31265"/>
                  </a:cubicBezTo>
                  <a:lnTo>
                    <a:pt x="2774044" y="434740"/>
                  </a:lnTo>
                  <a:cubicBezTo>
                    <a:pt x="2774044" y="452008"/>
                    <a:pt x="2760047" y="466005"/>
                    <a:pt x="2742779" y="466005"/>
                  </a:cubicBezTo>
                  <a:lnTo>
                    <a:pt x="31265" y="466005"/>
                  </a:lnTo>
                  <a:cubicBezTo>
                    <a:pt x="22973" y="466005"/>
                    <a:pt x="15021" y="462711"/>
                    <a:pt x="9157" y="456848"/>
                  </a:cubicBezTo>
                  <a:cubicBezTo>
                    <a:pt x="3294" y="450985"/>
                    <a:pt x="0" y="443032"/>
                    <a:pt x="0" y="434740"/>
                  </a:cubicBezTo>
                  <a:lnTo>
                    <a:pt x="0" y="31265"/>
                  </a:lnTo>
                  <a:cubicBezTo>
                    <a:pt x="0" y="22973"/>
                    <a:pt x="3294" y="15021"/>
                    <a:pt x="9157" y="9157"/>
                  </a:cubicBezTo>
                  <a:cubicBezTo>
                    <a:pt x="15021" y="3294"/>
                    <a:pt x="22973" y="0"/>
                    <a:pt x="31265" y="0"/>
                  </a:cubicBezTo>
                  <a:close/>
                </a:path>
              </a:pathLst>
            </a:custGeom>
            <a:solidFill>
              <a:srgbClr val="1B64AE"/>
            </a:solidFill>
          </p:spPr>
        </p:sp>
        <p:sp>
          <p:nvSpPr>
            <p:cNvPr name="TextBox 4" id="4"/>
            <p:cNvSpPr txBox="true"/>
            <p:nvPr/>
          </p:nvSpPr>
          <p:spPr>
            <a:xfrm>
              <a:off x="0" y="-38100"/>
              <a:ext cx="2774045"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6231603" y="2511821"/>
            <a:ext cx="5584087" cy="7090904"/>
          </a:xfrm>
          <a:custGeom>
            <a:avLst/>
            <a:gdLst/>
            <a:ahLst/>
            <a:cxnLst/>
            <a:rect r="r" b="b" t="t" l="l"/>
            <a:pathLst>
              <a:path h="7090904" w="5584087">
                <a:moveTo>
                  <a:pt x="0" y="0"/>
                </a:moveTo>
                <a:lnTo>
                  <a:pt x="5584087" y="0"/>
                </a:lnTo>
                <a:lnTo>
                  <a:pt x="5584087" y="7090904"/>
                </a:lnTo>
                <a:lnTo>
                  <a:pt x="0" y="7090904"/>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What could they do?</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628765" cy="2121477"/>
            <a:chOff x="0" y="0"/>
            <a:chExt cx="2774045" cy="466005"/>
          </a:xfrm>
        </p:grpSpPr>
        <p:sp>
          <p:nvSpPr>
            <p:cNvPr name="Freeform 3" id="3"/>
            <p:cNvSpPr/>
            <p:nvPr/>
          </p:nvSpPr>
          <p:spPr>
            <a:xfrm flipH="false" flipV="false" rot="0">
              <a:off x="0" y="0"/>
              <a:ext cx="2774044" cy="466005"/>
            </a:xfrm>
            <a:custGeom>
              <a:avLst/>
              <a:gdLst/>
              <a:ahLst/>
              <a:cxnLst/>
              <a:rect r="r" b="b" t="t" l="l"/>
              <a:pathLst>
                <a:path h="466005" w="2774044">
                  <a:moveTo>
                    <a:pt x="31265" y="0"/>
                  </a:moveTo>
                  <a:lnTo>
                    <a:pt x="2742779" y="0"/>
                  </a:lnTo>
                  <a:cubicBezTo>
                    <a:pt x="2751071" y="0"/>
                    <a:pt x="2759024" y="3294"/>
                    <a:pt x="2764887" y="9157"/>
                  </a:cubicBezTo>
                  <a:cubicBezTo>
                    <a:pt x="2770750" y="15021"/>
                    <a:pt x="2774044" y="22973"/>
                    <a:pt x="2774044" y="31265"/>
                  </a:cubicBezTo>
                  <a:lnTo>
                    <a:pt x="2774044" y="434740"/>
                  </a:lnTo>
                  <a:cubicBezTo>
                    <a:pt x="2774044" y="452008"/>
                    <a:pt x="2760047" y="466005"/>
                    <a:pt x="2742779" y="466005"/>
                  </a:cubicBezTo>
                  <a:lnTo>
                    <a:pt x="31265" y="466005"/>
                  </a:lnTo>
                  <a:cubicBezTo>
                    <a:pt x="22973" y="466005"/>
                    <a:pt x="15021" y="462711"/>
                    <a:pt x="9157" y="456848"/>
                  </a:cubicBezTo>
                  <a:cubicBezTo>
                    <a:pt x="3294" y="450985"/>
                    <a:pt x="0" y="443032"/>
                    <a:pt x="0" y="434740"/>
                  </a:cubicBezTo>
                  <a:lnTo>
                    <a:pt x="0" y="31265"/>
                  </a:lnTo>
                  <a:cubicBezTo>
                    <a:pt x="0" y="22973"/>
                    <a:pt x="3294" y="15021"/>
                    <a:pt x="9157" y="9157"/>
                  </a:cubicBezTo>
                  <a:cubicBezTo>
                    <a:pt x="15021" y="3294"/>
                    <a:pt x="22973" y="0"/>
                    <a:pt x="31265" y="0"/>
                  </a:cubicBezTo>
                  <a:close/>
                </a:path>
              </a:pathLst>
            </a:custGeom>
            <a:solidFill>
              <a:srgbClr val="1B64AE"/>
            </a:solidFill>
          </p:spPr>
        </p:sp>
        <p:sp>
          <p:nvSpPr>
            <p:cNvPr name="TextBox 4" id="4"/>
            <p:cNvSpPr txBox="true"/>
            <p:nvPr/>
          </p:nvSpPr>
          <p:spPr>
            <a:xfrm>
              <a:off x="0" y="-38100"/>
              <a:ext cx="2774045"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6527942" y="2666630"/>
            <a:ext cx="5232115" cy="6828209"/>
          </a:xfrm>
          <a:custGeom>
            <a:avLst/>
            <a:gdLst/>
            <a:ahLst/>
            <a:cxnLst/>
            <a:rect r="r" b="b" t="t" l="l"/>
            <a:pathLst>
              <a:path h="6828209" w="5232115">
                <a:moveTo>
                  <a:pt x="0" y="0"/>
                </a:moveTo>
                <a:lnTo>
                  <a:pt x="5232116" y="0"/>
                </a:lnTo>
                <a:lnTo>
                  <a:pt x="5232116" y="6828209"/>
                </a:lnTo>
                <a:lnTo>
                  <a:pt x="0" y="6828209"/>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Supporting a friend</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3" id="3"/>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4" id="4"/>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5" id="5"/>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
        <p:nvSpPr>
          <p:cNvPr name="Freeform 6" id="6"/>
          <p:cNvSpPr/>
          <p:nvPr/>
        </p:nvSpPr>
        <p:spPr>
          <a:xfrm flipH="false" flipV="false" rot="0">
            <a:off x="2540993" y="1186709"/>
            <a:ext cx="13032226" cy="8226593"/>
          </a:xfrm>
          <a:custGeom>
            <a:avLst/>
            <a:gdLst/>
            <a:ahLst/>
            <a:cxnLst/>
            <a:rect r="r" b="b" t="t" l="l"/>
            <a:pathLst>
              <a:path h="8226593" w="13032226">
                <a:moveTo>
                  <a:pt x="0" y="0"/>
                </a:moveTo>
                <a:lnTo>
                  <a:pt x="13032227" y="0"/>
                </a:lnTo>
                <a:lnTo>
                  <a:pt x="13032227" y="8226593"/>
                </a:lnTo>
                <a:lnTo>
                  <a:pt x="0" y="822659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4473190" y="2511098"/>
            <a:ext cx="9341620" cy="3821739"/>
          </a:xfrm>
          <a:prstGeom prst="rect">
            <a:avLst/>
          </a:prstGeom>
        </p:spPr>
        <p:txBody>
          <a:bodyPr anchor="t" rtlCol="false" tIns="0" lIns="0" bIns="0" rIns="0">
            <a:spAutoFit/>
          </a:bodyPr>
          <a:lstStyle/>
          <a:p>
            <a:pPr algn="ctr">
              <a:lnSpc>
                <a:spcPts val="14926"/>
              </a:lnSpc>
            </a:pPr>
            <a:r>
              <a:rPr lang="en-US" sz="10662" b="true">
                <a:solidFill>
                  <a:srgbClr val="FFFFFF"/>
                </a:solidFill>
                <a:latin typeface="Poppins Semi-Bold"/>
                <a:ea typeface="Poppins Semi-Bold"/>
                <a:cs typeface="Poppins Semi-Bold"/>
                <a:sym typeface="Poppins Semi-Bold"/>
              </a:rPr>
              <a:t>What have you learned?</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5131552" y="3086100"/>
            <a:ext cx="7218947" cy="6172200"/>
          </a:xfrm>
          <a:custGeom>
            <a:avLst/>
            <a:gdLst/>
            <a:ahLst/>
            <a:cxnLst/>
            <a:rect r="r" b="b" t="t" l="l"/>
            <a:pathLst>
              <a:path h="6172200" w="7218947">
                <a:moveTo>
                  <a:pt x="0" y="0"/>
                </a:moveTo>
                <a:lnTo>
                  <a:pt x="7218948" y="0"/>
                </a:lnTo>
                <a:lnTo>
                  <a:pt x="7218948" y="6172200"/>
                </a:lnTo>
                <a:lnTo>
                  <a:pt x="0" y="6172200"/>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Extension activity </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306394" y="551497"/>
            <a:ext cx="10005271" cy="1818746"/>
            <a:chOff x="0" y="0"/>
            <a:chExt cx="2197766" cy="399507"/>
          </a:xfrm>
        </p:grpSpPr>
        <p:sp>
          <p:nvSpPr>
            <p:cNvPr name="Freeform 3" id="3"/>
            <p:cNvSpPr/>
            <p:nvPr/>
          </p:nvSpPr>
          <p:spPr>
            <a:xfrm flipH="false" flipV="false" rot="0">
              <a:off x="0" y="0"/>
              <a:ext cx="2197766" cy="399507"/>
            </a:xfrm>
            <a:custGeom>
              <a:avLst/>
              <a:gdLst/>
              <a:ahLst/>
              <a:cxnLst/>
              <a:rect r="r" b="b" t="t" l="l"/>
              <a:pathLst>
                <a:path h="399507" w="2197766">
                  <a:moveTo>
                    <a:pt x="39463" y="0"/>
                  </a:moveTo>
                  <a:lnTo>
                    <a:pt x="2158303" y="0"/>
                  </a:lnTo>
                  <a:cubicBezTo>
                    <a:pt x="2168769" y="0"/>
                    <a:pt x="2178807" y="4158"/>
                    <a:pt x="2186207" y="11558"/>
                  </a:cubicBezTo>
                  <a:cubicBezTo>
                    <a:pt x="2193608" y="18959"/>
                    <a:pt x="2197766" y="28997"/>
                    <a:pt x="2197766" y="39463"/>
                  </a:cubicBezTo>
                  <a:lnTo>
                    <a:pt x="2197766" y="360044"/>
                  </a:lnTo>
                  <a:cubicBezTo>
                    <a:pt x="2197766" y="370510"/>
                    <a:pt x="2193608" y="380548"/>
                    <a:pt x="2186207" y="387949"/>
                  </a:cubicBezTo>
                  <a:cubicBezTo>
                    <a:pt x="2178807" y="395349"/>
                    <a:pt x="2168769" y="399507"/>
                    <a:pt x="2158303" y="399507"/>
                  </a:cubicBezTo>
                  <a:lnTo>
                    <a:pt x="39463" y="399507"/>
                  </a:lnTo>
                  <a:cubicBezTo>
                    <a:pt x="28997" y="399507"/>
                    <a:pt x="18959" y="395349"/>
                    <a:pt x="11558" y="387949"/>
                  </a:cubicBezTo>
                  <a:cubicBezTo>
                    <a:pt x="4158" y="380548"/>
                    <a:pt x="0" y="370510"/>
                    <a:pt x="0" y="360044"/>
                  </a:cubicBezTo>
                  <a:lnTo>
                    <a:pt x="0" y="39463"/>
                  </a:lnTo>
                  <a:cubicBezTo>
                    <a:pt x="0" y="28997"/>
                    <a:pt x="4158" y="18959"/>
                    <a:pt x="11558" y="11558"/>
                  </a:cubicBezTo>
                  <a:cubicBezTo>
                    <a:pt x="18959" y="4158"/>
                    <a:pt x="28997" y="0"/>
                    <a:pt x="39463" y="0"/>
                  </a:cubicBezTo>
                  <a:close/>
                </a:path>
              </a:pathLst>
            </a:custGeom>
            <a:solidFill>
              <a:srgbClr val="1B64AE"/>
            </a:solidFill>
          </p:spPr>
        </p:sp>
        <p:sp>
          <p:nvSpPr>
            <p:cNvPr name="TextBox 4" id="4"/>
            <p:cNvSpPr txBox="true"/>
            <p:nvPr/>
          </p:nvSpPr>
          <p:spPr>
            <a:xfrm>
              <a:off x="0" y="-38100"/>
              <a:ext cx="2197766" cy="437607"/>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2440944" y="488366"/>
            <a:ext cx="10005271"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Ground Rules</a:t>
            </a:r>
          </a:p>
        </p:txBody>
      </p:sp>
      <p:sp>
        <p:nvSpPr>
          <p:cNvPr name="TextBox 6" id="6"/>
          <p:cNvSpPr txBox="true"/>
          <p:nvPr/>
        </p:nvSpPr>
        <p:spPr>
          <a:xfrm rot="0">
            <a:off x="1789727" y="2389293"/>
            <a:ext cx="15311458" cy="6953819"/>
          </a:xfrm>
          <a:prstGeom prst="rect">
            <a:avLst/>
          </a:prstGeom>
        </p:spPr>
        <p:txBody>
          <a:bodyPr anchor="t" rtlCol="false" tIns="0" lIns="0" bIns="0" rIns="0">
            <a:spAutoFit/>
          </a:bodyPr>
          <a:lstStyle/>
          <a:p>
            <a:pPr algn="l" marL="1047676" indent="-523838" lvl="1">
              <a:lnSpc>
                <a:spcPts val="6793"/>
              </a:lnSpc>
              <a:buFont typeface="Arial"/>
              <a:buChar char="•"/>
            </a:pPr>
            <a:r>
              <a:rPr lang="en-US" sz="4852">
                <a:solidFill>
                  <a:srgbClr val="51AD31"/>
                </a:solidFill>
                <a:latin typeface="Poppins"/>
                <a:ea typeface="Poppins"/>
                <a:cs typeface="Poppins"/>
                <a:sym typeface="Poppins"/>
              </a:rPr>
              <a:t>Listen to and respect each other</a:t>
            </a:r>
          </a:p>
          <a:p>
            <a:pPr algn="l" marL="1047676" indent="-523838" lvl="1">
              <a:lnSpc>
                <a:spcPts val="6793"/>
              </a:lnSpc>
              <a:buFont typeface="Arial"/>
              <a:buChar char="•"/>
            </a:pPr>
            <a:r>
              <a:rPr lang="en-US" sz="4852">
                <a:solidFill>
                  <a:srgbClr val="51AD31"/>
                </a:solidFill>
                <a:latin typeface="Poppins"/>
                <a:ea typeface="Poppins"/>
                <a:cs typeface="Poppins"/>
                <a:sym typeface="Poppins"/>
              </a:rPr>
              <a:t>One person speaking at a time</a:t>
            </a:r>
          </a:p>
          <a:p>
            <a:pPr algn="l" marL="1047676" indent="-523838" lvl="1">
              <a:lnSpc>
                <a:spcPts val="6793"/>
              </a:lnSpc>
              <a:buFont typeface="Arial"/>
              <a:buChar char="•"/>
            </a:pPr>
            <a:r>
              <a:rPr lang="en-US" sz="4852">
                <a:solidFill>
                  <a:srgbClr val="51AD31"/>
                </a:solidFill>
                <a:latin typeface="Poppins"/>
                <a:ea typeface="Poppins"/>
                <a:cs typeface="Poppins"/>
                <a:sym typeface="Poppins"/>
              </a:rPr>
              <a:t>Openness but no personal stories</a:t>
            </a:r>
          </a:p>
          <a:p>
            <a:pPr algn="l" marL="1047676" indent="-523838" lvl="1">
              <a:lnSpc>
                <a:spcPts val="6793"/>
              </a:lnSpc>
              <a:buFont typeface="Arial"/>
              <a:buChar char="•"/>
            </a:pPr>
            <a:r>
              <a:rPr lang="en-US" sz="4852">
                <a:solidFill>
                  <a:srgbClr val="51AD31"/>
                </a:solidFill>
                <a:latin typeface="Poppins"/>
                <a:ea typeface="Poppins"/>
                <a:cs typeface="Poppins"/>
                <a:sym typeface="Poppins"/>
              </a:rPr>
              <a:t>No such thing as a silly question</a:t>
            </a:r>
          </a:p>
          <a:p>
            <a:pPr algn="l" marL="1090855" indent="-545427" lvl="1">
              <a:lnSpc>
                <a:spcPts val="7073"/>
              </a:lnSpc>
              <a:buFont typeface="Arial"/>
              <a:buChar char="•"/>
            </a:pPr>
            <a:r>
              <a:rPr lang="en-US" sz="5052">
                <a:solidFill>
                  <a:srgbClr val="51AD31"/>
                </a:solidFill>
                <a:latin typeface="Poppins"/>
                <a:ea typeface="Poppins"/>
                <a:cs typeface="Poppins"/>
                <a:sym typeface="Poppins"/>
              </a:rPr>
              <a:t>During discussions we have the right to pass</a:t>
            </a:r>
          </a:p>
          <a:p>
            <a:pPr algn="l" marL="1047676" indent="-523838" lvl="1">
              <a:lnSpc>
                <a:spcPts val="6793"/>
              </a:lnSpc>
              <a:buFont typeface="Arial"/>
              <a:buChar char="•"/>
            </a:pPr>
            <a:r>
              <a:rPr lang="en-US" sz="4852">
                <a:solidFill>
                  <a:srgbClr val="51AD31"/>
                </a:solidFill>
                <a:latin typeface="Poppins"/>
                <a:ea typeface="Poppins"/>
                <a:cs typeface="Poppins"/>
                <a:sym typeface="Poppins"/>
              </a:rPr>
              <a:t>We won’t laugh at, judge, or make assumptions about anyone else in the group</a:t>
            </a: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8" id="8"/>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25399" y="463725"/>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1511695" y="499756"/>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Learning Outcomes</a:t>
            </a:r>
          </a:p>
        </p:txBody>
      </p:sp>
      <p:sp>
        <p:nvSpPr>
          <p:cNvPr name="TextBox 6" id="6"/>
          <p:cNvSpPr txBox="true"/>
          <p:nvPr/>
        </p:nvSpPr>
        <p:spPr>
          <a:xfrm rot="0">
            <a:off x="737930" y="2952491"/>
            <a:ext cx="16812140" cy="5786120"/>
          </a:xfrm>
          <a:prstGeom prst="rect">
            <a:avLst/>
          </a:prstGeom>
        </p:spPr>
        <p:txBody>
          <a:bodyPr anchor="t" rtlCol="false" tIns="0" lIns="0" bIns="0" rIns="0">
            <a:spAutoFit/>
          </a:bodyPr>
          <a:lstStyle/>
          <a:p>
            <a:pPr algn="l" marL="1176652" indent="-588326" lvl="1">
              <a:lnSpc>
                <a:spcPts val="7629"/>
              </a:lnSpc>
              <a:buFont typeface="Arial"/>
              <a:buChar char="•"/>
            </a:pPr>
            <a:r>
              <a:rPr lang="en-US" sz="5449">
                <a:solidFill>
                  <a:srgbClr val="51AD31"/>
                </a:solidFill>
                <a:latin typeface="Poppins"/>
                <a:ea typeface="Poppins"/>
                <a:cs typeface="Poppins"/>
                <a:sym typeface="Poppins"/>
              </a:rPr>
              <a:t>Define the terms stalking and harassment</a:t>
            </a:r>
          </a:p>
          <a:p>
            <a:pPr algn="l" marL="1176652" indent="-588326" lvl="1">
              <a:lnSpc>
                <a:spcPts val="7629"/>
              </a:lnSpc>
              <a:buFont typeface="Arial"/>
              <a:buChar char="•"/>
            </a:pPr>
            <a:r>
              <a:rPr lang="en-US" sz="5449">
                <a:solidFill>
                  <a:srgbClr val="51AD31"/>
                </a:solidFill>
                <a:latin typeface="Poppins"/>
                <a:ea typeface="Poppins"/>
                <a:cs typeface="Poppins"/>
                <a:sym typeface="Poppins"/>
              </a:rPr>
              <a:t>Identify the behaviours associated with stalking</a:t>
            </a:r>
          </a:p>
          <a:p>
            <a:pPr algn="l" marL="1176652" indent="-588326" lvl="1">
              <a:lnSpc>
                <a:spcPts val="7629"/>
              </a:lnSpc>
              <a:buFont typeface="Arial"/>
              <a:buChar char="•"/>
            </a:pPr>
            <a:r>
              <a:rPr lang="en-US" sz="5449">
                <a:solidFill>
                  <a:srgbClr val="51AD31"/>
                </a:solidFill>
                <a:latin typeface="Poppins"/>
                <a:ea typeface="Poppins"/>
                <a:cs typeface="Poppins"/>
                <a:sym typeface="Poppins"/>
              </a:rPr>
              <a:t>Explain what to do if someone feels they or someone they know is the target or perpetrator of stalking or harassment</a:t>
            </a: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8" id="8"/>
          <p:cNvSpPr/>
          <p:nvPr/>
        </p:nvSpPr>
        <p:spPr>
          <a:xfrm flipH="false" flipV="false" rot="0">
            <a:off x="15272087" y="160993"/>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4618150" y="284145"/>
            <a:ext cx="3498160" cy="321058"/>
          </a:xfrm>
          <a:prstGeom prst="rect">
            <a:avLst/>
          </a:prstGeom>
        </p:spPr>
        <p:txBody>
          <a:bodyPr anchor="t" rtlCol="false" tIns="0" lIns="0" bIns="0" rIns="0">
            <a:spAutoFit/>
          </a:bodyPr>
          <a:lstStyle/>
          <a:p>
            <a:pPr algn="r" marL="0" indent="0" lvl="0">
              <a:lnSpc>
                <a:spcPts val="2614"/>
              </a:lnSpc>
              <a:spcBef>
                <a:spcPct val="0"/>
              </a:spcBef>
            </a:pPr>
            <a:r>
              <a:rPr lang="en-US" b="true" sz="1867">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767607" y="707642"/>
            <a:ext cx="3498160" cy="321058"/>
          </a:xfrm>
          <a:prstGeom prst="rect">
            <a:avLst/>
          </a:prstGeom>
        </p:spPr>
        <p:txBody>
          <a:bodyPr anchor="t" rtlCol="false" tIns="0" lIns="0" bIns="0" rIns="0">
            <a:spAutoFit/>
          </a:bodyPr>
          <a:lstStyle/>
          <a:p>
            <a:pPr algn="r" marL="0" indent="0" lvl="0">
              <a:lnSpc>
                <a:spcPts val="2614"/>
              </a:lnSpc>
              <a:spcBef>
                <a:spcPct val="0"/>
              </a:spcBef>
            </a:pPr>
            <a:r>
              <a:rPr lang="en-US" b="true" sz="1867">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921501" y="891251"/>
            <a:ext cx="16871356" cy="8825504"/>
            <a:chOff x="0" y="0"/>
            <a:chExt cx="8365151" cy="4375859"/>
          </a:xfrm>
        </p:grpSpPr>
        <p:sp>
          <p:nvSpPr>
            <p:cNvPr name="Freeform 6" id="6"/>
            <p:cNvSpPr/>
            <p:nvPr/>
          </p:nvSpPr>
          <p:spPr>
            <a:xfrm flipH="false" flipV="false" rot="0">
              <a:off x="0" y="0"/>
              <a:ext cx="8365151" cy="4375859"/>
            </a:xfrm>
            <a:custGeom>
              <a:avLst/>
              <a:gdLst/>
              <a:ahLst/>
              <a:cxnLst/>
              <a:rect r="r" b="b" t="t" l="l"/>
              <a:pathLst>
                <a:path h="4375859" w="8365151">
                  <a:moveTo>
                    <a:pt x="8240691" y="4375859"/>
                  </a:moveTo>
                  <a:lnTo>
                    <a:pt x="124460" y="4375859"/>
                  </a:lnTo>
                  <a:cubicBezTo>
                    <a:pt x="55880" y="4375859"/>
                    <a:pt x="0" y="4319979"/>
                    <a:pt x="0" y="4251399"/>
                  </a:cubicBezTo>
                  <a:lnTo>
                    <a:pt x="0" y="124460"/>
                  </a:lnTo>
                  <a:cubicBezTo>
                    <a:pt x="0" y="55880"/>
                    <a:pt x="55880" y="0"/>
                    <a:pt x="124460" y="0"/>
                  </a:cubicBezTo>
                  <a:lnTo>
                    <a:pt x="8240691" y="0"/>
                  </a:lnTo>
                  <a:cubicBezTo>
                    <a:pt x="8309271" y="0"/>
                    <a:pt x="8365151" y="55880"/>
                    <a:pt x="8365151" y="124460"/>
                  </a:cubicBezTo>
                  <a:lnTo>
                    <a:pt x="8365151" y="4251399"/>
                  </a:lnTo>
                  <a:cubicBezTo>
                    <a:pt x="8365151" y="4319979"/>
                    <a:pt x="8309271" y="4375859"/>
                    <a:pt x="8240691" y="4375859"/>
                  </a:cubicBezTo>
                  <a:close/>
                </a:path>
              </a:pathLst>
            </a:custGeom>
            <a:solidFill>
              <a:srgbClr val="100F0D">
                <a:alpha val="4706"/>
              </a:srgbClr>
            </a:solidFill>
          </p:spPr>
        </p:sp>
      </p:grpSp>
      <p:sp>
        <p:nvSpPr>
          <p:cNvPr name="Freeform 7" id="7"/>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8" id="8"/>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Concepts Map</a:t>
            </a:r>
          </a:p>
        </p:txBody>
      </p:sp>
      <p:sp>
        <p:nvSpPr>
          <p:cNvPr name="TextBox 9" id="9"/>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grpSp>
        <p:nvGrpSpPr>
          <p:cNvPr name="Group 11" id="11"/>
          <p:cNvGrpSpPr/>
          <p:nvPr/>
        </p:nvGrpSpPr>
        <p:grpSpPr>
          <a:xfrm rot="0">
            <a:off x="1135899" y="1989670"/>
            <a:ext cx="16656958" cy="6628666"/>
            <a:chOff x="0" y="0"/>
            <a:chExt cx="22209278" cy="8838221"/>
          </a:xfrm>
        </p:grpSpPr>
        <p:sp>
          <p:nvSpPr>
            <p:cNvPr name="Freeform 12" id="12"/>
            <p:cNvSpPr/>
            <p:nvPr/>
          </p:nvSpPr>
          <p:spPr>
            <a:xfrm flipH="false" flipV="false" rot="0">
              <a:off x="6154780" y="718854"/>
              <a:ext cx="8476227" cy="7776938"/>
            </a:xfrm>
            <a:custGeom>
              <a:avLst/>
              <a:gdLst/>
              <a:ahLst/>
              <a:cxnLst/>
              <a:rect r="r" b="b" t="t" l="l"/>
              <a:pathLst>
                <a:path h="7776938" w="8476227">
                  <a:moveTo>
                    <a:pt x="0" y="0"/>
                  </a:moveTo>
                  <a:lnTo>
                    <a:pt x="8476227" y="0"/>
                  </a:lnTo>
                  <a:lnTo>
                    <a:pt x="8476227" y="7776938"/>
                  </a:lnTo>
                  <a:lnTo>
                    <a:pt x="0" y="777693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13" id="13"/>
            <p:cNvSpPr/>
            <p:nvPr/>
          </p:nvSpPr>
          <p:spPr>
            <a:xfrm flipH="false" flipV="false" rot="0">
              <a:off x="7224267" y="2469940"/>
              <a:ext cx="6337254" cy="4274766"/>
            </a:xfrm>
            <a:custGeom>
              <a:avLst/>
              <a:gdLst/>
              <a:ahLst/>
              <a:cxnLst/>
              <a:rect r="r" b="b" t="t" l="l"/>
              <a:pathLst>
                <a:path h="4274766" w="6337254">
                  <a:moveTo>
                    <a:pt x="0" y="0"/>
                  </a:moveTo>
                  <a:lnTo>
                    <a:pt x="6337254" y="0"/>
                  </a:lnTo>
                  <a:lnTo>
                    <a:pt x="6337254" y="4274766"/>
                  </a:lnTo>
                  <a:lnTo>
                    <a:pt x="0" y="427476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4" id="14"/>
            <p:cNvSpPr txBox="true"/>
            <p:nvPr/>
          </p:nvSpPr>
          <p:spPr>
            <a:xfrm rot="0">
              <a:off x="0" y="-104775"/>
              <a:ext cx="6523185" cy="1589733"/>
            </a:xfrm>
            <a:prstGeom prst="rect">
              <a:avLst/>
            </a:prstGeom>
          </p:spPr>
          <p:txBody>
            <a:bodyPr anchor="t" rtlCol="false" tIns="0" lIns="0" bIns="0" rIns="0">
              <a:spAutoFit/>
            </a:bodyPr>
            <a:lstStyle/>
            <a:p>
              <a:pPr algn="r" marL="0" indent="0" lvl="0">
                <a:lnSpc>
                  <a:spcPts val="4763"/>
                </a:lnSpc>
                <a:spcBef>
                  <a:spcPct val="0"/>
                </a:spcBef>
              </a:pPr>
              <a:r>
                <a:rPr lang="en-US" b="true" sz="3402" spc="-34">
                  <a:solidFill>
                    <a:srgbClr val="1B64AE"/>
                  </a:solidFill>
                  <a:latin typeface="Poppins Semi-Bold"/>
                  <a:ea typeface="Poppins Semi-Bold"/>
                  <a:cs typeface="Poppins Semi-Bold"/>
                  <a:sym typeface="Poppins Semi-Bold"/>
                </a:rPr>
                <a:t>Definitions of stalking and harassment:</a:t>
              </a:r>
            </a:p>
          </p:txBody>
        </p:sp>
        <p:sp>
          <p:nvSpPr>
            <p:cNvPr name="TextBox 15" id="15"/>
            <p:cNvSpPr txBox="true"/>
            <p:nvPr/>
          </p:nvSpPr>
          <p:spPr>
            <a:xfrm rot="0">
              <a:off x="0" y="7248488"/>
              <a:ext cx="6154780" cy="1589733"/>
            </a:xfrm>
            <a:prstGeom prst="rect">
              <a:avLst/>
            </a:prstGeom>
          </p:spPr>
          <p:txBody>
            <a:bodyPr anchor="t" rtlCol="false" tIns="0" lIns="0" bIns="0" rIns="0">
              <a:spAutoFit/>
            </a:bodyPr>
            <a:lstStyle/>
            <a:p>
              <a:pPr algn="r">
                <a:lnSpc>
                  <a:spcPts val="4763"/>
                </a:lnSpc>
              </a:pPr>
              <a:r>
                <a:rPr lang="en-US" b="true" sz="3402" spc="-34">
                  <a:solidFill>
                    <a:srgbClr val="1B64AE"/>
                  </a:solidFill>
                  <a:latin typeface="Poppins Semi-Bold"/>
                  <a:ea typeface="Poppins Semi-Bold"/>
                  <a:cs typeface="Poppins Semi-Bold"/>
                  <a:sym typeface="Poppins Semi-Bold"/>
                </a:rPr>
                <a:t>Examples of stalking </a:t>
              </a:r>
            </a:p>
            <a:p>
              <a:pPr algn="r" marL="0" indent="0" lvl="0">
                <a:lnSpc>
                  <a:spcPts val="4763"/>
                </a:lnSpc>
                <a:spcBef>
                  <a:spcPct val="0"/>
                </a:spcBef>
              </a:pPr>
              <a:r>
                <a:rPr lang="en-US" b="true" sz="3402" spc="-34">
                  <a:solidFill>
                    <a:srgbClr val="1B64AE"/>
                  </a:solidFill>
                  <a:latin typeface="Poppins Semi-Bold"/>
                  <a:ea typeface="Poppins Semi-Bold"/>
                  <a:cs typeface="Poppins Semi-Bold"/>
                  <a:sym typeface="Poppins Semi-Bold"/>
                </a:rPr>
                <a:t>behaviours:</a:t>
              </a:r>
            </a:p>
          </p:txBody>
        </p:sp>
        <p:sp>
          <p:nvSpPr>
            <p:cNvPr name="TextBox 16" id="16"/>
            <p:cNvSpPr txBox="true"/>
            <p:nvPr/>
          </p:nvSpPr>
          <p:spPr>
            <a:xfrm rot="0">
              <a:off x="14424428" y="-57362"/>
              <a:ext cx="7784850" cy="1589733"/>
            </a:xfrm>
            <a:prstGeom prst="rect">
              <a:avLst/>
            </a:prstGeom>
          </p:spPr>
          <p:txBody>
            <a:bodyPr anchor="t" rtlCol="false" tIns="0" lIns="0" bIns="0" rIns="0">
              <a:spAutoFit/>
            </a:bodyPr>
            <a:lstStyle/>
            <a:p>
              <a:pPr algn="l" marL="0" indent="0" lvl="0">
                <a:lnSpc>
                  <a:spcPts val="4763"/>
                </a:lnSpc>
                <a:spcBef>
                  <a:spcPct val="0"/>
                </a:spcBef>
              </a:pPr>
              <a:r>
                <a:rPr lang="en-US" b="true" sz="3402" spc="-34">
                  <a:solidFill>
                    <a:srgbClr val="1B64AE"/>
                  </a:solidFill>
                  <a:latin typeface="Poppins Semi-Bold"/>
                  <a:ea typeface="Poppins Semi-Bold"/>
                  <a:cs typeface="Poppins Semi-Bold"/>
                  <a:sym typeface="Poppins Semi-Bold"/>
                </a:rPr>
                <a:t>Differences between stalking and harassment:</a:t>
              </a:r>
            </a:p>
          </p:txBody>
        </p:sp>
        <p:sp>
          <p:nvSpPr>
            <p:cNvPr name="TextBox 17" id="17"/>
            <p:cNvSpPr txBox="true"/>
            <p:nvPr/>
          </p:nvSpPr>
          <p:spPr>
            <a:xfrm rot="0">
              <a:off x="14631007" y="6884845"/>
              <a:ext cx="7578270" cy="1589733"/>
            </a:xfrm>
            <a:prstGeom prst="rect">
              <a:avLst/>
            </a:prstGeom>
          </p:spPr>
          <p:txBody>
            <a:bodyPr anchor="t" rtlCol="false" tIns="0" lIns="0" bIns="0" rIns="0">
              <a:spAutoFit/>
            </a:bodyPr>
            <a:lstStyle/>
            <a:p>
              <a:pPr algn="l">
                <a:lnSpc>
                  <a:spcPts val="4763"/>
                </a:lnSpc>
              </a:pPr>
              <a:r>
                <a:rPr lang="en-US" sz="3402" spc="-34" b="true">
                  <a:solidFill>
                    <a:srgbClr val="1B64AE"/>
                  </a:solidFill>
                  <a:latin typeface="Poppins Semi-Bold"/>
                  <a:ea typeface="Poppins Semi-Bold"/>
                  <a:cs typeface="Poppins Semi-Bold"/>
                  <a:sym typeface="Poppins Semi-Bold"/>
                </a:rPr>
                <a:t>Likely feelings of someone </a:t>
              </a:r>
            </a:p>
            <a:p>
              <a:pPr algn="l" marL="0" indent="0" lvl="0">
                <a:lnSpc>
                  <a:spcPts val="4763"/>
                </a:lnSpc>
                <a:spcBef>
                  <a:spcPct val="0"/>
                </a:spcBef>
              </a:pPr>
              <a:r>
                <a:rPr lang="en-US" b="true" sz="3402" spc="-34">
                  <a:solidFill>
                    <a:srgbClr val="1B64AE"/>
                  </a:solidFill>
                  <a:latin typeface="Poppins Semi-Bold"/>
                  <a:ea typeface="Poppins Semi-Bold"/>
                  <a:cs typeface="Poppins Semi-Bold"/>
                  <a:sym typeface="Poppins Semi-Bold"/>
                </a:rPr>
                <a:t>being stalked:</a:t>
              </a:r>
            </a:p>
          </p:txBody>
        </p:sp>
      </p:gr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1803137" y="889535"/>
            <a:ext cx="14639806" cy="8992238"/>
            <a:chOff x="0" y="0"/>
            <a:chExt cx="7124114" cy="4375859"/>
          </a:xfrm>
        </p:grpSpPr>
        <p:sp>
          <p:nvSpPr>
            <p:cNvPr name="Freeform 6" id="6"/>
            <p:cNvSpPr/>
            <p:nvPr/>
          </p:nvSpPr>
          <p:spPr>
            <a:xfrm flipH="false" flipV="false" rot="0">
              <a:off x="0" y="0"/>
              <a:ext cx="7124114" cy="4375859"/>
            </a:xfrm>
            <a:custGeom>
              <a:avLst/>
              <a:gdLst/>
              <a:ahLst/>
              <a:cxnLst/>
              <a:rect r="r" b="b" t="t" l="l"/>
              <a:pathLst>
                <a:path h="4375859" w="7124114">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name="TextBox 7" id="7"/>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Harassment &amp; Stalking</a:t>
            </a:r>
          </a:p>
        </p:txBody>
      </p:sp>
      <p:grpSp>
        <p:nvGrpSpPr>
          <p:cNvPr name="Group 8" id="8"/>
          <p:cNvGrpSpPr/>
          <p:nvPr/>
        </p:nvGrpSpPr>
        <p:grpSpPr>
          <a:xfrm rot="0">
            <a:off x="2525568" y="1845952"/>
            <a:ext cx="13759717" cy="3623069"/>
            <a:chOff x="0" y="0"/>
            <a:chExt cx="18346289" cy="4830758"/>
          </a:xfrm>
        </p:grpSpPr>
        <p:grpSp>
          <p:nvGrpSpPr>
            <p:cNvPr name="Group 9" id="9"/>
            <p:cNvGrpSpPr/>
            <p:nvPr/>
          </p:nvGrpSpPr>
          <p:grpSpPr>
            <a:xfrm rot="0">
              <a:off x="0" y="0"/>
              <a:ext cx="18346289" cy="4830758"/>
              <a:chOff x="0" y="0"/>
              <a:chExt cx="20893875" cy="6045569"/>
            </a:xfrm>
          </p:grpSpPr>
          <p:sp>
            <p:nvSpPr>
              <p:cNvPr name="Freeform 10" id="10"/>
              <p:cNvSpPr/>
              <p:nvPr/>
            </p:nvSpPr>
            <p:spPr>
              <a:xfrm flipH="false" flipV="false" rot="0">
                <a:off x="15240" y="248920"/>
                <a:ext cx="20865935" cy="5775060"/>
              </a:xfrm>
              <a:custGeom>
                <a:avLst/>
                <a:gdLst/>
                <a:ahLst/>
                <a:cxnLst/>
                <a:rect r="r" b="b" t="t" l="l"/>
                <a:pathLst>
                  <a:path h="5775060" w="20865935">
                    <a:moveTo>
                      <a:pt x="20863396" y="645160"/>
                    </a:moveTo>
                    <a:cubicBezTo>
                      <a:pt x="20865935" y="488950"/>
                      <a:pt x="20844346" y="30480"/>
                      <a:pt x="20844346" y="30480"/>
                    </a:cubicBezTo>
                    <a:cubicBezTo>
                      <a:pt x="20844346" y="30480"/>
                      <a:pt x="20459535" y="40640"/>
                      <a:pt x="14807948" y="40640"/>
                    </a:cubicBezTo>
                    <a:cubicBezTo>
                      <a:pt x="13122944"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4926699"/>
                      <a:pt x="21590" y="5118469"/>
                    </a:cubicBezTo>
                    <a:cubicBezTo>
                      <a:pt x="6350" y="5363580"/>
                      <a:pt x="0" y="5736960"/>
                      <a:pt x="0" y="5736960"/>
                    </a:cubicBezTo>
                    <a:cubicBezTo>
                      <a:pt x="204470" y="5767440"/>
                      <a:pt x="450850" y="5775060"/>
                      <a:pt x="657860" y="5772519"/>
                    </a:cubicBezTo>
                    <a:cubicBezTo>
                      <a:pt x="891540" y="5772519"/>
                      <a:pt x="11168334" y="5772519"/>
                      <a:pt x="11168334" y="5772519"/>
                    </a:cubicBezTo>
                    <a:lnTo>
                      <a:pt x="20824024" y="5758550"/>
                    </a:lnTo>
                    <a:cubicBezTo>
                      <a:pt x="20824024" y="5758550"/>
                      <a:pt x="20863396" y="5056240"/>
                      <a:pt x="20863396" y="4930510"/>
                    </a:cubicBezTo>
                    <a:cubicBezTo>
                      <a:pt x="20863396" y="4756519"/>
                      <a:pt x="20860855" y="803910"/>
                      <a:pt x="20863396" y="645160"/>
                    </a:cubicBezTo>
                    <a:close/>
                  </a:path>
                </a:pathLst>
              </a:custGeom>
              <a:solidFill>
                <a:srgbClr val="E6C1F1"/>
              </a:solidFill>
            </p:spPr>
          </p:sp>
          <p:sp>
            <p:nvSpPr>
              <p:cNvPr name="Freeform 11" id="11"/>
              <p:cNvSpPr/>
              <p:nvPr/>
            </p:nvSpPr>
            <p:spPr>
              <a:xfrm flipH="false" flipV="false" rot="0">
                <a:off x="469900" y="10160"/>
                <a:ext cx="1583690" cy="554990"/>
              </a:xfrm>
              <a:custGeom>
                <a:avLst/>
                <a:gdLst/>
                <a:ahLst/>
                <a:cxnLst/>
                <a:rect r="r" b="b" t="t" l="l"/>
                <a:pathLst>
                  <a:path h="554990" w="15836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name="TextBox 12" id="12"/>
            <p:cNvSpPr txBox="true"/>
            <p:nvPr/>
          </p:nvSpPr>
          <p:spPr>
            <a:xfrm rot="0">
              <a:off x="1973492" y="917644"/>
              <a:ext cx="14399305" cy="3033570"/>
            </a:xfrm>
            <a:prstGeom prst="rect">
              <a:avLst/>
            </a:prstGeom>
          </p:spPr>
          <p:txBody>
            <a:bodyPr anchor="t" rtlCol="false" tIns="0" lIns="0" bIns="0" rIns="0">
              <a:spAutoFit/>
            </a:bodyPr>
            <a:lstStyle/>
            <a:p>
              <a:pPr algn="just">
                <a:lnSpc>
                  <a:spcPts val="4280"/>
                </a:lnSpc>
              </a:pPr>
              <a:r>
                <a:rPr lang="en-US" sz="4238" b="true">
                  <a:solidFill>
                    <a:srgbClr val="1B64AE"/>
                  </a:solidFill>
                  <a:latin typeface="Poppins Bold"/>
                  <a:ea typeface="Poppins Bold"/>
                  <a:cs typeface="Poppins Bold"/>
                  <a:sym typeface="Poppins Bold"/>
                </a:rPr>
                <a:t>Harassment:</a:t>
              </a:r>
            </a:p>
            <a:p>
              <a:pPr algn="just">
                <a:lnSpc>
                  <a:spcPts val="4381"/>
                </a:lnSpc>
              </a:pPr>
              <a:r>
                <a:rPr lang="en-US" sz="4338">
                  <a:solidFill>
                    <a:srgbClr val="1B64AE"/>
                  </a:solidFill>
                  <a:latin typeface="Poppins"/>
                  <a:ea typeface="Poppins"/>
                  <a:cs typeface="Poppins"/>
                  <a:sym typeface="Poppins"/>
                </a:rPr>
                <a:t>Harassment is repeated unwanted behaviour that offends someone or makes them feel distressed. </a:t>
              </a:r>
            </a:p>
          </p:txBody>
        </p:sp>
      </p:grpSp>
      <p:sp>
        <p:nvSpPr>
          <p:cNvPr name="Freeform 13" id="13"/>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14" id="14"/>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5" id="15"/>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grpSp>
        <p:nvGrpSpPr>
          <p:cNvPr name="Group 16" id="16"/>
          <p:cNvGrpSpPr/>
          <p:nvPr/>
        </p:nvGrpSpPr>
        <p:grpSpPr>
          <a:xfrm rot="0">
            <a:off x="2525568" y="5859546"/>
            <a:ext cx="13802609" cy="3704738"/>
            <a:chOff x="0" y="0"/>
            <a:chExt cx="23400011" cy="6901817"/>
          </a:xfrm>
        </p:grpSpPr>
        <p:sp>
          <p:nvSpPr>
            <p:cNvPr name="Freeform 17" id="17"/>
            <p:cNvSpPr/>
            <p:nvPr/>
          </p:nvSpPr>
          <p:spPr>
            <a:xfrm flipH="false" flipV="false" rot="0">
              <a:off x="15240" y="248920"/>
              <a:ext cx="23372072" cy="6631307"/>
            </a:xfrm>
            <a:custGeom>
              <a:avLst/>
              <a:gdLst/>
              <a:ahLst/>
              <a:cxnLst/>
              <a:rect r="r" b="b" t="t" l="l"/>
              <a:pathLst>
                <a:path h="6631307" w="23372072">
                  <a:moveTo>
                    <a:pt x="23369531" y="645160"/>
                  </a:moveTo>
                  <a:cubicBezTo>
                    <a:pt x="23372072" y="488950"/>
                    <a:pt x="23350481" y="30480"/>
                    <a:pt x="23350481" y="30480"/>
                  </a:cubicBezTo>
                  <a:cubicBezTo>
                    <a:pt x="23350481" y="30480"/>
                    <a:pt x="22965670" y="40640"/>
                    <a:pt x="16551884" y="40640"/>
                  </a:cubicBezTo>
                  <a:cubicBezTo>
                    <a:pt x="14629057"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5782947"/>
                    <a:pt x="21590" y="5974717"/>
                  </a:cubicBezTo>
                  <a:cubicBezTo>
                    <a:pt x="6350" y="6219827"/>
                    <a:pt x="0" y="6593207"/>
                    <a:pt x="0" y="6593207"/>
                  </a:cubicBezTo>
                  <a:cubicBezTo>
                    <a:pt x="204470" y="6623687"/>
                    <a:pt x="450850" y="6631307"/>
                    <a:pt x="657860" y="6628767"/>
                  </a:cubicBezTo>
                  <a:cubicBezTo>
                    <a:pt x="891540" y="6628767"/>
                    <a:pt x="12398570" y="6628767"/>
                    <a:pt x="12398570" y="6628767"/>
                  </a:cubicBezTo>
                  <a:lnTo>
                    <a:pt x="23330161" y="6614797"/>
                  </a:lnTo>
                  <a:cubicBezTo>
                    <a:pt x="23330161" y="6614797"/>
                    <a:pt x="23369531" y="5912487"/>
                    <a:pt x="23369531" y="5786757"/>
                  </a:cubicBezTo>
                  <a:cubicBezTo>
                    <a:pt x="23369531" y="5612767"/>
                    <a:pt x="23366992" y="803910"/>
                    <a:pt x="23369531" y="645160"/>
                  </a:cubicBezTo>
                  <a:close/>
                </a:path>
              </a:pathLst>
            </a:custGeom>
            <a:solidFill>
              <a:srgbClr val="BBD9A0"/>
            </a:solidFill>
          </p:spPr>
        </p:sp>
        <p:sp>
          <p:nvSpPr>
            <p:cNvPr name="Freeform 18" id="18"/>
            <p:cNvSpPr/>
            <p:nvPr/>
          </p:nvSpPr>
          <p:spPr>
            <a:xfrm flipH="false" flipV="false" rot="0">
              <a:off x="469900" y="10160"/>
              <a:ext cx="1583690" cy="554990"/>
            </a:xfrm>
            <a:custGeom>
              <a:avLst/>
              <a:gdLst/>
              <a:ahLst/>
              <a:cxnLst/>
              <a:rect r="r" b="b" t="t" l="l"/>
              <a:pathLst>
                <a:path h="554990" w="15836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name="TextBox 19" id="19"/>
          <p:cNvSpPr txBox="true"/>
          <p:nvPr/>
        </p:nvSpPr>
        <p:spPr>
          <a:xfrm rot="0">
            <a:off x="4010301" y="6478966"/>
            <a:ext cx="10833144" cy="2494473"/>
          </a:xfrm>
          <a:prstGeom prst="rect">
            <a:avLst/>
          </a:prstGeom>
        </p:spPr>
        <p:txBody>
          <a:bodyPr anchor="t" rtlCol="false" tIns="0" lIns="0" bIns="0" rIns="0">
            <a:spAutoFit/>
          </a:bodyPr>
          <a:lstStyle/>
          <a:p>
            <a:pPr algn="just">
              <a:lnSpc>
                <a:spcPts val="3834"/>
              </a:lnSpc>
            </a:pPr>
            <a:r>
              <a:rPr lang="en-US" sz="3796" b="true">
                <a:solidFill>
                  <a:srgbClr val="1B64AE"/>
                </a:solidFill>
                <a:latin typeface="Poppins Bold"/>
                <a:ea typeface="Poppins Bold"/>
                <a:cs typeface="Poppins Bold"/>
                <a:sym typeface="Poppins Bold"/>
              </a:rPr>
              <a:t>Stalking:</a:t>
            </a:r>
          </a:p>
          <a:p>
            <a:pPr algn="just">
              <a:lnSpc>
                <a:spcPts val="3834"/>
              </a:lnSpc>
            </a:pPr>
            <a:r>
              <a:rPr lang="en-US" sz="3796">
                <a:solidFill>
                  <a:srgbClr val="1B64AE"/>
                </a:solidFill>
                <a:latin typeface="Poppins"/>
                <a:ea typeface="Poppins"/>
                <a:cs typeface="Poppins"/>
                <a:sym typeface="Poppins"/>
              </a:rPr>
              <a:t>Stalking is a pattern of unwanted and persistent behaviour, motivated by a fixation or obsession towards a person, that causes them to feel distressed or fearful.</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2264825" y="1028700"/>
            <a:ext cx="14368355" cy="8825504"/>
            <a:chOff x="0" y="0"/>
            <a:chExt cx="7124114" cy="4375859"/>
          </a:xfrm>
        </p:grpSpPr>
        <p:sp>
          <p:nvSpPr>
            <p:cNvPr name="Freeform 6" id="6"/>
            <p:cNvSpPr/>
            <p:nvPr/>
          </p:nvSpPr>
          <p:spPr>
            <a:xfrm flipH="false" flipV="false" rot="0">
              <a:off x="0" y="0"/>
              <a:ext cx="7124114" cy="4375859"/>
            </a:xfrm>
            <a:custGeom>
              <a:avLst/>
              <a:gdLst/>
              <a:ahLst/>
              <a:cxnLst/>
              <a:rect r="r" b="b" t="t" l="l"/>
              <a:pathLst>
                <a:path h="4375859" w="7124114">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grpSp>
        <p:nvGrpSpPr>
          <p:cNvPr name="Group 7" id="7"/>
          <p:cNvGrpSpPr/>
          <p:nvPr/>
        </p:nvGrpSpPr>
        <p:grpSpPr>
          <a:xfrm rot="0">
            <a:off x="4338766" y="2541437"/>
            <a:ext cx="10220472" cy="5453045"/>
            <a:chOff x="0" y="0"/>
            <a:chExt cx="11728057" cy="6876149"/>
          </a:xfrm>
        </p:grpSpPr>
        <p:sp>
          <p:nvSpPr>
            <p:cNvPr name="Freeform 8" id="8"/>
            <p:cNvSpPr/>
            <p:nvPr/>
          </p:nvSpPr>
          <p:spPr>
            <a:xfrm flipH="false" flipV="false" rot="0">
              <a:off x="15240" y="248920"/>
              <a:ext cx="11700118" cy="6605639"/>
            </a:xfrm>
            <a:custGeom>
              <a:avLst/>
              <a:gdLst/>
              <a:ahLst/>
              <a:cxnLst/>
              <a:rect r="r" b="b" t="t" l="l"/>
              <a:pathLst>
                <a:path h="6605639" w="11700118">
                  <a:moveTo>
                    <a:pt x="11697578" y="645160"/>
                  </a:moveTo>
                  <a:cubicBezTo>
                    <a:pt x="11700118" y="488950"/>
                    <a:pt x="11678528" y="30480"/>
                    <a:pt x="11678528" y="30480"/>
                  </a:cubicBezTo>
                  <a:cubicBezTo>
                    <a:pt x="11678528" y="30480"/>
                    <a:pt x="11293718" y="40640"/>
                    <a:pt x="8429765" y="40640"/>
                  </a:cubicBezTo>
                  <a:cubicBezTo>
                    <a:pt x="7614564"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5757279"/>
                    <a:pt x="21590" y="5949049"/>
                  </a:cubicBezTo>
                  <a:cubicBezTo>
                    <a:pt x="6350" y="6194159"/>
                    <a:pt x="0" y="6567539"/>
                    <a:pt x="0" y="6567539"/>
                  </a:cubicBezTo>
                  <a:cubicBezTo>
                    <a:pt x="204470" y="6598019"/>
                    <a:pt x="450850" y="6605639"/>
                    <a:pt x="657860" y="6603099"/>
                  </a:cubicBezTo>
                  <a:cubicBezTo>
                    <a:pt x="891540" y="6603099"/>
                    <a:pt x="6668926" y="6603099"/>
                    <a:pt x="6668926" y="6603099"/>
                  </a:cubicBezTo>
                  <a:lnTo>
                    <a:pt x="11658207" y="6589129"/>
                  </a:lnTo>
                  <a:cubicBezTo>
                    <a:pt x="11658207" y="6589129"/>
                    <a:pt x="11697578" y="5886819"/>
                    <a:pt x="11697578" y="5761089"/>
                  </a:cubicBezTo>
                  <a:cubicBezTo>
                    <a:pt x="11697578" y="5587099"/>
                    <a:pt x="11695037" y="803910"/>
                    <a:pt x="11697578" y="645160"/>
                  </a:cubicBezTo>
                  <a:close/>
                </a:path>
              </a:pathLst>
            </a:custGeom>
            <a:solidFill>
              <a:srgbClr val="E6C1F1"/>
            </a:solidFill>
          </p:spPr>
        </p:sp>
        <p:sp>
          <p:nvSpPr>
            <p:cNvPr name="Freeform 9" id="9"/>
            <p:cNvSpPr/>
            <p:nvPr/>
          </p:nvSpPr>
          <p:spPr>
            <a:xfrm flipH="false" flipV="false" rot="0">
              <a:off x="469900" y="10160"/>
              <a:ext cx="1583690" cy="554990"/>
            </a:xfrm>
            <a:custGeom>
              <a:avLst/>
              <a:gdLst/>
              <a:ahLst/>
              <a:cxnLst/>
              <a:rect r="r" b="b" t="t" l="l"/>
              <a:pathLst>
                <a:path h="554990" w="15836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name="Freeform 10" id="10"/>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11" id="11"/>
          <p:cNvGrpSpPr/>
          <p:nvPr/>
        </p:nvGrpSpPr>
        <p:grpSpPr>
          <a:xfrm rot="0">
            <a:off x="6418567" y="3360638"/>
            <a:ext cx="8021660" cy="3814642"/>
            <a:chOff x="0" y="0"/>
            <a:chExt cx="10695547" cy="5086189"/>
          </a:xfrm>
        </p:grpSpPr>
        <p:sp>
          <p:nvSpPr>
            <p:cNvPr name="TextBox 12" id="12"/>
            <p:cNvSpPr txBox="true"/>
            <p:nvPr/>
          </p:nvSpPr>
          <p:spPr>
            <a:xfrm rot="0">
              <a:off x="0" y="79759"/>
              <a:ext cx="10695547" cy="4895321"/>
            </a:xfrm>
            <a:prstGeom prst="rect">
              <a:avLst/>
            </a:prstGeom>
          </p:spPr>
          <p:txBody>
            <a:bodyPr anchor="t" rtlCol="false" tIns="0" lIns="0" bIns="0" rIns="0">
              <a:spAutoFit/>
            </a:bodyPr>
            <a:lstStyle/>
            <a:p>
              <a:pPr algn="just">
                <a:lnSpc>
                  <a:spcPts val="5664"/>
                </a:lnSpc>
              </a:pPr>
              <a:r>
                <a:rPr lang="en-US" sz="5608">
                  <a:solidFill>
                    <a:srgbClr val="1B64AE"/>
                  </a:solidFill>
                  <a:latin typeface="Poppins"/>
                  <a:ea typeface="Poppins"/>
                  <a:cs typeface="Poppins"/>
                  <a:sym typeface="Poppins"/>
                </a:rPr>
                <a:t>Acceptable </a:t>
              </a:r>
            </a:p>
            <a:p>
              <a:pPr algn="just">
                <a:lnSpc>
                  <a:spcPts val="5664"/>
                </a:lnSpc>
              </a:pPr>
            </a:p>
            <a:p>
              <a:pPr algn="just">
                <a:lnSpc>
                  <a:spcPts val="5664"/>
                </a:lnSpc>
              </a:pPr>
              <a:r>
                <a:rPr lang="en-US" sz="5608">
                  <a:solidFill>
                    <a:srgbClr val="1B64AE"/>
                  </a:solidFill>
                  <a:latin typeface="Poppins"/>
                  <a:ea typeface="Poppins"/>
                  <a:cs typeface="Poppins"/>
                  <a:sym typeface="Poppins"/>
                </a:rPr>
                <a:t>It depends </a:t>
              </a:r>
            </a:p>
            <a:p>
              <a:pPr algn="just">
                <a:lnSpc>
                  <a:spcPts val="5664"/>
                </a:lnSpc>
              </a:pPr>
            </a:p>
            <a:p>
              <a:pPr algn="just">
                <a:lnSpc>
                  <a:spcPts val="5664"/>
                </a:lnSpc>
              </a:pPr>
              <a:r>
                <a:rPr lang="en-US" sz="5608">
                  <a:solidFill>
                    <a:srgbClr val="1B64AE"/>
                  </a:solidFill>
                  <a:latin typeface="Poppins"/>
                  <a:ea typeface="Poppins"/>
                  <a:cs typeface="Poppins"/>
                  <a:sym typeface="Poppins"/>
                </a:rPr>
                <a:t>Unacceptable </a:t>
              </a:r>
            </a:p>
          </p:txBody>
        </p:sp>
        <p:sp>
          <p:nvSpPr>
            <p:cNvPr name="Freeform 13" id="13"/>
            <p:cNvSpPr/>
            <p:nvPr/>
          </p:nvSpPr>
          <p:spPr>
            <a:xfrm flipH="false" flipV="false" rot="0">
              <a:off x="5941902" y="0"/>
              <a:ext cx="1083650" cy="1214736"/>
            </a:xfrm>
            <a:custGeom>
              <a:avLst/>
              <a:gdLst/>
              <a:ahLst/>
              <a:cxnLst/>
              <a:rect r="r" b="b" t="t" l="l"/>
              <a:pathLst>
                <a:path h="1214736" w="1083650">
                  <a:moveTo>
                    <a:pt x="0" y="0"/>
                  </a:moveTo>
                  <a:lnTo>
                    <a:pt x="1083650" y="0"/>
                  </a:lnTo>
                  <a:lnTo>
                    <a:pt x="1083650" y="1214736"/>
                  </a:lnTo>
                  <a:lnTo>
                    <a:pt x="0" y="1214736"/>
                  </a:lnTo>
                  <a:lnTo>
                    <a:pt x="0" y="0"/>
                  </a:lnTo>
                  <a:close/>
                </a:path>
              </a:pathLst>
            </a:custGeom>
            <a:blipFill>
              <a:blip r:embed="rId5"/>
              <a:stretch>
                <a:fillRect l="0" t="0" r="0" b="0"/>
              </a:stretch>
            </a:blipFill>
          </p:spPr>
        </p:sp>
        <p:sp>
          <p:nvSpPr>
            <p:cNvPr name="Freeform 14" id="14"/>
            <p:cNvSpPr/>
            <p:nvPr/>
          </p:nvSpPr>
          <p:spPr>
            <a:xfrm flipH="false" flipV="false" rot="0">
              <a:off x="7025552" y="4004416"/>
              <a:ext cx="1193737" cy="1081773"/>
            </a:xfrm>
            <a:custGeom>
              <a:avLst/>
              <a:gdLst/>
              <a:ahLst/>
              <a:cxnLst/>
              <a:rect r="r" b="b" t="t" l="l"/>
              <a:pathLst>
                <a:path h="1081773" w="1193737">
                  <a:moveTo>
                    <a:pt x="0" y="0"/>
                  </a:moveTo>
                  <a:lnTo>
                    <a:pt x="1193737" y="0"/>
                  </a:lnTo>
                  <a:lnTo>
                    <a:pt x="1193737" y="1081773"/>
                  </a:lnTo>
                  <a:lnTo>
                    <a:pt x="0" y="1081773"/>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pic>
          <p:nvPicPr>
            <p:cNvPr name="Picture 15" id="15"/>
            <p:cNvPicPr>
              <a:picLocks noChangeAspect="true"/>
            </p:cNvPicPr>
            <p:nvPr/>
          </p:nvPicPr>
          <p:blipFill>
            <a:blip r:embed="rId8"/>
            <a:srcRect l="0" t="0" r="0" b="0"/>
            <a:stretch>
              <a:fillRect/>
            </a:stretch>
          </p:blipFill>
          <p:spPr>
            <a:xfrm flipH="false" flipV="false" rot="0">
              <a:off x="5347774" y="1842842"/>
              <a:ext cx="1773865" cy="1321530"/>
            </a:xfrm>
            <a:prstGeom prst="rect">
              <a:avLst/>
            </a:prstGeom>
          </p:spPr>
        </p:pic>
      </p:grpSp>
      <p:sp>
        <p:nvSpPr>
          <p:cNvPr name="TextBox 16" id="16"/>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What do you think?</a:t>
            </a:r>
          </a:p>
        </p:txBody>
      </p:sp>
      <p:sp>
        <p:nvSpPr>
          <p:cNvPr name="TextBox 17" id="17"/>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8" id="18"/>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3075925" y="6531519"/>
            <a:ext cx="4369670" cy="4481078"/>
          </a:xfrm>
          <a:custGeom>
            <a:avLst/>
            <a:gdLst/>
            <a:ahLst/>
            <a:cxnLst/>
            <a:rect r="r" b="b" t="t" l="l"/>
            <a:pathLst>
              <a:path h="4481078" w="4369670">
                <a:moveTo>
                  <a:pt x="0" y="0"/>
                </a:moveTo>
                <a:lnTo>
                  <a:pt x="4369670" y="0"/>
                </a:lnTo>
                <a:lnTo>
                  <a:pt x="4369670" y="4481078"/>
                </a:lnTo>
                <a:lnTo>
                  <a:pt x="0" y="4481078"/>
                </a:lnTo>
                <a:lnTo>
                  <a:pt x="0" y="0"/>
                </a:lnTo>
                <a:close/>
              </a:path>
            </a:pathLst>
          </a:custGeom>
          <a:blipFill>
            <a:blip r:embed="rId3"/>
            <a:stretch>
              <a:fillRect l="0" t="0" r="0" b="0"/>
            </a:stretch>
          </a:blipFill>
        </p:spPr>
      </p:sp>
      <p:sp>
        <p:nvSpPr>
          <p:cNvPr name="TextBox 6" id="6"/>
          <p:cNvSpPr txBox="true"/>
          <p:nvPr/>
        </p:nvSpPr>
        <p:spPr>
          <a:xfrm rot="0">
            <a:off x="633455" y="2494313"/>
            <a:ext cx="16812140" cy="6763987"/>
          </a:xfrm>
          <a:prstGeom prst="rect">
            <a:avLst/>
          </a:prstGeom>
        </p:spPr>
        <p:txBody>
          <a:bodyPr anchor="t" rtlCol="false" tIns="0" lIns="0" bIns="0" rIns="0">
            <a:spAutoFit/>
          </a:bodyPr>
          <a:lstStyle/>
          <a:p>
            <a:pPr algn="l" marL="1198242" indent="-599121" lvl="1">
              <a:lnSpc>
                <a:spcPts val="7769"/>
              </a:lnSpc>
              <a:buFont typeface="Arial"/>
              <a:buChar char="•"/>
            </a:pPr>
            <a:r>
              <a:rPr lang="en-US" sz="5549">
                <a:solidFill>
                  <a:srgbClr val="51AD31"/>
                </a:solidFill>
                <a:latin typeface="Poppins"/>
                <a:ea typeface="Poppins"/>
                <a:cs typeface="Poppins"/>
                <a:sym typeface="Poppins"/>
              </a:rPr>
              <a:t>At school - tutors, school nurse, counsellor</a:t>
            </a:r>
          </a:p>
          <a:p>
            <a:pPr algn="l" marL="1198242" indent="-599121" lvl="1">
              <a:lnSpc>
                <a:spcPts val="7769"/>
              </a:lnSpc>
              <a:buFont typeface="Arial"/>
              <a:buChar char="•"/>
            </a:pPr>
            <a:r>
              <a:rPr lang="en-US" sz="5549">
                <a:solidFill>
                  <a:srgbClr val="51AD31"/>
                </a:solidFill>
                <a:latin typeface="Poppins"/>
                <a:ea typeface="Poppins"/>
                <a:cs typeface="Poppins"/>
                <a:sym typeface="Poppins"/>
              </a:rPr>
              <a:t>Police - 999 or 101 </a:t>
            </a:r>
          </a:p>
          <a:p>
            <a:pPr algn="l" marL="1198242" indent="-599121" lvl="1">
              <a:lnSpc>
                <a:spcPts val="7769"/>
              </a:lnSpc>
              <a:buFont typeface="Arial"/>
              <a:buChar char="•"/>
            </a:pPr>
            <a:r>
              <a:rPr lang="en-US" sz="5549">
                <a:solidFill>
                  <a:srgbClr val="51AD31"/>
                </a:solidFill>
                <a:latin typeface="Poppins"/>
                <a:ea typeface="Poppins"/>
                <a:cs typeface="Poppins"/>
                <a:sym typeface="Poppins"/>
              </a:rPr>
              <a:t>National Stalking Helpline - 0808 802 0300 &amp; email support and online tools </a:t>
            </a:r>
            <a:r>
              <a:rPr lang="en-US" sz="5549" u="sng">
                <a:solidFill>
                  <a:srgbClr val="51AD31"/>
                </a:solidFill>
                <a:latin typeface="Poppins"/>
                <a:ea typeface="Poppins"/>
                <a:cs typeface="Poppins"/>
                <a:sym typeface="Poppins"/>
                <a:hlinkClick r:id="rId4" tooltip="http://www.stalkinghelpline.org/"/>
              </a:rPr>
              <a:t>www.stalkinghelpline.org</a:t>
            </a:r>
          </a:p>
          <a:p>
            <a:pPr algn="l" marL="1198242" indent="-599121" lvl="1">
              <a:lnSpc>
                <a:spcPts val="7769"/>
              </a:lnSpc>
              <a:buFont typeface="Arial"/>
              <a:buChar char="•"/>
            </a:pPr>
            <a:r>
              <a:rPr lang="en-US" sz="5549">
                <a:solidFill>
                  <a:srgbClr val="51AD31"/>
                </a:solidFill>
                <a:latin typeface="Poppins"/>
                <a:ea typeface="Poppins"/>
                <a:cs typeface="Poppins"/>
                <a:sym typeface="Poppins"/>
              </a:rPr>
              <a:t>The Mix - </a:t>
            </a:r>
            <a:r>
              <a:rPr lang="en-US" sz="5549" u="sng">
                <a:solidFill>
                  <a:srgbClr val="00B050"/>
                </a:solidFill>
                <a:latin typeface="Poppins"/>
                <a:ea typeface="Poppins"/>
                <a:cs typeface="Poppins"/>
                <a:sym typeface="Poppins"/>
                <a:hlinkClick r:id="rId5" tooltip="https://www.themix.org.uk/crime-and-safety/victims-of-crime/stalking-9175.html"/>
              </a:rPr>
              <a:t>crime and safety section</a:t>
            </a:r>
          </a:p>
          <a:p>
            <a:pPr algn="l">
              <a:lnSpc>
                <a:spcPts val="6793"/>
              </a:lnSpc>
            </a:pP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6"/>
            <a:stretch>
              <a:fillRect l="0" t="0" r="0" b="0"/>
            </a:stretch>
          </a:blipFill>
        </p:spPr>
      </p:sp>
      <p:sp>
        <p:nvSpPr>
          <p:cNvPr name="Freeform 8" id="8"/>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9" id="9"/>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Sources of support</a:t>
            </a:r>
          </a:p>
        </p:txBody>
      </p:sp>
      <p:sp>
        <p:nvSpPr>
          <p:cNvPr name="TextBox 10" id="10"/>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1" id="11"/>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447160" y="2368946"/>
            <a:ext cx="17129078" cy="8455984"/>
          </a:xfrm>
          <a:prstGeom prst="rect">
            <a:avLst/>
          </a:prstGeom>
        </p:spPr>
        <p:txBody>
          <a:bodyPr anchor="t" rtlCol="false" tIns="0" lIns="0" bIns="0" rIns="0">
            <a:spAutoFit/>
          </a:bodyPr>
          <a:lstStyle/>
          <a:p>
            <a:pPr algn="l" marL="1042523" indent="-521262" lvl="1">
              <a:lnSpc>
                <a:spcPts val="6760"/>
              </a:lnSpc>
              <a:buFont typeface="Arial"/>
              <a:buChar char="•"/>
            </a:pPr>
            <a:r>
              <a:rPr lang="en-US" sz="4828">
                <a:solidFill>
                  <a:srgbClr val="51AD31"/>
                </a:solidFill>
                <a:latin typeface="Poppins"/>
                <a:ea typeface="Poppins"/>
                <a:cs typeface="Poppins"/>
                <a:sym typeface="Poppins"/>
              </a:rPr>
              <a:t>When breaking up, or turning a person down, be clear about the decision</a:t>
            </a:r>
          </a:p>
          <a:p>
            <a:pPr algn="l" marL="1042523" indent="-521262" lvl="1">
              <a:lnSpc>
                <a:spcPts val="6760"/>
              </a:lnSpc>
              <a:buFont typeface="Arial"/>
              <a:buChar char="•"/>
            </a:pPr>
            <a:r>
              <a:rPr lang="en-US" sz="4828">
                <a:solidFill>
                  <a:srgbClr val="51AD31"/>
                </a:solidFill>
                <a:latin typeface="Poppins"/>
                <a:ea typeface="Poppins"/>
                <a:cs typeface="Poppins"/>
                <a:sym typeface="Poppins"/>
              </a:rPr>
              <a:t>Do not try to be gentle with someone who makes you feel uncomfortable – this could be misinterpreted as giving mixed signals</a:t>
            </a:r>
          </a:p>
          <a:p>
            <a:pPr algn="l" marL="1042523" indent="-521262" lvl="1">
              <a:lnSpc>
                <a:spcPts val="6760"/>
              </a:lnSpc>
              <a:buFont typeface="Arial"/>
              <a:buChar char="•"/>
            </a:pPr>
            <a:r>
              <a:rPr lang="en-US" sz="4828">
                <a:solidFill>
                  <a:srgbClr val="51AD31"/>
                </a:solidFill>
                <a:latin typeface="Poppins"/>
                <a:ea typeface="Poppins"/>
                <a:cs typeface="Poppins"/>
                <a:sym typeface="Poppins"/>
              </a:rPr>
              <a:t>It is important to take uncomfortable behaviour seriously early on</a:t>
            </a:r>
          </a:p>
          <a:p>
            <a:pPr algn="l" marL="1042523" indent="-521262" lvl="1">
              <a:lnSpc>
                <a:spcPts val="6760"/>
              </a:lnSpc>
              <a:buFont typeface="Arial"/>
              <a:buChar char="•"/>
            </a:pPr>
            <a:r>
              <a:rPr lang="en-US" sz="4828">
                <a:solidFill>
                  <a:srgbClr val="51AD31"/>
                </a:solidFill>
                <a:latin typeface="Poppins"/>
                <a:ea typeface="Poppins"/>
                <a:cs typeface="Poppins"/>
                <a:sym typeface="Poppins"/>
              </a:rPr>
              <a:t>Cut off all contact if you feel you do not want to see them again</a:t>
            </a:r>
          </a:p>
          <a:p>
            <a:pPr algn="l">
              <a:lnSpc>
                <a:spcPts val="5910"/>
              </a:lnSpc>
            </a:pPr>
          </a:p>
        </p:txBody>
      </p:sp>
      <p:sp>
        <p:nvSpPr>
          <p:cNvPr name="Freeform 6" id="6"/>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7" id="7"/>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8" id="8"/>
          <p:cNvSpPr txBox="true"/>
          <p:nvPr/>
        </p:nvSpPr>
        <p:spPr>
          <a:xfrm rot="0">
            <a:off x="1028700" y="337000"/>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Safety Tips</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3885564" cy="2121477"/>
            <a:chOff x="0" y="0"/>
            <a:chExt cx="3050114" cy="466005"/>
          </a:xfrm>
        </p:grpSpPr>
        <p:sp>
          <p:nvSpPr>
            <p:cNvPr name="Freeform 3" id="3"/>
            <p:cNvSpPr/>
            <p:nvPr/>
          </p:nvSpPr>
          <p:spPr>
            <a:xfrm flipH="false" flipV="false" rot="0">
              <a:off x="0" y="0"/>
              <a:ext cx="3050114" cy="466005"/>
            </a:xfrm>
            <a:custGeom>
              <a:avLst/>
              <a:gdLst/>
              <a:ahLst/>
              <a:cxnLst/>
              <a:rect r="r" b="b" t="t" l="l"/>
              <a:pathLst>
                <a:path h="466005" w="3050114">
                  <a:moveTo>
                    <a:pt x="28435" y="0"/>
                  </a:moveTo>
                  <a:lnTo>
                    <a:pt x="3021679" y="0"/>
                  </a:lnTo>
                  <a:cubicBezTo>
                    <a:pt x="3029220" y="0"/>
                    <a:pt x="3036453" y="2996"/>
                    <a:pt x="3041786" y="8328"/>
                  </a:cubicBezTo>
                  <a:cubicBezTo>
                    <a:pt x="3047118" y="13661"/>
                    <a:pt x="3050114" y="20894"/>
                    <a:pt x="3050114" y="28435"/>
                  </a:cubicBezTo>
                  <a:lnTo>
                    <a:pt x="3050114" y="437570"/>
                  </a:lnTo>
                  <a:cubicBezTo>
                    <a:pt x="3050114" y="453274"/>
                    <a:pt x="3037383" y="466005"/>
                    <a:pt x="3021679" y="466005"/>
                  </a:cubicBezTo>
                  <a:lnTo>
                    <a:pt x="28435" y="466005"/>
                  </a:lnTo>
                  <a:cubicBezTo>
                    <a:pt x="20894" y="466005"/>
                    <a:pt x="13661" y="463009"/>
                    <a:pt x="8328" y="457677"/>
                  </a:cubicBezTo>
                  <a:cubicBezTo>
                    <a:pt x="2996" y="452344"/>
                    <a:pt x="0" y="445112"/>
                    <a:pt x="0" y="437570"/>
                  </a:cubicBezTo>
                  <a:lnTo>
                    <a:pt x="0" y="28435"/>
                  </a:lnTo>
                  <a:cubicBezTo>
                    <a:pt x="0" y="20894"/>
                    <a:pt x="2996" y="13661"/>
                    <a:pt x="8328" y="8328"/>
                  </a:cubicBezTo>
                  <a:cubicBezTo>
                    <a:pt x="13661" y="2996"/>
                    <a:pt x="20894" y="0"/>
                    <a:pt x="28435" y="0"/>
                  </a:cubicBezTo>
                  <a:close/>
                </a:path>
              </a:pathLst>
            </a:custGeom>
            <a:solidFill>
              <a:srgbClr val="1B64AE"/>
            </a:solidFill>
          </p:spPr>
        </p:sp>
        <p:sp>
          <p:nvSpPr>
            <p:cNvPr name="TextBox 4" id="4"/>
            <p:cNvSpPr txBox="true"/>
            <p:nvPr/>
          </p:nvSpPr>
          <p:spPr>
            <a:xfrm>
              <a:off x="0" y="-38100"/>
              <a:ext cx="3050114"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10504742" y="6096127"/>
            <a:ext cx="3401657" cy="3416382"/>
          </a:xfrm>
          <a:custGeom>
            <a:avLst/>
            <a:gdLst/>
            <a:ahLst/>
            <a:cxnLst/>
            <a:rect r="r" b="b" t="t" l="l"/>
            <a:pathLst>
              <a:path h="3416382" w="3401657">
                <a:moveTo>
                  <a:pt x="0" y="0"/>
                </a:moveTo>
                <a:lnTo>
                  <a:pt x="3401657" y="0"/>
                </a:lnTo>
                <a:lnTo>
                  <a:pt x="3401657" y="3416382"/>
                </a:lnTo>
                <a:lnTo>
                  <a:pt x="0" y="3416382"/>
                </a:lnTo>
                <a:lnTo>
                  <a:pt x="0" y="0"/>
                </a:lnTo>
                <a:close/>
              </a:path>
            </a:pathLst>
          </a:custGeom>
          <a:blipFill>
            <a:blip r:embed="rId6"/>
            <a:stretch>
              <a:fillRect l="0" t="0" r="0" b="0"/>
            </a:stretch>
          </a:blipFill>
        </p:spPr>
      </p:sp>
      <p:sp>
        <p:nvSpPr>
          <p:cNvPr name="TextBox 8" id="8"/>
          <p:cNvSpPr txBox="true"/>
          <p:nvPr/>
        </p:nvSpPr>
        <p:spPr>
          <a:xfrm rot="0">
            <a:off x="3025605" y="2851277"/>
            <a:ext cx="6755541" cy="6365875"/>
          </a:xfrm>
          <a:prstGeom prst="rect">
            <a:avLst/>
          </a:prstGeom>
        </p:spPr>
        <p:txBody>
          <a:bodyPr anchor="t" rtlCol="false" tIns="0" lIns="0" bIns="0" rIns="0">
            <a:spAutoFit/>
          </a:bodyPr>
          <a:lstStyle/>
          <a:p>
            <a:pPr algn="l" marL="863601" indent="-431801" lvl="1">
              <a:lnSpc>
                <a:spcPts val="5600"/>
              </a:lnSpc>
              <a:buFont typeface="Arial"/>
              <a:buChar char="•"/>
            </a:pPr>
            <a:r>
              <a:rPr lang="en-US" sz="4000">
                <a:solidFill>
                  <a:srgbClr val="51AD31"/>
                </a:solidFill>
                <a:latin typeface="Poppins"/>
                <a:ea typeface="Poppins"/>
                <a:cs typeface="Poppins"/>
                <a:sym typeface="Poppins"/>
              </a:rPr>
              <a:t>Call the police</a:t>
            </a:r>
          </a:p>
          <a:p>
            <a:pPr algn="l" marL="863601" indent="-431801" lvl="1">
              <a:lnSpc>
                <a:spcPts val="5600"/>
              </a:lnSpc>
              <a:buFont typeface="Arial"/>
              <a:buChar char="•"/>
            </a:pPr>
            <a:r>
              <a:rPr lang="en-US" sz="4000">
                <a:solidFill>
                  <a:srgbClr val="51AD31"/>
                </a:solidFill>
                <a:latin typeface="Poppins"/>
                <a:ea typeface="Poppins"/>
                <a:cs typeface="Poppins"/>
                <a:sym typeface="Poppins"/>
              </a:rPr>
              <a:t>Seek support</a:t>
            </a:r>
          </a:p>
          <a:p>
            <a:pPr algn="l" marL="863601" indent="-431801" lvl="1">
              <a:lnSpc>
                <a:spcPts val="5600"/>
              </a:lnSpc>
              <a:buFont typeface="Arial"/>
              <a:buChar char="•"/>
            </a:pPr>
            <a:r>
              <a:rPr lang="en-US" sz="4000">
                <a:solidFill>
                  <a:srgbClr val="51AD31"/>
                </a:solidFill>
                <a:latin typeface="Poppins"/>
                <a:ea typeface="Poppins"/>
                <a:cs typeface="Poppins"/>
                <a:sym typeface="Poppins"/>
              </a:rPr>
              <a:t>Tell trusted people</a:t>
            </a:r>
          </a:p>
          <a:p>
            <a:pPr algn="l">
              <a:lnSpc>
                <a:spcPts val="5600"/>
              </a:lnSpc>
            </a:pPr>
          </a:p>
          <a:p>
            <a:pPr algn="l">
              <a:lnSpc>
                <a:spcPts val="5600"/>
              </a:lnSpc>
            </a:pPr>
            <a:r>
              <a:rPr lang="en-US" sz="4000" u="sng" b="true">
                <a:solidFill>
                  <a:srgbClr val="51AD31"/>
                </a:solidFill>
                <a:latin typeface="Poppins Bold"/>
                <a:ea typeface="Poppins Bold"/>
                <a:cs typeface="Poppins Bold"/>
                <a:sym typeface="Poppins Bold"/>
              </a:rPr>
              <a:t>Be cyber secure: </a:t>
            </a:r>
          </a:p>
          <a:p>
            <a:pPr algn="l" marL="863601" indent="-431801" lvl="1">
              <a:lnSpc>
                <a:spcPts val="5600"/>
              </a:lnSpc>
              <a:buFont typeface="Arial"/>
              <a:buChar char="•"/>
            </a:pPr>
            <a:r>
              <a:rPr lang="en-US" sz="4000">
                <a:solidFill>
                  <a:srgbClr val="51AD31"/>
                </a:solidFill>
                <a:latin typeface="Poppins"/>
                <a:ea typeface="Poppins"/>
                <a:cs typeface="Poppins"/>
                <a:sym typeface="Poppins"/>
              </a:rPr>
              <a:t>change passwords</a:t>
            </a:r>
          </a:p>
          <a:p>
            <a:pPr algn="l" marL="863601" indent="-431801" lvl="1">
              <a:lnSpc>
                <a:spcPts val="5600"/>
              </a:lnSpc>
              <a:buFont typeface="Arial"/>
              <a:buChar char="•"/>
            </a:pPr>
            <a:r>
              <a:rPr lang="en-US" sz="4000">
                <a:solidFill>
                  <a:srgbClr val="51AD31"/>
                </a:solidFill>
                <a:latin typeface="Poppins"/>
                <a:ea typeface="Poppins"/>
                <a:cs typeface="Poppins"/>
                <a:sym typeface="Poppins"/>
              </a:rPr>
              <a:t>check privacy settings</a:t>
            </a:r>
          </a:p>
          <a:p>
            <a:pPr algn="l" marL="863601" indent="-431801" lvl="1">
              <a:lnSpc>
                <a:spcPts val="5600"/>
              </a:lnSpc>
              <a:buFont typeface="Arial"/>
              <a:buChar char="•"/>
            </a:pPr>
            <a:r>
              <a:rPr lang="en-US" sz="4000">
                <a:solidFill>
                  <a:srgbClr val="51AD31"/>
                </a:solidFill>
                <a:latin typeface="Poppins"/>
                <a:ea typeface="Poppins"/>
                <a:cs typeface="Poppins"/>
                <a:sym typeface="Poppins"/>
              </a:rPr>
              <a:t>scan for spyware</a:t>
            </a:r>
          </a:p>
          <a:p>
            <a:pPr algn="l" marL="863601" indent="-431801" lvl="1">
              <a:lnSpc>
                <a:spcPts val="5600"/>
              </a:lnSpc>
              <a:buFont typeface="Arial"/>
              <a:buChar char="•"/>
            </a:pPr>
            <a:r>
              <a:rPr lang="en-US" sz="4000">
                <a:solidFill>
                  <a:srgbClr val="51AD31"/>
                </a:solidFill>
                <a:latin typeface="Poppins"/>
                <a:ea typeface="Poppins"/>
                <a:cs typeface="Poppins"/>
                <a:sym typeface="Poppins"/>
              </a:rPr>
              <a:t>visit getsafeonline.org</a:t>
            </a:r>
          </a:p>
        </p:txBody>
      </p:sp>
      <p:sp>
        <p:nvSpPr>
          <p:cNvPr name="TextBox 9" id="9"/>
          <p:cNvSpPr txBox="true"/>
          <p:nvPr/>
        </p:nvSpPr>
        <p:spPr>
          <a:xfrm rot="0">
            <a:off x="633455" y="284797"/>
            <a:ext cx="13531232"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If you’re being stalked</a:t>
            </a:r>
          </a:p>
        </p:txBody>
      </p:sp>
      <p:sp>
        <p:nvSpPr>
          <p:cNvPr name="TextBox 10" id="10"/>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1" id="11"/>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
        <p:nvSpPr>
          <p:cNvPr name="TextBox 12" id="12"/>
          <p:cNvSpPr txBox="true"/>
          <p:nvPr/>
        </p:nvSpPr>
        <p:spPr>
          <a:xfrm rot="0">
            <a:off x="10504742" y="2851277"/>
            <a:ext cx="4757653" cy="3546475"/>
          </a:xfrm>
          <a:prstGeom prst="rect">
            <a:avLst/>
          </a:prstGeom>
        </p:spPr>
        <p:txBody>
          <a:bodyPr anchor="t" rtlCol="false" tIns="0" lIns="0" bIns="0" rIns="0">
            <a:spAutoFit/>
          </a:bodyPr>
          <a:lstStyle/>
          <a:p>
            <a:pPr algn="l">
              <a:lnSpc>
                <a:spcPts val="5600"/>
              </a:lnSpc>
            </a:pPr>
            <a:r>
              <a:rPr lang="en-US" sz="4000" u="sng" b="true">
                <a:solidFill>
                  <a:srgbClr val="51AD31"/>
                </a:solidFill>
                <a:latin typeface="Poppins Bold"/>
                <a:ea typeface="Poppins Bold"/>
                <a:cs typeface="Poppins Bold"/>
                <a:sym typeface="Poppins Bold"/>
              </a:rPr>
              <a:t>Avoid contact</a:t>
            </a:r>
          </a:p>
          <a:p>
            <a:pPr algn="l" marL="863601" indent="-431801" lvl="1">
              <a:lnSpc>
                <a:spcPts val="5600"/>
              </a:lnSpc>
              <a:buFont typeface="Arial"/>
              <a:buChar char="•"/>
            </a:pPr>
            <a:r>
              <a:rPr lang="en-US" sz="4000">
                <a:solidFill>
                  <a:srgbClr val="51AD31"/>
                </a:solidFill>
                <a:latin typeface="Poppins"/>
                <a:ea typeface="Poppins"/>
                <a:cs typeface="Poppins"/>
                <a:sym typeface="Poppins"/>
              </a:rPr>
              <a:t>Vary routines</a:t>
            </a:r>
          </a:p>
          <a:p>
            <a:pPr algn="l" marL="863601" indent="-431801" lvl="1">
              <a:lnSpc>
                <a:spcPts val="5600"/>
              </a:lnSpc>
              <a:buFont typeface="Arial"/>
              <a:buChar char="•"/>
            </a:pPr>
            <a:r>
              <a:rPr lang="en-US" sz="4000">
                <a:solidFill>
                  <a:srgbClr val="51AD31"/>
                </a:solidFill>
                <a:latin typeface="Poppins"/>
                <a:ea typeface="Poppins"/>
                <a:cs typeface="Poppins"/>
                <a:sym typeface="Poppins"/>
              </a:rPr>
              <a:t>Record all contact</a:t>
            </a:r>
          </a:p>
          <a:p>
            <a:pPr algn="l">
              <a:lnSpc>
                <a:spcPts val="5600"/>
              </a:lnSpc>
            </a:p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0832B81F1354418122A32AB6F182C2" ma:contentTypeVersion="18" ma:contentTypeDescription="Create a new document." ma:contentTypeScope="" ma:versionID="7fcaff1474d80600fa87e34e00e190eb">
  <xsd:schema xmlns:xsd="http://www.w3.org/2001/XMLSchema" xmlns:xs="http://www.w3.org/2001/XMLSchema" xmlns:p="http://schemas.microsoft.com/office/2006/metadata/properties" xmlns:ns2="c17f7ba6-ebd4-4d94-a71e-213acef78971" xmlns:ns3="4cd77518-4345-49c8-a085-d31b2d67a215" targetNamespace="http://schemas.microsoft.com/office/2006/metadata/properties" ma:root="true" ma:fieldsID="5c2977988accad1c965c75d2e7616a0e" ns2:_="" ns3:_="">
    <xsd:import namespace="c17f7ba6-ebd4-4d94-a71e-213acef78971"/>
    <xsd:import namespace="4cd77518-4345-49c8-a085-d31b2d67a21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7f7ba6-ebd4-4d94-a71e-213acef789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c3a6be5-3dc2-4961-83f5-fbe63373280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d77518-4345-49c8-a085-d31b2d67a21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4486b10-bffd-44ea-930b-e4cee61b2459}" ma:internalName="TaxCatchAll" ma:showField="CatchAllData" ma:web="4cd77518-4345-49c8-a085-d31b2d67a2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17f7ba6-ebd4-4d94-a71e-213acef78971">
      <Terms xmlns="http://schemas.microsoft.com/office/infopath/2007/PartnerControls"/>
    </lcf76f155ced4ddcb4097134ff3c332f>
    <TaxCatchAll xmlns="4cd77518-4345-49c8-a085-d31b2d67a215" xsi:nil="true"/>
  </documentManagement>
</p:properties>
</file>

<file path=customXml/itemProps1.xml><?xml version="1.0" encoding="utf-8"?>
<ds:datastoreItem xmlns:ds="http://schemas.openxmlformats.org/officeDocument/2006/customXml" ds:itemID="{D2ED8D86-8293-4230-AE93-2EDE091A0049}"/>
</file>

<file path=customXml/itemProps2.xml><?xml version="1.0" encoding="utf-8"?>
<ds:datastoreItem xmlns:ds="http://schemas.openxmlformats.org/officeDocument/2006/customXml" ds:itemID="{449F42CC-CAF8-4D70-ABCF-3CA19826F00C}"/>
</file>

<file path=customXml/itemProps3.xml><?xml version="1.0" encoding="utf-8"?>
<ds:datastoreItem xmlns:ds="http://schemas.openxmlformats.org/officeDocument/2006/customXml" ds:itemID="{37F17264-5C27-45EC-B512-0955E06FADBD}"/>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KS4- Managing Unwanted Attention- Lesson 2</dc:title>
  <cp:revision>1</cp:revision>
  <dcterms:created xsi:type="dcterms:W3CDTF">2006-08-16T00:00:00Z</dcterms:created>
  <dcterms:modified xsi:type="dcterms:W3CDTF">2011-08-01T06:04:30Z</dcterms:modified>
  <dc:identifier>DAGP5KHOhzU</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0x010100E60832B81F1354418122A32AB6F182C2</vt:lpwstr>
  </property>
</Properties>
</file>