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15"/>
  </p:notesMasterIdLst>
  <p:sldIdLst>
    <p:sldId id="256" r:id="rId6"/>
    <p:sldId id="257" r:id="rId7"/>
    <p:sldId id="258" r:id="rId8"/>
    <p:sldId id="259" r:id="rId9"/>
    <p:sldId id="260" r:id="rId10"/>
    <p:sldId id="261" r:id="rId11"/>
    <p:sldId id="262" r:id="rId12"/>
    <p:sldId id="263" r:id="rId13"/>
    <p:sldId id="264" r:id="rId14"/>
  </p:sldIdLst>
  <p:sldSz cx="18288000" cy="10287000"/>
  <p:notesSz cx="6858000" cy="9144000"/>
  <p:embeddedFontLst>
    <p:embeddedFont>
      <p:font typeface="Poppins" charset="1" panose="00000500000000000000"/>
      <p:regular r:id="rId18"/>
    </p:embeddedFont>
    <p:embeddedFont>
      <p:font typeface="Poppins Bold" charset="1" panose="00000800000000000000"/>
      <p:regular r:id="rId19"/>
    </p:embeddedFont>
    <p:embeddedFont>
      <p:font typeface="DM Sans Bold" charset="1" panose="00000000000000000000"/>
      <p:regular r:id="rId20"/>
    </p:embeddedFont>
    <p:embeddedFont>
      <p:font typeface="Poppins Semi-Bold" charset="1" panose="00000700000000000000"/>
      <p:regular r:id="rId24"/>
    </p:embeddedFont>
    <p:embeddedFont>
      <p:font typeface="Poppins Medium" charset="1" panose="00000600000000000000"/>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font" Target="fonts/font18.fntdata"/><Relationship Id="rId26" Type="http://schemas.openxmlformats.org/officeDocument/2006/relationships/notesSlide" Target="notesSlides/notesSlide6.xml"/><Relationship Id="rId21" Type="http://schemas.openxmlformats.org/officeDocument/2006/relationships/notesSlide" Target="notesSlides/notesSlide2.xml"/><Relationship Id="rId3" Type="http://schemas.openxmlformats.org/officeDocument/2006/relationships/viewProps" Target="viewProps.xml"/><Relationship Id="rId12" Type="http://schemas.openxmlformats.org/officeDocument/2006/relationships/slide" Target="slides/slide7.xml"/><Relationship Id="rId17" Type="http://schemas.openxmlformats.org/officeDocument/2006/relationships/notesSlide" Target="notesSlides/notesSlide1.xml"/><Relationship Id="rId25" Type="http://schemas.openxmlformats.org/officeDocument/2006/relationships/notesSlide" Target="notesSlides/notesSlide5.xml"/><Relationship Id="rId7" Type="http://schemas.openxmlformats.org/officeDocument/2006/relationships/slide" Target="slides/slide2.xml"/><Relationship Id="rId33" Type="http://schemas.openxmlformats.org/officeDocument/2006/relationships/customXml" Target="../customXml/item3.xml"/><Relationship Id="rId16" Type="http://schemas.openxmlformats.org/officeDocument/2006/relationships/theme" Target="theme/theme2.xml"/><Relationship Id="rId2" Type="http://schemas.openxmlformats.org/officeDocument/2006/relationships/presProps" Target="presProps.xml"/><Relationship Id="rId20" Type="http://schemas.openxmlformats.org/officeDocument/2006/relationships/font" Target="fonts/font20.fntdata"/><Relationship Id="rId29" Type="http://schemas.openxmlformats.org/officeDocument/2006/relationships/notesSlide" Target="notesSlides/notesSlide9.xml"/><Relationship Id="rId1" Type="http://schemas.openxmlformats.org/officeDocument/2006/relationships/slideMaster" Target="slideMasters/slideMaster1.xml"/><Relationship Id="rId11" Type="http://schemas.openxmlformats.org/officeDocument/2006/relationships/slide" Target="slides/slide6.xml"/><Relationship Id="rId24" Type="http://schemas.openxmlformats.org/officeDocument/2006/relationships/font" Target="fonts/font24.fntdata"/><Relationship Id="rId6" Type="http://schemas.openxmlformats.org/officeDocument/2006/relationships/slide" Target="slides/slide1.xml"/><Relationship Id="rId32" Type="http://schemas.openxmlformats.org/officeDocument/2006/relationships/customXml" Target="../customXml/item2.xml"/><Relationship Id="rId15" Type="http://schemas.openxmlformats.org/officeDocument/2006/relationships/notesMaster" Target="notesMasters/notesMaster1.xml"/><Relationship Id="rId23" Type="http://schemas.openxmlformats.org/officeDocument/2006/relationships/notesSlide" Target="notesSlides/notesSlide4.xml"/><Relationship Id="rId28" Type="http://schemas.openxmlformats.org/officeDocument/2006/relationships/notesSlide" Target="notesSlides/notesSlide8.xml"/><Relationship Id="rId5"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font" Target="fonts/font19.fntdata"/><Relationship Id="rId31" Type="http://schemas.openxmlformats.org/officeDocument/2006/relationships/customXml" Target="../customXml/item1.xml"/><Relationship Id="rId14" Type="http://schemas.openxmlformats.org/officeDocument/2006/relationships/slide" Target="slides/slide9.xml"/><Relationship Id="rId22" Type="http://schemas.openxmlformats.org/officeDocument/2006/relationships/notesSlide" Target="notesSlides/notesSlide3.xml"/><Relationship Id="rId27" Type="http://schemas.openxmlformats.org/officeDocument/2006/relationships/notesSlide" Target="notesSlides/notesSlide7.xml"/><Relationship Id="rId30" Type="http://schemas.openxmlformats.org/officeDocument/2006/relationships/font" Target="fonts/font30.fntdata"/><Relationship Id="rId4" Type="http://schemas.openxmlformats.org/officeDocument/2006/relationships/theme" Target="theme/theme1.xml"/><Relationship Id="rId9" Type="http://schemas.openxmlformats.org/officeDocument/2006/relationships/slide" Target="slides/slide4.xml"/><Relationship Id="rId8" Type="http://schemas.openxmlformats.org/officeDocument/2006/relationships/slide" Target="slides/slide3.xml"/></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xml" Type="http://schemas.openxmlformats.org/officeDocument/2006/relationships/slide"/></Relationships>
</file>

<file path=ppt/notesSlides/_rels/notesSlide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7.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8.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9.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notesSlide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Revisit or introduce ground rules.</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Introduce the learning objectives and outcomes – today’s lesson focus is identifying healthy and unhealthy relationship behaviours and how to manage unhealthy relationships.</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Give out Resource 1: Attitude snapshots and ask how far students agree or disagree with each statement. Students could annotate the full handout or focus on particular characters. </a:t>
            </a:r>
          </a:p>
          <a:p>
            <a:r>
              <a:rPr lang="en-US"/>
              <a:t/>
            </a:r>
          </a:p>
          <a:p>
            <a:r>
              <a:rPr lang="en-US"/>
              <a:t>Detailed teacher notes are provided to support feedback. It is important to explain that different people have different boundaries and views on what is/is not acceptable but there are some behaviours that are clearly wrong and may even be illegal. We must listen to others to make sure we are not acting in a way that makes them feel unsafe.</a:t>
            </a:r>
          </a:p>
          <a:p>
            <a:r>
              <a:rPr lang="en-US"/>
              <a:t/>
            </a:r>
          </a:p>
          <a:p>
            <a:r>
              <a:rPr lang="en-US"/>
              <a:t>Use the class’s responses to inform your approach to the lesson. Address any gaps in understanding which have been identified and challenge unhealthy attitudes as appropriate.</a:t>
            </a:r>
          </a:p>
          <a:p>
            <a:r>
              <a:rPr lang="en-US"/>
              <a:t/>
            </a:r>
          </a:p>
          <a:p>
            <a:r>
              <a:rPr lang="en-US"/>
              <a:t>Support: Select fewer/simpler statements to focus on.</a:t>
            </a:r>
          </a:p>
          <a:p>
            <a:r>
              <a:rPr lang="en-US"/>
              <a:t>Extension: Ask students to rank the behaviours from most to least healthy.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 groups of 4-5, students should discuss a scenario from Resource 2: Make up or break up scenarios. Ask class to give advice to their character by writing notes around the situation. In particular, if they identify any controlling behaviours, they should suggest actions the person in the scenario could take to manage the situation.</a:t>
            </a:r>
          </a:p>
          <a:p>
            <a:r>
              <a:rPr lang="en-US"/>
              <a:t/>
            </a:r>
          </a:p>
          <a:p>
            <a:r>
              <a:rPr lang="en-US"/>
              <a:t>After a few minutes, ask students to pass the sheet to the next table. Each table should then review the scenario and comments then add any extra thoughts – including comments which may contradict what has already been said. This should be repeated until all tables have seen all 5 scenarios and the sheets have been returned to the original groups.</a:t>
            </a:r>
          </a:p>
          <a:p>
            <a:r>
              <a:rPr lang="en-US"/>
              <a:t/>
            </a:r>
          </a:p>
          <a:p>
            <a:r>
              <a:rPr lang="en-US"/>
              <a:t>Collect in the sheets and check whether students have covered the key points and have agreed on key messages. Ensure any omissions or differences of opinion are covered using the guidance in the teacher notes. </a:t>
            </a:r>
          </a:p>
          <a:p>
            <a:r>
              <a:rPr lang="en-US"/>
              <a:t> </a:t>
            </a:r>
          </a:p>
          <a:p>
            <a:r>
              <a:rPr lang="en-US"/>
              <a:t>Next, ask students to choose one scenario and decide what they could do if a friend was behaving in this potentially controlling way towards their partner. Ensure students consider their own safety as well as sources of further support.</a:t>
            </a:r>
          </a:p>
          <a:p>
            <a:r>
              <a:rPr lang="en-US"/>
              <a:t/>
            </a:r>
          </a:p>
          <a:p>
            <a:r>
              <a:rPr lang="en-US"/>
              <a:t>During feedback, explain that the same power and control dynamic seen in unhealthy relationships is often present in stalking situations. If there is a risk of a difficult break-up, it’s best the person is encouraged to seek further help to manage the situation to keep all parties safe.</a:t>
            </a:r>
          </a:p>
          <a:p>
            <a:r>
              <a:rPr lang="en-US"/>
              <a:t/>
            </a:r>
          </a:p>
          <a:p>
            <a:r>
              <a:rPr lang="en-US"/>
              <a:t>Support: Use a highlighter to show the controlling behaviours in each scenario. </a:t>
            </a:r>
          </a:p>
          <a:p>
            <a:r>
              <a:rPr lang="en-US"/>
              <a:t>Extension: Write a response to each situation as if it were a question on an online forum.</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6.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Explain that when a relationship ends, people can feel a whole range of feelings. Sometimes there can be quite difficult feelings which in some cases can contribute to a person acting in unhealthy ways. </a:t>
            </a:r>
          </a:p>
          <a:p>
            <a:r>
              <a:rPr lang="en-US"/>
              <a:t>Ask students to sketch a person outline and annotate as per the slide.</a:t>
            </a:r>
          </a:p>
          <a:p>
            <a:r>
              <a:rPr lang="en-US"/>
              <a:t>N.B. This could be an emotional activity for those who have experienced a recent or difficult breakup (either themselves or family members) so ensure an alternative is provided, e.g. create a leaflet covering 3 top sources of support for people managing a difficult breakup.</a:t>
            </a:r>
          </a:p>
          <a:p>
            <a:r>
              <a:rPr lang="en-US"/>
              <a:t/>
            </a:r>
          </a:p>
          <a:p>
            <a:r>
              <a:rPr lang="en-US"/>
              <a:t>Feedback on common themes and discuss the spectrum of potential attitudes towards a breakup e.g. relief, looking forward to finding a new partner, sad but enjoying more time with friends, through to feeling very depressed, embarrassed, hurt or rejected. Reassure the class that it is ‘normal’ to feel any of a range of different emotions, but that where difficult feelings occur it may be appropriate to seek help, and it is not acceptable for those feelings to translate into unhealthy behaviours towards others.</a:t>
            </a:r>
          </a:p>
          <a:p>
            <a:r>
              <a:rPr lang="en-US"/>
              <a:t/>
            </a:r>
          </a:p>
          <a:p>
            <a:r>
              <a:rPr lang="en-US"/>
              <a:t>Next, ask students to use a different colour pen and provide advice and guidance for the more difficult thoughts, feelings and behaviours they identified, including sources of support. This should include consideration of actions if someone has any impulses to act in unhealthy ways.</a:t>
            </a:r>
          </a:p>
          <a:p>
            <a:r>
              <a:rPr lang="en-US"/>
              <a:t/>
            </a:r>
          </a:p>
          <a:p>
            <a:r>
              <a:rPr lang="en-US"/>
              <a:t>The lesson plan provides further teacher feedback support.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7.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Signposting support</a:t>
            </a:r>
          </a:p>
          <a:p>
            <a:r>
              <a:rPr lang="en-US"/>
              <a:t>Reiterate the importance of asking for help, advice or support as soon as concerns arise.</a:t>
            </a:r>
          </a:p>
          <a:p>
            <a:r>
              <a:rPr lang="en-US"/>
              <a:t>Signpost different sources of support and ways of accessing them.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8.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Ask the class to summarise how people can help if a friend is in an unhealthy relationship – either as the person being controlling or facing coercion from their partner. Class should come up with 3 clear suggestions for each. Students could use the baseline statements as a focus for their work. Ensure students consider the safety of bystanders in their answers. </a:t>
            </a:r>
          </a:p>
          <a:p>
            <a:r>
              <a:rPr lang="en-US"/>
              <a:t/>
            </a:r>
          </a:p>
          <a:p>
            <a:r>
              <a:rPr lang="en-US"/>
              <a:t>Use the class’ answers to assess lesson progress and identify any remaining misconceptions.  </a:t>
            </a:r>
          </a:p>
          <a:p>
            <a:r>
              <a:rPr lang="en-US"/>
              <a:t/>
            </a:r>
          </a:p>
          <a:p>
            <a:r>
              <a:rPr lang="en-US"/>
              <a:t>When feeding back, ensure awareness that harassment, stalking and relationship abuse are illegal and that the police can be contacted in such cases. The lesson plan provides further teacher feedback support.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9.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Ask students to list all the things that might make a person feel happy and safe in a relationship. They could then nominate their top 5 most important behaviours in a relationship.</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3.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2.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3.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4.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4.png" Type="http://schemas.openxmlformats.org/officeDocument/2006/relationships/image"/><Relationship Id="rId6" Target="../media/image5.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5.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6.png" Type="http://schemas.openxmlformats.org/officeDocument/2006/relationships/image"/><Relationship Id="rId6" Target="../media/image7.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6.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8.png" Type="http://schemas.openxmlformats.org/officeDocument/2006/relationships/image"/><Relationship Id="rId6" Target="../media/image9.svg" Type="http://schemas.openxmlformats.org/officeDocument/2006/relationships/image"/><Relationship Id="rId7" Target="../media/image10.png" Type="http://schemas.openxmlformats.org/officeDocument/2006/relationships/image"/><Relationship Id="rId8" Target="../media/image11.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7.xml" Type="http://schemas.openxmlformats.org/officeDocument/2006/relationships/notesSlide"/><Relationship Id="rId3" Target="https://www.childline.org.uk/" TargetMode="External" Type="http://schemas.openxmlformats.org/officeDocument/2006/relationships/hyperlink"/><Relationship Id="rId4" Target="http://www.police.uk/" TargetMode="External" Type="http://schemas.openxmlformats.org/officeDocument/2006/relationships/hyperlink"/><Relationship Id="rId5" Target="https://www.suzylamplugh.org/Pages/Category/get-stalking-advice-and-help" TargetMode="External" Type="http://schemas.openxmlformats.org/officeDocument/2006/relationships/hyperlink"/><Relationship Id="rId6" Target="https://www.alicerugglestrust.org/aware" TargetMode="External" Type="http://schemas.openxmlformats.org/officeDocument/2006/relationships/hyperlink"/><Relationship Id="rId7" Target="../media/image3.png" Type="http://schemas.openxmlformats.org/officeDocument/2006/relationships/image"/><Relationship Id="rId8" Target="../media/image1.png" Type="http://schemas.openxmlformats.org/officeDocument/2006/relationships/image"/><Relationship Id="rId9" Target="../media/image2.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8.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12.png" Type="http://schemas.openxmlformats.org/officeDocument/2006/relationships/image"/><Relationship Id="rId7" Target="../media/image13.sv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9.xml" Type="http://schemas.openxmlformats.org/officeDocument/2006/relationships/notesSlide"/><Relationship Id="rId3" Target="../media/image3.png" Type="http://schemas.openxmlformats.org/officeDocument/2006/relationships/image"/><Relationship Id="rId4" Target="../media/image1.png" Type="http://schemas.openxmlformats.org/officeDocument/2006/relationships/image"/><Relationship Id="rId5" Target="../media/image2.svg" Type="http://schemas.openxmlformats.org/officeDocument/2006/relationships/image"/><Relationship Id="rId6" Target="../media/image14.png" Type="http://schemas.openxmlformats.org/officeDocument/2006/relationships/image"/><Relationship Id="rId7" Target="../media/image15.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680815" y="1186709"/>
            <a:ext cx="12036640" cy="7206370"/>
            <a:chOff x="0" y="0"/>
            <a:chExt cx="3170144" cy="1897974"/>
          </a:xfrm>
        </p:grpSpPr>
        <p:sp>
          <p:nvSpPr>
            <p:cNvPr name="Freeform 3" id="3"/>
            <p:cNvSpPr/>
            <p:nvPr/>
          </p:nvSpPr>
          <p:spPr>
            <a:xfrm flipH="false" flipV="false" rot="0">
              <a:off x="0" y="0"/>
              <a:ext cx="3170144" cy="1897974"/>
            </a:xfrm>
            <a:custGeom>
              <a:avLst/>
              <a:gdLst/>
              <a:ahLst/>
              <a:cxnLst/>
              <a:rect r="r" b="b" t="t" l="l"/>
              <a:pathLst>
                <a:path h="1897974" w="3170144">
                  <a:moveTo>
                    <a:pt x="32803" y="0"/>
                  </a:moveTo>
                  <a:lnTo>
                    <a:pt x="3137341" y="0"/>
                  </a:lnTo>
                  <a:cubicBezTo>
                    <a:pt x="3155458" y="0"/>
                    <a:pt x="3170144" y="14686"/>
                    <a:pt x="3170144" y="32803"/>
                  </a:cubicBezTo>
                  <a:lnTo>
                    <a:pt x="3170144" y="1865171"/>
                  </a:lnTo>
                  <a:cubicBezTo>
                    <a:pt x="3170144" y="1883288"/>
                    <a:pt x="3155458" y="1897974"/>
                    <a:pt x="3137341" y="1897974"/>
                  </a:cubicBezTo>
                  <a:lnTo>
                    <a:pt x="32803" y="1897974"/>
                  </a:lnTo>
                  <a:cubicBezTo>
                    <a:pt x="14686" y="1897974"/>
                    <a:pt x="0" y="1883288"/>
                    <a:pt x="0" y="1865171"/>
                  </a:cubicBezTo>
                  <a:lnTo>
                    <a:pt x="0" y="32803"/>
                  </a:lnTo>
                  <a:cubicBezTo>
                    <a:pt x="0" y="14686"/>
                    <a:pt x="14686" y="0"/>
                    <a:pt x="32803" y="0"/>
                  </a:cubicBezTo>
                  <a:close/>
                </a:path>
              </a:pathLst>
            </a:custGeom>
            <a:solidFill>
              <a:srgbClr val="1B64AE"/>
            </a:solidFill>
          </p:spPr>
        </p:sp>
        <p:sp>
          <p:nvSpPr>
            <p:cNvPr name="TextBox 4" id="4"/>
            <p:cNvSpPr txBox="true"/>
            <p:nvPr/>
          </p:nvSpPr>
          <p:spPr>
            <a:xfrm>
              <a:off x="0" y="-38100"/>
              <a:ext cx="3170144" cy="1936074"/>
            </a:xfrm>
            <a:prstGeom prst="rect">
              <a:avLst/>
            </a:prstGeom>
          </p:spPr>
          <p:txBody>
            <a:bodyPr anchor="ctr" rtlCol="false" tIns="50800" lIns="50800" bIns="50800" rIns="50800"/>
            <a:lstStyle/>
            <a:p>
              <a:pPr algn="ctr">
                <a:lnSpc>
                  <a:spcPts val="2774"/>
                </a:lnSpc>
              </a:pPr>
            </a:p>
          </p:txBody>
        </p:sp>
      </p:grpSp>
      <p:sp>
        <p:nvSpPr>
          <p:cNvPr name="TextBox 5" id="5"/>
          <p:cNvSpPr txBox="true"/>
          <p:nvPr/>
        </p:nvSpPr>
        <p:spPr>
          <a:xfrm rot="0">
            <a:off x="3020762" y="2072534"/>
            <a:ext cx="11356745" cy="5044525"/>
          </a:xfrm>
          <a:prstGeom prst="rect">
            <a:avLst/>
          </a:prstGeom>
        </p:spPr>
        <p:txBody>
          <a:bodyPr anchor="t" rtlCol="false" tIns="0" lIns="0" bIns="0" rIns="0">
            <a:spAutoFit/>
          </a:bodyPr>
          <a:lstStyle/>
          <a:p>
            <a:pPr algn="ctr" marL="0" indent="0" lvl="0">
              <a:lnSpc>
                <a:spcPts val="12877"/>
              </a:lnSpc>
            </a:pPr>
            <a:r>
              <a:rPr lang="en-US" sz="11706" spc="-117">
                <a:solidFill>
                  <a:srgbClr val="FFFFFF"/>
                </a:solidFill>
                <a:latin typeface="Poppins"/>
                <a:ea typeface="Poppins"/>
                <a:cs typeface="Poppins"/>
                <a:sym typeface="Poppins"/>
              </a:rPr>
              <a:t>Identifying Unhealthy Relationships</a:t>
            </a:r>
          </a:p>
        </p:txBody>
      </p:sp>
      <p:grpSp>
        <p:nvGrpSpPr>
          <p:cNvPr name="Group 6" id="6"/>
          <p:cNvGrpSpPr/>
          <p:nvPr/>
        </p:nvGrpSpPr>
        <p:grpSpPr>
          <a:xfrm rot="0">
            <a:off x="2418930" y="8012409"/>
            <a:ext cx="12560411" cy="1386823"/>
            <a:chOff x="0" y="0"/>
            <a:chExt cx="16747214" cy="1849097"/>
          </a:xfrm>
        </p:grpSpPr>
        <p:grpSp>
          <p:nvGrpSpPr>
            <p:cNvPr name="Group 7" id="7"/>
            <p:cNvGrpSpPr/>
            <p:nvPr/>
          </p:nvGrpSpPr>
          <p:grpSpPr>
            <a:xfrm rot="0">
              <a:off x="0" y="0"/>
              <a:ext cx="16747214" cy="1849097"/>
              <a:chOff x="0" y="0"/>
              <a:chExt cx="15455251" cy="2318834"/>
            </a:xfrm>
          </p:grpSpPr>
          <p:sp>
            <p:nvSpPr>
              <p:cNvPr name="Freeform 8" id="8"/>
              <p:cNvSpPr/>
              <p:nvPr/>
            </p:nvSpPr>
            <p:spPr>
              <a:xfrm flipH="false" flipV="false" rot="0">
                <a:off x="0" y="0"/>
                <a:ext cx="15455252" cy="2318834"/>
              </a:xfrm>
              <a:custGeom>
                <a:avLst/>
                <a:gdLst/>
                <a:ahLst/>
                <a:cxnLst/>
                <a:rect r="r" b="b" t="t" l="l"/>
                <a:pathLst>
                  <a:path h="2318834" w="15455252">
                    <a:moveTo>
                      <a:pt x="15150452" y="0"/>
                    </a:moveTo>
                    <a:lnTo>
                      <a:pt x="304800" y="0"/>
                    </a:lnTo>
                    <a:cubicBezTo>
                      <a:pt x="135890" y="0"/>
                      <a:pt x="0" y="135890"/>
                      <a:pt x="0" y="304800"/>
                    </a:cubicBezTo>
                    <a:lnTo>
                      <a:pt x="0" y="2014034"/>
                    </a:lnTo>
                    <a:cubicBezTo>
                      <a:pt x="0" y="2182943"/>
                      <a:pt x="135890" y="2318834"/>
                      <a:pt x="304800" y="2318834"/>
                    </a:cubicBezTo>
                    <a:lnTo>
                      <a:pt x="15150452" y="2318834"/>
                    </a:lnTo>
                    <a:cubicBezTo>
                      <a:pt x="15319361" y="2318834"/>
                      <a:pt x="15455252" y="2182943"/>
                      <a:pt x="15455252" y="2014034"/>
                    </a:cubicBezTo>
                    <a:lnTo>
                      <a:pt x="15455252" y="304800"/>
                    </a:lnTo>
                    <a:cubicBezTo>
                      <a:pt x="15455252" y="135890"/>
                      <a:pt x="15319361" y="0"/>
                      <a:pt x="15150452" y="0"/>
                    </a:cubicBezTo>
                    <a:close/>
                  </a:path>
                </a:pathLst>
              </a:custGeom>
              <a:solidFill>
                <a:srgbClr val="EDF0F2"/>
              </a:solidFill>
            </p:spPr>
          </p:sp>
        </p:grpSp>
        <p:sp>
          <p:nvSpPr>
            <p:cNvPr name="TextBox 9" id="9"/>
            <p:cNvSpPr txBox="true"/>
            <p:nvPr/>
          </p:nvSpPr>
          <p:spPr>
            <a:xfrm rot="0">
              <a:off x="3731492" y="556222"/>
              <a:ext cx="9828787" cy="650929"/>
            </a:xfrm>
            <a:prstGeom prst="rect">
              <a:avLst/>
            </a:prstGeom>
          </p:spPr>
          <p:txBody>
            <a:bodyPr anchor="t" rtlCol="false" tIns="0" lIns="0" bIns="0" rIns="0">
              <a:spAutoFit/>
            </a:bodyPr>
            <a:lstStyle/>
            <a:p>
              <a:pPr algn="ctr" marL="0" indent="0" lvl="0">
                <a:lnSpc>
                  <a:spcPts val="3935"/>
                </a:lnSpc>
                <a:spcBef>
                  <a:spcPct val="0"/>
                </a:spcBef>
              </a:pPr>
              <a:r>
                <a:rPr lang="en-US" b="true" sz="2810" spc="-28">
                  <a:solidFill>
                    <a:srgbClr val="1B64AE"/>
                  </a:solidFill>
                  <a:latin typeface="Poppins Bold"/>
                  <a:ea typeface="Poppins Bold"/>
                  <a:cs typeface="Poppins Bold"/>
                  <a:sym typeface="Poppins Bold"/>
                </a:rPr>
                <a:t>The Alice Ruggles Trust </a:t>
              </a:r>
            </a:p>
          </p:txBody>
        </p:sp>
      </p:grpSp>
      <p:sp>
        <p:nvSpPr>
          <p:cNvPr name="Freeform 10" id="10"/>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11" id="11"/>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5"/>
            <a:stretch>
              <a:fillRect l="0" t="0" r="0" b="0"/>
            </a:stretch>
          </a:blipFill>
        </p:spPr>
      </p:sp>
      <p:sp>
        <p:nvSpPr>
          <p:cNvPr name="TextBox 12" id="12"/>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3" id="13"/>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2306394" y="551497"/>
            <a:ext cx="10005271" cy="1818746"/>
            <a:chOff x="0" y="0"/>
            <a:chExt cx="2197766" cy="399507"/>
          </a:xfrm>
        </p:grpSpPr>
        <p:sp>
          <p:nvSpPr>
            <p:cNvPr name="Freeform 3" id="3"/>
            <p:cNvSpPr/>
            <p:nvPr/>
          </p:nvSpPr>
          <p:spPr>
            <a:xfrm flipH="false" flipV="false" rot="0">
              <a:off x="0" y="0"/>
              <a:ext cx="2197766" cy="399507"/>
            </a:xfrm>
            <a:custGeom>
              <a:avLst/>
              <a:gdLst/>
              <a:ahLst/>
              <a:cxnLst/>
              <a:rect r="r" b="b" t="t" l="l"/>
              <a:pathLst>
                <a:path h="399507" w="2197766">
                  <a:moveTo>
                    <a:pt x="39463" y="0"/>
                  </a:moveTo>
                  <a:lnTo>
                    <a:pt x="2158303" y="0"/>
                  </a:lnTo>
                  <a:cubicBezTo>
                    <a:pt x="2168769" y="0"/>
                    <a:pt x="2178807" y="4158"/>
                    <a:pt x="2186207" y="11558"/>
                  </a:cubicBezTo>
                  <a:cubicBezTo>
                    <a:pt x="2193608" y="18959"/>
                    <a:pt x="2197766" y="28997"/>
                    <a:pt x="2197766" y="39463"/>
                  </a:cubicBezTo>
                  <a:lnTo>
                    <a:pt x="2197766" y="360044"/>
                  </a:lnTo>
                  <a:cubicBezTo>
                    <a:pt x="2197766" y="370510"/>
                    <a:pt x="2193608" y="380548"/>
                    <a:pt x="2186207" y="387949"/>
                  </a:cubicBezTo>
                  <a:cubicBezTo>
                    <a:pt x="2178807" y="395349"/>
                    <a:pt x="2168769" y="399507"/>
                    <a:pt x="2158303" y="399507"/>
                  </a:cubicBezTo>
                  <a:lnTo>
                    <a:pt x="39463" y="399507"/>
                  </a:lnTo>
                  <a:cubicBezTo>
                    <a:pt x="28997" y="399507"/>
                    <a:pt x="18959" y="395349"/>
                    <a:pt x="11558" y="387949"/>
                  </a:cubicBezTo>
                  <a:cubicBezTo>
                    <a:pt x="4158" y="380548"/>
                    <a:pt x="0" y="370510"/>
                    <a:pt x="0" y="360044"/>
                  </a:cubicBezTo>
                  <a:lnTo>
                    <a:pt x="0" y="39463"/>
                  </a:lnTo>
                  <a:cubicBezTo>
                    <a:pt x="0" y="28997"/>
                    <a:pt x="4158" y="18959"/>
                    <a:pt x="11558" y="11558"/>
                  </a:cubicBezTo>
                  <a:cubicBezTo>
                    <a:pt x="18959" y="4158"/>
                    <a:pt x="28997" y="0"/>
                    <a:pt x="39463" y="0"/>
                  </a:cubicBezTo>
                  <a:close/>
                </a:path>
              </a:pathLst>
            </a:custGeom>
            <a:solidFill>
              <a:srgbClr val="1B64AE"/>
            </a:solidFill>
          </p:spPr>
        </p:sp>
        <p:sp>
          <p:nvSpPr>
            <p:cNvPr name="TextBox 4" id="4"/>
            <p:cNvSpPr txBox="true"/>
            <p:nvPr/>
          </p:nvSpPr>
          <p:spPr>
            <a:xfrm>
              <a:off x="0" y="-38100"/>
              <a:ext cx="2197766" cy="437607"/>
            </a:xfrm>
            <a:prstGeom prst="rect">
              <a:avLst/>
            </a:prstGeom>
          </p:spPr>
          <p:txBody>
            <a:bodyPr anchor="ctr" rtlCol="false" tIns="50800" lIns="50800" bIns="50800" rIns="50800"/>
            <a:lstStyle/>
            <a:p>
              <a:pPr algn="ctr">
                <a:lnSpc>
                  <a:spcPts val="2774"/>
                </a:lnSpc>
              </a:pPr>
            </a:p>
          </p:txBody>
        </p:sp>
      </p:grpSp>
      <p:sp>
        <p:nvSpPr>
          <p:cNvPr name="TextBox 5" id="5"/>
          <p:cNvSpPr txBox="true"/>
          <p:nvPr/>
        </p:nvSpPr>
        <p:spPr>
          <a:xfrm rot="0">
            <a:off x="2440944" y="488366"/>
            <a:ext cx="10005271"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Ground Rules</a:t>
            </a:r>
          </a:p>
        </p:txBody>
      </p:sp>
      <p:sp>
        <p:nvSpPr>
          <p:cNvPr name="TextBox 6" id="6"/>
          <p:cNvSpPr txBox="true"/>
          <p:nvPr/>
        </p:nvSpPr>
        <p:spPr>
          <a:xfrm rot="0">
            <a:off x="1789727" y="2389293"/>
            <a:ext cx="15311458" cy="6953819"/>
          </a:xfrm>
          <a:prstGeom prst="rect">
            <a:avLst/>
          </a:prstGeom>
        </p:spPr>
        <p:txBody>
          <a:bodyPr anchor="t" rtlCol="false" tIns="0" lIns="0" bIns="0" rIns="0">
            <a:spAutoFit/>
          </a:bodyPr>
          <a:lstStyle/>
          <a:p>
            <a:pPr algn="l" marL="1047676" indent="-523838" lvl="1">
              <a:lnSpc>
                <a:spcPts val="6793"/>
              </a:lnSpc>
              <a:buFont typeface="Arial"/>
              <a:buChar char="•"/>
            </a:pPr>
            <a:r>
              <a:rPr lang="en-US" sz="4852">
                <a:solidFill>
                  <a:srgbClr val="51AD31"/>
                </a:solidFill>
                <a:latin typeface="Poppins"/>
                <a:ea typeface="Poppins"/>
                <a:cs typeface="Poppins"/>
                <a:sym typeface="Poppins"/>
              </a:rPr>
              <a:t>Listen to and respect each other</a:t>
            </a:r>
          </a:p>
          <a:p>
            <a:pPr algn="l" marL="1047676" indent="-523838" lvl="1">
              <a:lnSpc>
                <a:spcPts val="6793"/>
              </a:lnSpc>
              <a:buFont typeface="Arial"/>
              <a:buChar char="•"/>
            </a:pPr>
            <a:r>
              <a:rPr lang="en-US" sz="4852">
                <a:solidFill>
                  <a:srgbClr val="51AD31"/>
                </a:solidFill>
                <a:latin typeface="Poppins"/>
                <a:ea typeface="Poppins"/>
                <a:cs typeface="Poppins"/>
                <a:sym typeface="Poppins"/>
              </a:rPr>
              <a:t>One person speaking at a time</a:t>
            </a:r>
          </a:p>
          <a:p>
            <a:pPr algn="l" marL="1047676" indent="-523838" lvl="1">
              <a:lnSpc>
                <a:spcPts val="6793"/>
              </a:lnSpc>
              <a:buFont typeface="Arial"/>
              <a:buChar char="•"/>
            </a:pPr>
            <a:r>
              <a:rPr lang="en-US" sz="4852">
                <a:solidFill>
                  <a:srgbClr val="51AD31"/>
                </a:solidFill>
                <a:latin typeface="Poppins"/>
                <a:ea typeface="Poppins"/>
                <a:cs typeface="Poppins"/>
                <a:sym typeface="Poppins"/>
              </a:rPr>
              <a:t>Openness but no personal stories</a:t>
            </a:r>
          </a:p>
          <a:p>
            <a:pPr algn="l" marL="1047676" indent="-523838" lvl="1">
              <a:lnSpc>
                <a:spcPts val="6793"/>
              </a:lnSpc>
              <a:buFont typeface="Arial"/>
              <a:buChar char="•"/>
            </a:pPr>
            <a:r>
              <a:rPr lang="en-US" sz="4852">
                <a:solidFill>
                  <a:srgbClr val="51AD31"/>
                </a:solidFill>
                <a:latin typeface="Poppins"/>
                <a:ea typeface="Poppins"/>
                <a:cs typeface="Poppins"/>
                <a:sym typeface="Poppins"/>
              </a:rPr>
              <a:t>No such thing as a silly question</a:t>
            </a:r>
          </a:p>
          <a:p>
            <a:pPr algn="l" marL="1090855" indent="-545427" lvl="1">
              <a:lnSpc>
                <a:spcPts val="7073"/>
              </a:lnSpc>
              <a:buFont typeface="Arial"/>
              <a:buChar char="•"/>
            </a:pPr>
            <a:r>
              <a:rPr lang="en-US" sz="5052">
                <a:solidFill>
                  <a:srgbClr val="51AD31"/>
                </a:solidFill>
                <a:latin typeface="Poppins"/>
                <a:ea typeface="Poppins"/>
                <a:cs typeface="Poppins"/>
                <a:sym typeface="Poppins"/>
              </a:rPr>
              <a:t>During discussions we have the right to pass</a:t>
            </a:r>
          </a:p>
          <a:p>
            <a:pPr algn="l" marL="1047676" indent="-523838" lvl="1">
              <a:lnSpc>
                <a:spcPts val="6793"/>
              </a:lnSpc>
              <a:buFont typeface="Arial"/>
              <a:buChar char="•"/>
            </a:pPr>
            <a:r>
              <a:rPr lang="en-US" sz="4852">
                <a:solidFill>
                  <a:srgbClr val="51AD31"/>
                </a:solidFill>
                <a:latin typeface="Poppins"/>
                <a:ea typeface="Poppins"/>
                <a:cs typeface="Poppins"/>
                <a:sym typeface="Poppins"/>
              </a:rPr>
              <a:t>We won’t laugh at, judge, or make assumptions about anyone else in the group</a:t>
            </a:r>
          </a:p>
        </p:txBody>
      </p:sp>
      <p:sp>
        <p:nvSpPr>
          <p:cNvPr name="Freeform 7" id="7"/>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8" id="8"/>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9" id="9"/>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1325399" y="463725"/>
            <a:ext cx="12442470" cy="2121477"/>
            <a:chOff x="0" y="0"/>
            <a:chExt cx="2733123" cy="466005"/>
          </a:xfrm>
        </p:grpSpPr>
        <p:sp>
          <p:nvSpPr>
            <p:cNvPr name="Freeform 3" id="3"/>
            <p:cNvSpPr/>
            <p:nvPr/>
          </p:nvSpPr>
          <p:spPr>
            <a:xfrm flipH="false" flipV="false" rot="0">
              <a:off x="0" y="0"/>
              <a:ext cx="2733123" cy="466005"/>
            </a:xfrm>
            <a:custGeom>
              <a:avLst/>
              <a:gdLst/>
              <a:ahLst/>
              <a:cxnLst/>
              <a:rect r="r" b="b" t="t" l="l"/>
              <a:pathLst>
                <a:path h="466005" w="2733123">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name="TextBox 4" id="4"/>
            <p:cNvSpPr txBox="true"/>
            <p:nvPr/>
          </p:nvSpPr>
          <p:spPr>
            <a:xfrm>
              <a:off x="0" y="-38100"/>
              <a:ext cx="2733123" cy="504105"/>
            </a:xfrm>
            <a:prstGeom prst="rect">
              <a:avLst/>
            </a:prstGeom>
          </p:spPr>
          <p:txBody>
            <a:bodyPr anchor="ctr" rtlCol="false" tIns="50800" lIns="50800" bIns="50800" rIns="50800"/>
            <a:lstStyle/>
            <a:p>
              <a:pPr algn="ctr">
                <a:lnSpc>
                  <a:spcPts val="2774"/>
                </a:lnSpc>
              </a:pPr>
            </a:p>
          </p:txBody>
        </p:sp>
      </p:grpSp>
      <p:sp>
        <p:nvSpPr>
          <p:cNvPr name="TextBox 5" id="5"/>
          <p:cNvSpPr txBox="true"/>
          <p:nvPr/>
        </p:nvSpPr>
        <p:spPr>
          <a:xfrm rot="0">
            <a:off x="1511695" y="499756"/>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Learning Outcomes</a:t>
            </a:r>
          </a:p>
        </p:txBody>
      </p:sp>
      <p:sp>
        <p:nvSpPr>
          <p:cNvPr name="TextBox 6" id="6"/>
          <p:cNvSpPr txBox="true"/>
          <p:nvPr/>
        </p:nvSpPr>
        <p:spPr>
          <a:xfrm rot="0">
            <a:off x="737930" y="2952491"/>
            <a:ext cx="16812140" cy="5786120"/>
          </a:xfrm>
          <a:prstGeom prst="rect">
            <a:avLst/>
          </a:prstGeom>
        </p:spPr>
        <p:txBody>
          <a:bodyPr anchor="t" rtlCol="false" tIns="0" lIns="0" bIns="0" rIns="0">
            <a:spAutoFit/>
          </a:bodyPr>
          <a:lstStyle/>
          <a:p>
            <a:pPr algn="l" marL="1176652" indent="-588326" lvl="1">
              <a:lnSpc>
                <a:spcPts val="7629"/>
              </a:lnSpc>
              <a:buFont typeface="Arial"/>
              <a:buChar char="•"/>
            </a:pPr>
            <a:r>
              <a:rPr lang="en-US" sz="5449">
                <a:solidFill>
                  <a:srgbClr val="51AD31"/>
                </a:solidFill>
                <a:latin typeface="Poppins"/>
                <a:ea typeface="Poppins"/>
                <a:cs typeface="Poppins"/>
                <a:sym typeface="Poppins"/>
              </a:rPr>
              <a:t>Assess whether relationship behaviours are healthy or unhealthy</a:t>
            </a:r>
          </a:p>
          <a:p>
            <a:pPr algn="l" marL="1176652" indent="-588326" lvl="1">
              <a:lnSpc>
                <a:spcPts val="7629"/>
              </a:lnSpc>
              <a:buFont typeface="Arial"/>
              <a:buChar char="•"/>
            </a:pPr>
            <a:r>
              <a:rPr lang="en-US" sz="5449">
                <a:solidFill>
                  <a:srgbClr val="51AD31"/>
                </a:solidFill>
                <a:latin typeface="Poppins"/>
                <a:ea typeface="Poppins"/>
                <a:cs typeface="Poppins"/>
                <a:sym typeface="Poppins"/>
              </a:rPr>
              <a:t>Explain effective strategies to effectively manage break-ups</a:t>
            </a:r>
          </a:p>
          <a:p>
            <a:pPr algn="l" marL="1176652" indent="-588326" lvl="1">
              <a:lnSpc>
                <a:spcPts val="7629"/>
              </a:lnSpc>
              <a:buFont typeface="Arial"/>
              <a:buChar char="•"/>
            </a:pPr>
            <a:r>
              <a:rPr lang="en-US" sz="5449">
                <a:solidFill>
                  <a:srgbClr val="51AD31"/>
                </a:solidFill>
                <a:latin typeface="Poppins"/>
                <a:ea typeface="Poppins"/>
                <a:cs typeface="Poppins"/>
                <a:sym typeface="Poppins"/>
              </a:rPr>
              <a:t>Suggest ways to support a friend who is in an unhealthy relationship</a:t>
            </a:r>
          </a:p>
        </p:txBody>
      </p:sp>
      <p:sp>
        <p:nvSpPr>
          <p:cNvPr name="Freeform 7" id="7"/>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8" id="8"/>
          <p:cNvSpPr/>
          <p:nvPr/>
        </p:nvSpPr>
        <p:spPr>
          <a:xfrm flipH="false" flipV="false" rot="0">
            <a:off x="15272087" y="160993"/>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9" id="9"/>
          <p:cNvSpPr txBox="true"/>
          <p:nvPr/>
        </p:nvSpPr>
        <p:spPr>
          <a:xfrm rot="0">
            <a:off x="14618150" y="284145"/>
            <a:ext cx="3498160" cy="321058"/>
          </a:xfrm>
          <a:prstGeom prst="rect">
            <a:avLst/>
          </a:prstGeom>
        </p:spPr>
        <p:txBody>
          <a:bodyPr anchor="t" rtlCol="false" tIns="0" lIns="0" bIns="0" rIns="0">
            <a:spAutoFit/>
          </a:bodyPr>
          <a:lstStyle/>
          <a:p>
            <a:pPr algn="r" marL="0" indent="0" lvl="0">
              <a:lnSpc>
                <a:spcPts val="2614"/>
              </a:lnSpc>
              <a:spcBef>
                <a:spcPct val="0"/>
              </a:spcBef>
            </a:pPr>
            <a:r>
              <a:rPr lang="en-US" b="true" sz="1867">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767607" y="707642"/>
            <a:ext cx="3498160" cy="321058"/>
          </a:xfrm>
          <a:prstGeom prst="rect">
            <a:avLst/>
          </a:prstGeom>
        </p:spPr>
        <p:txBody>
          <a:bodyPr anchor="t" rtlCol="false" tIns="0" lIns="0" bIns="0" rIns="0">
            <a:spAutoFit/>
          </a:bodyPr>
          <a:lstStyle/>
          <a:p>
            <a:pPr algn="r" marL="0" indent="0" lvl="0">
              <a:lnSpc>
                <a:spcPts val="2614"/>
              </a:lnSpc>
              <a:spcBef>
                <a:spcPct val="0"/>
              </a:spcBef>
            </a:pPr>
            <a:r>
              <a:rPr lang="en-US" b="true" sz="1867">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15577" y="382898"/>
            <a:ext cx="9371060" cy="1291604"/>
            <a:chOff x="0" y="0"/>
            <a:chExt cx="2468098" cy="340176"/>
          </a:xfrm>
        </p:grpSpPr>
        <p:sp>
          <p:nvSpPr>
            <p:cNvPr name="Freeform 3" id="3"/>
            <p:cNvSpPr/>
            <p:nvPr/>
          </p:nvSpPr>
          <p:spPr>
            <a:xfrm flipH="false" flipV="false" rot="0">
              <a:off x="0" y="0"/>
              <a:ext cx="2468098" cy="340176"/>
            </a:xfrm>
            <a:custGeom>
              <a:avLst/>
              <a:gdLst/>
              <a:ahLst/>
              <a:cxnLst/>
              <a:rect r="r" b="b" t="t" l="l"/>
              <a:pathLst>
                <a:path h="340176" w="2468098">
                  <a:moveTo>
                    <a:pt x="42134" y="0"/>
                  </a:moveTo>
                  <a:lnTo>
                    <a:pt x="2425965" y="0"/>
                  </a:lnTo>
                  <a:cubicBezTo>
                    <a:pt x="2437139" y="0"/>
                    <a:pt x="2447856" y="4439"/>
                    <a:pt x="2455757" y="12341"/>
                  </a:cubicBezTo>
                  <a:cubicBezTo>
                    <a:pt x="2463659" y="20242"/>
                    <a:pt x="2468098" y="30959"/>
                    <a:pt x="2468098" y="42134"/>
                  </a:cubicBezTo>
                  <a:lnTo>
                    <a:pt x="2468098" y="298042"/>
                  </a:lnTo>
                  <a:cubicBezTo>
                    <a:pt x="2468098" y="309216"/>
                    <a:pt x="2463659" y="319933"/>
                    <a:pt x="2455757" y="327835"/>
                  </a:cubicBezTo>
                  <a:cubicBezTo>
                    <a:pt x="2447856" y="335737"/>
                    <a:pt x="2437139" y="340176"/>
                    <a:pt x="2425965" y="340176"/>
                  </a:cubicBezTo>
                  <a:lnTo>
                    <a:pt x="42134" y="340176"/>
                  </a:lnTo>
                  <a:cubicBezTo>
                    <a:pt x="30959" y="340176"/>
                    <a:pt x="20242" y="335737"/>
                    <a:pt x="12341" y="327835"/>
                  </a:cubicBezTo>
                  <a:cubicBezTo>
                    <a:pt x="4439" y="319933"/>
                    <a:pt x="0" y="309216"/>
                    <a:pt x="0" y="298042"/>
                  </a:cubicBezTo>
                  <a:lnTo>
                    <a:pt x="0" y="42134"/>
                  </a:lnTo>
                  <a:cubicBezTo>
                    <a:pt x="0" y="30959"/>
                    <a:pt x="4439" y="20242"/>
                    <a:pt x="12341" y="12341"/>
                  </a:cubicBezTo>
                  <a:cubicBezTo>
                    <a:pt x="20242" y="4439"/>
                    <a:pt x="30959" y="0"/>
                    <a:pt x="42134" y="0"/>
                  </a:cubicBezTo>
                  <a:close/>
                </a:path>
              </a:pathLst>
            </a:custGeom>
            <a:solidFill>
              <a:srgbClr val="1B64AE"/>
            </a:solidFill>
          </p:spPr>
        </p:sp>
        <p:sp>
          <p:nvSpPr>
            <p:cNvPr name="TextBox 4" id="4"/>
            <p:cNvSpPr txBox="true"/>
            <p:nvPr/>
          </p:nvSpPr>
          <p:spPr>
            <a:xfrm>
              <a:off x="0" y="-38100"/>
              <a:ext cx="2468098" cy="378276"/>
            </a:xfrm>
            <a:prstGeom prst="rect">
              <a:avLst/>
            </a:prstGeom>
          </p:spPr>
          <p:txBody>
            <a:bodyPr anchor="ctr" rtlCol="false" tIns="50800" lIns="50800" bIns="50800" rIns="50800"/>
            <a:lstStyle/>
            <a:p>
              <a:pPr algn="ctr">
                <a:lnSpc>
                  <a:spcPts val="2774"/>
                </a:lnSpc>
              </a:pPr>
            </a:p>
          </p:txBody>
        </p:sp>
      </p:grpSp>
      <p:grpSp>
        <p:nvGrpSpPr>
          <p:cNvPr name="Group 5" id="5"/>
          <p:cNvGrpSpPr/>
          <p:nvPr/>
        </p:nvGrpSpPr>
        <p:grpSpPr>
          <a:xfrm rot="0">
            <a:off x="1959823" y="1032410"/>
            <a:ext cx="14368355" cy="8825504"/>
            <a:chOff x="0" y="0"/>
            <a:chExt cx="7124114" cy="4375859"/>
          </a:xfrm>
        </p:grpSpPr>
        <p:sp>
          <p:nvSpPr>
            <p:cNvPr name="Freeform 6" id="6"/>
            <p:cNvSpPr/>
            <p:nvPr/>
          </p:nvSpPr>
          <p:spPr>
            <a:xfrm flipH="false" flipV="false" rot="0">
              <a:off x="0" y="0"/>
              <a:ext cx="7124114" cy="4375859"/>
            </a:xfrm>
            <a:custGeom>
              <a:avLst/>
              <a:gdLst/>
              <a:ahLst/>
              <a:cxnLst/>
              <a:rect r="r" b="b" t="t" l="l"/>
              <a:pathLst>
                <a:path h="4375859" w="7124114">
                  <a:moveTo>
                    <a:pt x="6999653" y="4375859"/>
                  </a:moveTo>
                  <a:lnTo>
                    <a:pt x="124460" y="4375859"/>
                  </a:lnTo>
                  <a:cubicBezTo>
                    <a:pt x="55880" y="4375859"/>
                    <a:pt x="0" y="4319979"/>
                    <a:pt x="0" y="4251399"/>
                  </a:cubicBezTo>
                  <a:lnTo>
                    <a:pt x="0" y="124460"/>
                  </a:lnTo>
                  <a:cubicBezTo>
                    <a:pt x="0" y="55880"/>
                    <a:pt x="55880" y="0"/>
                    <a:pt x="124460" y="0"/>
                  </a:cubicBezTo>
                  <a:lnTo>
                    <a:pt x="6999653" y="0"/>
                  </a:lnTo>
                  <a:cubicBezTo>
                    <a:pt x="7068234" y="0"/>
                    <a:pt x="7124114" y="55880"/>
                    <a:pt x="7124114" y="124460"/>
                  </a:cubicBezTo>
                  <a:lnTo>
                    <a:pt x="7124114" y="4251399"/>
                  </a:lnTo>
                  <a:cubicBezTo>
                    <a:pt x="7124114" y="4319979"/>
                    <a:pt x="7068234" y="4375859"/>
                    <a:pt x="6999653" y="4375859"/>
                  </a:cubicBezTo>
                  <a:close/>
                </a:path>
              </a:pathLst>
            </a:custGeom>
            <a:solidFill>
              <a:srgbClr val="100F0D">
                <a:alpha val="4706"/>
              </a:srgbClr>
            </a:solidFill>
          </p:spPr>
        </p:sp>
      </p:grpSp>
      <p:sp>
        <p:nvSpPr>
          <p:cNvPr name="Freeform 7" id="7"/>
          <p:cNvSpPr/>
          <p:nvPr/>
        </p:nvSpPr>
        <p:spPr>
          <a:xfrm flipH="false" flipV="false" rot="0">
            <a:off x="15193694" y="0"/>
            <a:ext cx="568066" cy="568066"/>
          </a:xfrm>
          <a:custGeom>
            <a:avLst/>
            <a:gdLst/>
            <a:ahLst/>
            <a:cxnLst/>
            <a:rect r="r" b="b" t="t" l="l"/>
            <a:pathLst>
              <a:path h="568066" w="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9101107" y="2454637"/>
            <a:ext cx="6529635" cy="5874561"/>
            <a:chOff x="0" y="0"/>
            <a:chExt cx="8706180" cy="7832748"/>
          </a:xfrm>
        </p:grpSpPr>
        <p:grpSp>
          <p:nvGrpSpPr>
            <p:cNvPr name="Group 9" id="9"/>
            <p:cNvGrpSpPr/>
            <p:nvPr/>
          </p:nvGrpSpPr>
          <p:grpSpPr>
            <a:xfrm rot="0">
              <a:off x="0" y="0"/>
              <a:ext cx="8706180" cy="7832748"/>
              <a:chOff x="0" y="0"/>
              <a:chExt cx="6961589" cy="6775362"/>
            </a:xfrm>
          </p:grpSpPr>
          <p:sp>
            <p:nvSpPr>
              <p:cNvPr name="Freeform 10" id="10"/>
              <p:cNvSpPr/>
              <p:nvPr/>
            </p:nvSpPr>
            <p:spPr>
              <a:xfrm flipH="false" flipV="false" rot="0">
                <a:off x="15240" y="248920"/>
                <a:ext cx="6933649" cy="6504852"/>
              </a:xfrm>
              <a:custGeom>
                <a:avLst/>
                <a:gdLst/>
                <a:ahLst/>
                <a:cxnLst/>
                <a:rect r="r" b="b" t="t" l="l"/>
                <a:pathLst>
                  <a:path h="6504852" w="6933649">
                    <a:moveTo>
                      <a:pt x="6931109" y="645160"/>
                    </a:moveTo>
                    <a:cubicBezTo>
                      <a:pt x="6933649" y="488950"/>
                      <a:pt x="6912059" y="30480"/>
                      <a:pt x="6912059" y="30480"/>
                    </a:cubicBezTo>
                    <a:cubicBezTo>
                      <a:pt x="6912059" y="30480"/>
                      <a:pt x="6527249" y="40640"/>
                      <a:pt x="5112942" y="40640"/>
                    </a:cubicBezTo>
                    <a:cubicBezTo>
                      <a:pt x="4750060"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5656492"/>
                      <a:pt x="21590" y="5848262"/>
                    </a:cubicBezTo>
                    <a:cubicBezTo>
                      <a:pt x="6350" y="6093372"/>
                      <a:pt x="0" y="6466752"/>
                      <a:pt x="0" y="6466752"/>
                    </a:cubicBezTo>
                    <a:cubicBezTo>
                      <a:pt x="204470" y="6497233"/>
                      <a:pt x="450850" y="6504852"/>
                      <a:pt x="657860" y="6502312"/>
                    </a:cubicBezTo>
                    <a:cubicBezTo>
                      <a:pt x="891540" y="6502312"/>
                      <a:pt x="4329115" y="6502312"/>
                      <a:pt x="4329115" y="6502312"/>
                    </a:cubicBezTo>
                    <a:lnTo>
                      <a:pt x="6891738" y="6488342"/>
                    </a:lnTo>
                    <a:cubicBezTo>
                      <a:pt x="6891738" y="6488342"/>
                      <a:pt x="6931109" y="5786033"/>
                      <a:pt x="6931109" y="5660302"/>
                    </a:cubicBezTo>
                    <a:cubicBezTo>
                      <a:pt x="6931109" y="5486312"/>
                      <a:pt x="6928569" y="803910"/>
                      <a:pt x="6931109" y="645160"/>
                    </a:cubicBezTo>
                    <a:close/>
                  </a:path>
                </a:pathLst>
              </a:custGeom>
              <a:solidFill>
                <a:srgbClr val="BBD9A0"/>
              </a:solidFill>
            </p:spPr>
          </p:sp>
          <p:sp>
            <p:nvSpPr>
              <p:cNvPr name="Freeform 11" id="11"/>
              <p:cNvSpPr/>
              <p:nvPr/>
            </p:nvSpPr>
            <p:spPr>
              <a:xfrm flipH="false" flipV="false" rot="0">
                <a:off x="469900" y="10160"/>
                <a:ext cx="1583690" cy="554990"/>
              </a:xfrm>
              <a:custGeom>
                <a:avLst/>
                <a:gdLst/>
                <a:ahLst/>
                <a:cxnLst/>
                <a:rect r="r" b="b" t="t" l="l"/>
                <a:pathLst>
                  <a:path h="554990" w="15836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name="TextBox 12" id="12"/>
            <p:cNvSpPr txBox="true"/>
            <p:nvPr/>
          </p:nvSpPr>
          <p:spPr>
            <a:xfrm rot="0">
              <a:off x="936515" y="1309852"/>
              <a:ext cx="6833150" cy="5270194"/>
            </a:xfrm>
            <a:prstGeom prst="rect">
              <a:avLst/>
            </a:prstGeom>
          </p:spPr>
          <p:txBody>
            <a:bodyPr anchor="t" rtlCol="false" tIns="0" lIns="0" bIns="0" rIns="0">
              <a:spAutoFit/>
            </a:bodyPr>
            <a:lstStyle/>
            <a:p>
              <a:pPr algn="ctr">
                <a:lnSpc>
                  <a:spcPts val="6096"/>
                </a:lnSpc>
              </a:pPr>
              <a:r>
                <a:rPr lang="en-US" sz="6036">
                  <a:solidFill>
                    <a:srgbClr val="1B64AE"/>
                  </a:solidFill>
                  <a:latin typeface="Poppins"/>
                  <a:ea typeface="Poppins"/>
                  <a:cs typeface="Poppins"/>
                  <a:sym typeface="Poppins"/>
                </a:rPr>
                <a:t>How far do you agree or disagree with each statement?</a:t>
              </a:r>
            </a:p>
          </p:txBody>
        </p:sp>
      </p:grpSp>
      <p:sp>
        <p:nvSpPr>
          <p:cNvPr name="Freeform 13" id="13"/>
          <p:cNvSpPr/>
          <p:nvPr/>
        </p:nvSpPr>
        <p:spPr>
          <a:xfrm flipH="false" flipV="false" rot="0">
            <a:off x="2695009" y="2668482"/>
            <a:ext cx="5463118" cy="5553361"/>
          </a:xfrm>
          <a:custGeom>
            <a:avLst/>
            <a:gdLst/>
            <a:ahLst/>
            <a:cxnLst/>
            <a:rect r="r" b="b" t="t" l="l"/>
            <a:pathLst>
              <a:path h="5553361" w="5463118">
                <a:moveTo>
                  <a:pt x="0" y="0"/>
                </a:moveTo>
                <a:lnTo>
                  <a:pt x="5463119" y="0"/>
                </a:lnTo>
                <a:lnTo>
                  <a:pt x="5463119" y="5553360"/>
                </a:lnTo>
                <a:lnTo>
                  <a:pt x="0" y="555336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4" id="14"/>
          <p:cNvSpPr txBox="true"/>
          <p:nvPr/>
        </p:nvSpPr>
        <p:spPr>
          <a:xfrm rot="0">
            <a:off x="4415577" y="442606"/>
            <a:ext cx="9371060" cy="1010264"/>
          </a:xfrm>
          <a:prstGeom prst="rect">
            <a:avLst/>
          </a:prstGeom>
        </p:spPr>
        <p:txBody>
          <a:bodyPr anchor="t" rtlCol="false" tIns="0" lIns="0" bIns="0" rIns="0">
            <a:spAutoFit/>
          </a:bodyPr>
          <a:lstStyle/>
          <a:p>
            <a:pPr algn="ctr" marL="0" indent="0" lvl="0">
              <a:lnSpc>
                <a:spcPts val="7841"/>
              </a:lnSpc>
              <a:spcBef>
                <a:spcPct val="0"/>
              </a:spcBef>
            </a:pPr>
            <a:r>
              <a:rPr lang="en-US" b="true" sz="5600" spc="-56">
                <a:solidFill>
                  <a:srgbClr val="FFFFFF"/>
                </a:solidFill>
                <a:latin typeface="Poppins Semi-Bold"/>
                <a:ea typeface="Poppins Semi-Bold"/>
                <a:cs typeface="Poppins Semi-Bold"/>
                <a:sym typeface="Poppins Semi-Bold"/>
              </a:rPr>
              <a:t>Attitude Snapshots</a:t>
            </a:r>
          </a:p>
        </p:txBody>
      </p:sp>
      <p:sp>
        <p:nvSpPr>
          <p:cNvPr name="TextBox 15" id="15"/>
          <p:cNvSpPr txBox="true"/>
          <p:nvPr/>
        </p:nvSpPr>
        <p:spPr>
          <a:xfrm rot="0">
            <a:off x="14440227" y="106215"/>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@alicerugglestrust </a:t>
            </a:r>
          </a:p>
        </p:txBody>
      </p:sp>
      <p:sp>
        <p:nvSpPr>
          <p:cNvPr name="TextBox 16" id="16"/>
          <p:cNvSpPr txBox="true"/>
          <p:nvPr/>
        </p:nvSpPr>
        <p:spPr>
          <a:xfrm rot="0">
            <a:off x="14597885" y="552950"/>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15577" y="382898"/>
            <a:ext cx="9371060" cy="1291604"/>
            <a:chOff x="0" y="0"/>
            <a:chExt cx="2468098" cy="340176"/>
          </a:xfrm>
        </p:grpSpPr>
        <p:sp>
          <p:nvSpPr>
            <p:cNvPr name="Freeform 3" id="3"/>
            <p:cNvSpPr/>
            <p:nvPr/>
          </p:nvSpPr>
          <p:spPr>
            <a:xfrm flipH="false" flipV="false" rot="0">
              <a:off x="0" y="0"/>
              <a:ext cx="2468098" cy="340176"/>
            </a:xfrm>
            <a:custGeom>
              <a:avLst/>
              <a:gdLst/>
              <a:ahLst/>
              <a:cxnLst/>
              <a:rect r="r" b="b" t="t" l="l"/>
              <a:pathLst>
                <a:path h="340176" w="2468098">
                  <a:moveTo>
                    <a:pt x="42134" y="0"/>
                  </a:moveTo>
                  <a:lnTo>
                    <a:pt x="2425965" y="0"/>
                  </a:lnTo>
                  <a:cubicBezTo>
                    <a:pt x="2437139" y="0"/>
                    <a:pt x="2447856" y="4439"/>
                    <a:pt x="2455757" y="12341"/>
                  </a:cubicBezTo>
                  <a:cubicBezTo>
                    <a:pt x="2463659" y="20242"/>
                    <a:pt x="2468098" y="30959"/>
                    <a:pt x="2468098" y="42134"/>
                  </a:cubicBezTo>
                  <a:lnTo>
                    <a:pt x="2468098" y="298042"/>
                  </a:lnTo>
                  <a:cubicBezTo>
                    <a:pt x="2468098" y="309216"/>
                    <a:pt x="2463659" y="319933"/>
                    <a:pt x="2455757" y="327835"/>
                  </a:cubicBezTo>
                  <a:cubicBezTo>
                    <a:pt x="2447856" y="335737"/>
                    <a:pt x="2437139" y="340176"/>
                    <a:pt x="2425965" y="340176"/>
                  </a:cubicBezTo>
                  <a:lnTo>
                    <a:pt x="42134" y="340176"/>
                  </a:lnTo>
                  <a:cubicBezTo>
                    <a:pt x="30959" y="340176"/>
                    <a:pt x="20242" y="335737"/>
                    <a:pt x="12341" y="327835"/>
                  </a:cubicBezTo>
                  <a:cubicBezTo>
                    <a:pt x="4439" y="319933"/>
                    <a:pt x="0" y="309216"/>
                    <a:pt x="0" y="298042"/>
                  </a:cubicBezTo>
                  <a:lnTo>
                    <a:pt x="0" y="42134"/>
                  </a:lnTo>
                  <a:cubicBezTo>
                    <a:pt x="0" y="30959"/>
                    <a:pt x="4439" y="20242"/>
                    <a:pt x="12341" y="12341"/>
                  </a:cubicBezTo>
                  <a:cubicBezTo>
                    <a:pt x="20242" y="4439"/>
                    <a:pt x="30959" y="0"/>
                    <a:pt x="42134" y="0"/>
                  </a:cubicBezTo>
                  <a:close/>
                </a:path>
              </a:pathLst>
            </a:custGeom>
            <a:solidFill>
              <a:srgbClr val="1B64AE"/>
            </a:solidFill>
          </p:spPr>
        </p:sp>
        <p:sp>
          <p:nvSpPr>
            <p:cNvPr name="TextBox 4" id="4"/>
            <p:cNvSpPr txBox="true"/>
            <p:nvPr/>
          </p:nvSpPr>
          <p:spPr>
            <a:xfrm>
              <a:off x="0" y="-38100"/>
              <a:ext cx="2468098" cy="378276"/>
            </a:xfrm>
            <a:prstGeom prst="rect">
              <a:avLst/>
            </a:prstGeom>
          </p:spPr>
          <p:txBody>
            <a:bodyPr anchor="ctr" rtlCol="false" tIns="50800" lIns="50800" bIns="50800" rIns="50800"/>
            <a:lstStyle/>
            <a:p>
              <a:pPr algn="ctr">
                <a:lnSpc>
                  <a:spcPts val="2774"/>
                </a:lnSpc>
              </a:pPr>
            </a:p>
          </p:txBody>
        </p:sp>
      </p:grpSp>
      <p:grpSp>
        <p:nvGrpSpPr>
          <p:cNvPr name="Group 5" id="5"/>
          <p:cNvGrpSpPr/>
          <p:nvPr/>
        </p:nvGrpSpPr>
        <p:grpSpPr>
          <a:xfrm rot="0">
            <a:off x="1959823" y="1032410"/>
            <a:ext cx="14368355" cy="8825504"/>
            <a:chOff x="0" y="0"/>
            <a:chExt cx="7124114" cy="4375859"/>
          </a:xfrm>
        </p:grpSpPr>
        <p:sp>
          <p:nvSpPr>
            <p:cNvPr name="Freeform 6" id="6"/>
            <p:cNvSpPr/>
            <p:nvPr/>
          </p:nvSpPr>
          <p:spPr>
            <a:xfrm flipH="false" flipV="false" rot="0">
              <a:off x="0" y="0"/>
              <a:ext cx="7124114" cy="4375859"/>
            </a:xfrm>
            <a:custGeom>
              <a:avLst/>
              <a:gdLst/>
              <a:ahLst/>
              <a:cxnLst/>
              <a:rect r="r" b="b" t="t" l="l"/>
              <a:pathLst>
                <a:path h="4375859" w="7124114">
                  <a:moveTo>
                    <a:pt x="6999653" y="4375859"/>
                  </a:moveTo>
                  <a:lnTo>
                    <a:pt x="124460" y="4375859"/>
                  </a:lnTo>
                  <a:cubicBezTo>
                    <a:pt x="55880" y="4375859"/>
                    <a:pt x="0" y="4319979"/>
                    <a:pt x="0" y="4251399"/>
                  </a:cubicBezTo>
                  <a:lnTo>
                    <a:pt x="0" y="124460"/>
                  </a:lnTo>
                  <a:cubicBezTo>
                    <a:pt x="0" y="55880"/>
                    <a:pt x="55880" y="0"/>
                    <a:pt x="124460" y="0"/>
                  </a:cubicBezTo>
                  <a:lnTo>
                    <a:pt x="6999653" y="0"/>
                  </a:lnTo>
                  <a:cubicBezTo>
                    <a:pt x="7068234" y="0"/>
                    <a:pt x="7124114" y="55880"/>
                    <a:pt x="7124114" y="124460"/>
                  </a:cubicBezTo>
                  <a:lnTo>
                    <a:pt x="7124114" y="4251399"/>
                  </a:lnTo>
                  <a:cubicBezTo>
                    <a:pt x="7124114" y="4319979"/>
                    <a:pt x="7068234" y="4375859"/>
                    <a:pt x="6999653" y="4375859"/>
                  </a:cubicBezTo>
                  <a:close/>
                </a:path>
              </a:pathLst>
            </a:custGeom>
            <a:solidFill>
              <a:srgbClr val="100F0D">
                <a:alpha val="4706"/>
              </a:srgbClr>
            </a:solidFill>
          </p:spPr>
        </p:sp>
      </p:grpSp>
      <p:sp>
        <p:nvSpPr>
          <p:cNvPr name="Freeform 7" id="7"/>
          <p:cNvSpPr/>
          <p:nvPr/>
        </p:nvSpPr>
        <p:spPr>
          <a:xfrm flipH="false" flipV="false" rot="0">
            <a:off x="15193694" y="0"/>
            <a:ext cx="568066" cy="568066"/>
          </a:xfrm>
          <a:custGeom>
            <a:avLst/>
            <a:gdLst/>
            <a:ahLst/>
            <a:cxnLst/>
            <a:rect r="r" b="b" t="t" l="l"/>
            <a:pathLst>
              <a:path h="568066" w="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grpSp>
        <p:nvGrpSpPr>
          <p:cNvPr name="Group 8" id="8"/>
          <p:cNvGrpSpPr/>
          <p:nvPr/>
        </p:nvGrpSpPr>
        <p:grpSpPr>
          <a:xfrm rot="0">
            <a:off x="9328968" y="2511821"/>
            <a:ext cx="6148759" cy="6485111"/>
            <a:chOff x="0" y="0"/>
            <a:chExt cx="8198345" cy="8646815"/>
          </a:xfrm>
        </p:grpSpPr>
        <p:grpSp>
          <p:nvGrpSpPr>
            <p:cNvPr name="Group 9" id="9"/>
            <p:cNvGrpSpPr/>
            <p:nvPr/>
          </p:nvGrpSpPr>
          <p:grpSpPr>
            <a:xfrm rot="0">
              <a:off x="0" y="0"/>
              <a:ext cx="8198345" cy="8646815"/>
              <a:chOff x="0" y="0"/>
              <a:chExt cx="7705161" cy="8791224"/>
            </a:xfrm>
          </p:grpSpPr>
          <p:sp>
            <p:nvSpPr>
              <p:cNvPr name="Freeform 10" id="10"/>
              <p:cNvSpPr/>
              <p:nvPr/>
            </p:nvSpPr>
            <p:spPr>
              <a:xfrm flipH="false" flipV="false" rot="0">
                <a:off x="15240" y="248920"/>
                <a:ext cx="7677221" cy="8520714"/>
              </a:xfrm>
              <a:custGeom>
                <a:avLst/>
                <a:gdLst/>
                <a:ahLst/>
                <a:cxnLst/>
                <a:rect r="r" b="b" t="t" l="l"/>
                <a:pathLst>
                  <a:path h="8520714" w="7677221">
                    <a:moveTo>
                      <a:pt x="7674681" y="645160"/>
                    </a:moveTo>
                    <a:cubicBezTo>
                      <a:pt x="7677221" y="488950"/>
                      <a:pt x="7655631" y="30480"/>
                      <a:pt x="7655631" y="30480"/>
                    </a:cubicBezTo>
                    <a:cubicBezTo>
                      <a:pt x="7655631" y="30480"/>
                      <a:pt x="7270821" y="40640"/>
                      <a:pt x="5630368" y="40640"/>
                    </a:cubicBezTo>
                    <a:cubicBezTo>
                      <a:pt x="5196924" y="40640"/>
                      <a:pt x="2401570" y="40640"/>
                      <a:pt x="2341880" y="40640"/>
                    </a:cubicBezTo>
                    <a:cubicBezTo>
                      <a:pt x="1906270" y="40640"/>
                      <a:pt x="1042670" y="38100"/>
                      <a:pt x="795020" y="33020"/>
                    </a:cubicBezTo>
                    <a:cubicBezTo>
                      <a:pt x="482600" y="20320"/>
                      <a:pt x="11430" y="0"/>
                      <a:pt x="10160" y="29210"/>
                    </a:cubicBezTo>
                    <a:cubicBezTo>
                      <a:pt x="8890" y="58420"/>
                      <a:pt x="21590" y="440690"/>
                      <a:pt x="21590" y="440690"/>
                    </a:cubicBezTo>
                    <a:cubicBezTo>
                      <a:pt x="21590" y="440690"/>
                      <a:pt x="21590" y="7672355"/>
                      <a:pt x="21590" y="7864124"/>
                    </a:cubicBezTo>
                    <a:cubicBezTo>
                      <a:pt x="6350" y="8109235"/>
                      <a:pt x="0" y="8482614"/>
                      <a:pt x="0" y="8482614"/>
                    </a:cubicBezTo>
                    <a:cubicBezTo>
                      <a:pt x="204470" y="8513095"/>
                      <a:pt x="450850" y="8520714"/>
                      <a:pt x="657860" y="8518174"/>
                    </a:cubicBezTo>
                    <a:cubicBezTo>
                      <a:pt x="891540" y="8518174"/>
                      <a:pt x="4694128" y="8518174"/>
                      <a:pt x="4694128" y="8518174"/>
                    </a:cubicBezTo>
                    <a:lnTo>
                      <a:pt x="7635311" y="8504205"/>
                    </a:lnTo>
                    <a:cubicBezTo>
                      <a:pt x="7635311" y="8504205"/>
                      <a:pt x="7674681" y="7801895"/>
                      <a:pt x="7674681" y="7676164"/>
                    </a:cubicBezTo>
                    <a:cubicBezTo>
                      <a:pt x="7674681" y="7502174"/>
                      <a:pt x="7672141" y="803910"/>
                      <a:pt x="7674681" y="645160"/>
                    </a:cubicBezTo>
                    <a:close/>
                  </a:path>
                </a:pathLst>
              </a:custGeom>
              <a:solidFill>
                <a:srgbClr val="BBD9A0"/>
              </a:solidFill>
            </p:spPr>
          </p:sp>
          <p:sp>
            <p:nvSpPr>
              <p:cNvPr name="Freeform 11" id="11"/>
              <p:cNvSpPr/>
              <p:nvPr/>
            </p:nvSpPr>
            <p:spPr>
              <a:xfrm flipH="false" flipV="false" rot="0">
                <a:off x="469900" y="10160"/>
                <a:ext cx="1583690" cy="554990"/>
              </a:xfrm>
              <a:custGeom>
                <a:avLst/>
                <a:gdLst/>
                <a:ahLst/>
                <a:cxnLst/>
                <a:rect r="r" b="b" t="t" l="l"/>
                <a:pathLst>
                  <a:path h="554990" w="1583690">
                    <a:moveTo>
                      <a:pt x="27940" y="0"/>
                    </a:moveTo>
                    <a:cubicBezTo>
                      <a:pt x="27940" y="0"/>
                      <a:pt x="990600" y="95250"/>
                      <a:pt x="1109980" y="97790"/>
                    </a:cubicBezTo>
                    <a:lnTo>
                      <a:pt x="1558290" y="106680"/>
                    </a:lnTo>
                    <a:lnTo>
                      <a:pt x="1557020" y="199390"/>
                    </a:lnTo>
                    <a:cubicBezTo>
                      <a:pt x="1557020" y="199390"/>
                      <a:pt x="1583690" y="342900"/>
                      <a:pt x="1582420" y="402590"/>
                    </a:cubicBezTo>
                    <a:lnTo>
                      <a:pt x="1579880" y="554990"/>
                    </a:lnTo>
                    <a:cubicBezTo>
                      <a:pt x="1579880" y="554990"/>
                      <a:pt x="975360" y="504190"/>
                      <a:pt x="825500" y="497840"/>
                    </a:cubicBezTo>
                    <a:cubicBezTo>
                      <a:pt x="511810" y="482600"/>
                      <a:pt x="11430" y="414020"/>
                      <a:pt x="11430" y="414020"/>
                    </a:cubicBezTo>
                    <a:lnTo>
                      <a:pt x="0" y="261620"/>
                    </a:lnTo>
                    <a:lnTo>
                      <a:pt x="48260" y="135890"/>
                    </a:lnTo>
                    <a:lnTo>
                      <a:pt x="27940" y="0"/>
                    </a:lnTo>
                    <a:close/>
                  </a:path>
                </a:pathLst>
              </a:custGeom>
              <a:solidFill>
                <a:srgbClr val="51AD31"/>
              </a:solidFill>
            </p:spPr>
          </p:sp>
        </p:grpSp>
        <p:sp>
          <p:nvSpPr>
            <p:cNvPr name="TextBox 12" id="12"/>
            <p:cNvSpPr txBox="true"/>
            <p:nvPr/>
          </p:nvSpPr>
          <p:spPr>
            <a:xfrm rot="0">
              <a:off x="881888" y="1094368"/>
              <a:ext cx="6434569" cy="6486654"/>
            </a:xfrm>
            <a:prstGeom prst="rect">
              <a:avLst/>
            </a:prstGeom>
          </p:spPr>
          <p:txBody>
            <a:bodyPr anchor="t" rtlCol="false" tIns="0" lIns="0" bIns="0" rIns="0">
              <a:spAutoFit/>
            </a:bodyPr>
            <a:lstStyle/>
            <a:p>
              <a:pPr algn="ctr">
                <a:lnSpc>
                  <a:spcPts val="3841"/>
                </a:lnSpc>
              </a:pPr>
              <a:r>
                <a:rPr lang="en-US" sz="3803">
                  <a:solidFill>
                    <a:srgbClr val="1B64AE"/>
                  </a:solidFill>
                  <a:latin typeface="Poppins"/>
                  <a:ea typeface="Poppins"/>
                  <a:cs typeface="Poppins"/>
                  <a:sym typeface="Poppins"/>
                </a:rPr>
                <a:t>Give advice to the character in your scenario.</a:t>
              </a:r>
            </a:p>
            <a:p>
              <a:pPr algn="ctr">
                <a:lnSpc>
                  <a:spcPts val="3841"/>
                </a:lnSpc>
              </a:pPr>
              <a:r>
                <a:rPr lang="en-US" sz="3803">
                  <a:solidFill>
                    <a:srgbClr val="1B64AE"/>
                  </a:solidFill>
                  <a:latin typeface="Poppins"/>
                  <a:ea typeface="Poppins"/>
                  <a:cs typeface="Poppins"/>
                  <a:sym typeface="Poppins"/>
                </a:rPr>
                <a:t>Pass your sheet to the next table.</a:t>
              </a:r>
            </a:p>
            <a:p>
              <a:pPr algn="ctr">
                <a:lnSpc>
                  <a:spcPts val="3841"/>
                </a:lnSpc>
              </a:pPr>
              <a:r>
                <a:rPr lang="en-US" sz="3803">
                  <a:solidFill>
                    <a:srgbClr val="1B64AE"/>
                  </a:solidFill>
                  <a:latin typeface="Poppins"/>
                  <a:ea typeface="Poppins"/>
                  <a:cs typeface="Poppins"/>
                  <a:sym typeface="Poppins"/>
                </a:rPr>
                <a:t>If a friend was acting in a controlling way, what could someone do?</a:t>
              </a:r>
            </a:p>
          </p:txBody>
        </p:sp>
      </p:grpSp>
      <p:sp>
        <p:nvSpPr>
          <p:cNvPr name="Freeform 13" id="13"/>
          <p:cNvSpPr/>
          <p:nvPr/>
        </p:nvSpPr>
        <p:spPr>
          <a:xfrm flipH="false" flipV="false" rot="0">
            <a:off x="2793990" y="3307863"/>
            <a:ext cx="5867673" cy="5449601"/>
          </a:xfrm>
          <a:custGeom>
            <a:avLst/>
            <a:gdLst/>
            <a:ahLst/>
            <a:cxnLst/>
            <a:rect r="r" b="b" t="t" l="l"/>
            <a:pathLst>
              <a:path h="5449601" w="5867673">
                <a:moveTo>
                  <a:pt x="0" y="0"/>
                </a:moveTo>
                <a:lnTo>
                  <a:pt x="5867673" y="0"/>
                </a:lnTo>
                <a:lnTo>
                  <a:pt x="5867673" y="5449601"/>
                </a:lnTo>
                <a:lnTo>
                  <a:pt x="0" y="544960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4" id="14"/>
          <p:cNvSpPr txBox="true"/>
          <p:nvPr/>
        </p:nvSpPr>
        <p:spPr>
          <a:xfrm rot="0">
            <a:off x="4415577" y="442606"/>
            <a:ext cx="9371060" cy="1010264"/>
          </a:xfrm>
          <a:prstGeom prst="rect">
            <a:avLst/>
          </a:prstGeom>
        </p:spPr>
        <p:txBody>
          <a:bodyPr anchor="t" rtlCol="false" tIns="0" lIns="0" bIns="0" rIns="0">
            <a:spAutoFit/>
          </a:bodyPr>
          <a:lstStyle/>
          <a:p>
            <a:pPr algn="ctr" marL="0" indent="0" lvl="0">
              <a:lnSpc>
                <a:spcPts val="7841"/>
              </a:lnSpc>
              <a:spcBef>
                <a:spcPct val="0"/>
              </a:spcBef>
            </a:pPr>
            <a:r>
              <a:rPr lang="en-US" b="true" sz="5600" spc="-56">
                <a:solidFill>
                  <a:srgbClr val="FFFFFF"/>
                </a:solidFill>
                <a:latin typeface="Poppins Semi-Bold"/>
                <a:ea typeface="Poppins Semi-Bold"/>
                <a:cs typeface="Poppins Semi-Bold"/>
                <a:sym typeface="Poppins Semi-Bold"/>
              </a:rPr>
              <a:t>Makeup or Breakup</a:t>
            </a:r>
          </a:p>
        </p:txBody>
      </p:sp>
      <p:sp>
        <p:nvSpPr>
          <p:cNvPr name="TextBox 15" id="15"/>
          <p:cNvSpPr txBox="true"/>
          <p:nvPr/>
        </p:nvSpPr>
        <p:spPr>
          <a:xfrm rot="0">
            <a:off x="14440227" y="106215"/>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@alicerugglestrust </a:t>
            </a:r>
          </a:p>
        </p:txBody>
      </p:sp>
      <p:sp>
        <p:nvSpPr>
          <p:cNvPr name="TextBox 16" id="16"/>
          <p:cNvSpPr txBox="true"/>
          <p:nvPr/>
        </p:nvSpPr>
        <p:spPr>
          <a:xfrm rot="0">
            <a:off x="14597885" y="552950"/>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15577" y="382898"/>
            <a:ext cx="9371060" cy="1291604"/>
            <a:chOff x="0" y="0"/>
            <a:chExt cx="2468098" cy="340176"/>
          </a:xfrm>
        </p:grpSpPr>
        <p:sp>
          <p:nvSpPr>
            <p:cNvPr name="Freeform 3" id="3"/>
            <p:cNvSpPr/>
            <p:nvPr/>
          </p:nvSpPr>
          <p:spPr>
            <a:xfrm flipH="false" flipV="false" rot="0">
              <a:off x="0" y="0"/>
              <a:ext cx="2468098" cy="340176"/>
            </a:xfrm>
            <a:custGeom>
              <a:avLst/>
              <a:gdLst/>
              <a:ahLst/>
              <a:cxnLst/>
              <a:rect r="r" b="b" t="t" l="l"/>
              <a:pathLst>
                <a:path h="340176" w="2468098">
                  <a:moveTo>
                    <a:pt x="42134" y="0"/>
                  </a:moveTo>
                  <a:lnTo>
                    <a:pt x="2425965" y="0"/>
                  </a:lnTo>
                  <a:cubicBezTo>
                    <a:pt x="2437139" y="0"/>
                    <a:pt x="2447856" y="4439"/>
                    <a:pt x="2455757" y="12341"/>
                  </a:cubicBezTo>
                  <a:cubicBezTo>
                    <a:pt x="2463659" y="20242"/>
                    <a:pt x="2468098" y="30959"/>
                    <a:pt x="2468098" y="42134"/>
                  </a:cubicBezTo>
                  <a:lnTo>
                    <a:pt x="2468098" y="298042"/>
                  </a:lnTo>
                  <a:cubicBezTo>
                    <a:pt x="2468098" y="309216"/>
                    <a:pt x="2463659" y="319933"/>
                    <a:pt x="2455757" y="327835"/>
                  </a:cubicBezTo>
                  <a:cubicBezTo>
                    <a:pt x="2447856" y="335737"/>
                    <a:pt x="2437139" y="340176"/>
                    <a:pt x="2425965" y="340176"/>
                  </a:cubicBezTo>
                  <a:lnTo>
                    <a:pt x="42134" y="340176"/>
                  </a:lnTo>
                  <a:cubicBezTo>
                    <a:pt x="30959" y="340176"/>
                    <a:pt x="20242" y="335737"/>
                    <a:pt x="12341" y="327835"/>
                  </a:cubicBezTo>
                  <a:cubicBezTo>
                    <a:pt x="4439" y="319933"/>
                    <a:pt x="0" y="309216"/>
                    <a:pt x="0" y="298042"/>
                  </a:cubicBezTo>
                  <a:lnTo>
                    <a:pt x="0" y="42134"/>
                  </a:lnTo>
                  <a:cubicBezTo>
                    <a:pt x="0" y="30959"/>
                    <a:pt x="4439" y="20242"/>
                    <a:pt x="12341" y="12341"/>
                  </a:cubicBezTo>
                  <a:cubicBezTo>
                    <a:pt x="20242" y="4439"/>
                    <a:pt x="30959" y="0"/>
                    <a:pt x="42134" y="0"/>
                  </a:cubicBezTo>
                  <a:close/>
                </a:path>
              </a:pathLst>
            </a:custGeom>
            <a:solidFill>
              <a:srgbClr val="1B64AE"/>
            </a:solidFill>
          </p:spPr>
        </p:sp>
        <p:sp>
          <p:nvSpPr>
            <p:cNvPr name="TextBox 4" id="4"/>
            <p:cNvSpPr txBox="true"/>
            <p:nvPr/>
          </p:nvSpPr>
          <p:spPr>
            <a:xfrm>
              <a:off x="0" y="-38100"/>
              <a:ext cx="2468098" cy="378276"/>
            </a:xfrm>
            <a:prstGeom prst="rect">
              <a:avLst/>
            </a:prstGeom>
          </p:spPr>
          <p:txBody>
            <a:bodyPr anchor="ctr" rtlCol="false" tIns="50800" lIns="50800" bIns="50800" rIns="50800"/>
            <a:lstStyle/>
            <a:p>
              <a:pPr algn="ctr">
                <a:lnSpc>
                  <a:spcPts val="2774"/>
                </a:lnSpc>
              </a:pPr>
            </a:p>
          </p:txBody>
        </p:sp>
      </p:grpSp>
      <p:grpSp>
        <p:nvGrpSpPr>
          <p:cNvPr name="Group 5" id="5"/>
          <p:cNvGrpSpPr/>
          <p:nvPr/>
        </p:nvGrpSpPr>
        <p:grpSpPr>
          <a:xfrm rot="0">
            <a:off x="1959823" y="1032410"/>
            <a:ext cx="14368355" cy="8825504"/>
            <a:chOff x="0" y="0"/>
            <a:chExt cx="7124114" cy="4375859"/>
          </a:xfrm>
        </p:grpSpPr>
        <p:sp>
          <p:nvSpPr>
            <p:cNvPr name="Freeform 6" id="6"/>
            <p:cNvSpPr/>
            <p:nvPr/>
          </p:nvSpPr>
          <p:spPr>
            <a:xfrm flipH="false" flipV="false" rot="0">
              <a:off x="0" y="0"/>
              <a:ext cx="7124114" cy="4375859"/>
            </a:xfrm>
            <a:custGeom>
              <a:avLst/>
              <a:gdLst/>
              <a:ahLst/>
              <a:cxnLst/>
              <a:rect r="r" b="b" t="t" l="l"/>
              <a:pathLst>
                <a:path h="4375859" w="7124114">
                  <a:moveTo>
                    <a:pt x="6999653" y="4375859"/>
                  </a:moveTo>
                  <a:lnTo>
                    <a:pt x="124460" y="4375859"/>
                  </a:lnTo>
                  <a:cubicBezTo>
                    <a:pt x="55880" y="4375859"/>
                    <a:pt x="0" y="4319979"/>
                    <a:pt x="0" y="4251399"/>
                  </a:cubicBezTo>
                  <a:lnTo>
                    <a:pt x="0" y="124460"/>
                  </a:lnTo>
                  <a:cubicBezTo>
                    <a:pt x="0" y="55880"/>
                    <a:pt x="55880" y="0"/>
                    <a:pt x="124460" y="0"/>
                  </a:cubicBezTo>
                  <a:lnTo>
                    <a:pt x="6999653" y="0"/>
                  </a:lnTo>
                  <a:cubicBezTo>
                    <a:pt x="7068234" y="0"/>
                    <a:pt x="7124114" y="55880"/>
                    <a:pt x="7124114" y="124460"/>
                  </a:cubicBezTo>
                  <a:lnTo>
                    <a:pt x="7124114" y="4251399"/>
                  </a:lnTo>
                  <a:cubicBezTo>
                    <a:pt x="7124114" y="4319979"/>
                    <a:pt x="7068234" y="4375859"/>
                    <a:pt x="6999653" y="4375859"/>
                  </a:cubicBezTo>
                  <a:close/>
                </a:path>
              </a:pathLst>
            </a:custGeom>
            <a:solidFill>
              <a:srgbClr val="100F0D">
                <a:alpha val="4706"/>
              </a:srgbClr>
            </a:solidFill>
          </p:spPr>
        </p:sp>
      </p:grpSp>
      <p:sp>
        <p:nvSpPr>
          <p:cNvPr name="Freeform 7" id="7"/>
          <p:cNvSpPr/>
          <p:nvPr/>
        </p:nvSpPr>
        <p:spPr>
          <a:xfrm flipH="false" flipV="false" rot="0">
            <a:off x="15193694" y="0"/>
            <a:ext cx="568066" cy="568066"/>
          </a:xfrm>
          <a:custGeom>
            <a:avLst/>
            <a:gdLst/>
            <a:ahLst/>
            <a:cxnLst/>
            <a:rect r="r" b="b" t="t" l="l"/>
            <a:pathLst>
              <a:path h="568066" w="568066">
                <a:moveTo>
                  <a:pt x="0" y="0"/>
                </a:moveTo>
                <a:lnTo>
                  <a:pt x="568066" y="0"/>
                </a:lnTo>
                <a:lnTo>
                  <a:pt x="568066" y="568066"/>
                </a:lnTo>
                <a:lnTo>
                  <a:pt x="0" y="56806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8" id="8"/>
          <p:cNvSpPr/>
          <p:nvPr/>
        </p:nvSpPr>
        <p:spPr>
          <a:xfrm flipH="false" flipV="false" rot="0">
            <a:off x="7278937" y="1674502"/>
            <a:ext cx="4130387" cy="7738430"/>
          </a:xfrm>
          <a:custGeom>
            <a:avLst/>
            <a:gdLst/>
            <a:ahLst/>
            <a:cxnLst/>
            <a:rect r="r" b="b" t="t" l="l"/>
            <a:pathLst>
              <a:path h="7738430" w="4130387">
                <a:moveTo>
                  <a:pt x="0" y="0"/>
                </a:moveTo>
                <a:lnTo>
                  <a:pt x="4130387" y="0"/>
                </a:lnTo>
                <a:lnTo>
                  <a:pt x="4130387" y="7738431"/>
                </a:lnTo>
                <a:lnTo>
                  <a:pt x="0" y="7738431"/>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grpSp>
        <p:nvGrpSpPr>
          <p:cNvPr name="Group 9" id="9"/>
          <p:cNvGrpSpPr/>
          <p:nvPr/>
        </p:nvGrpSpPr>
        <p:grpSpPr>
          <a:xfrm rot="0">
            <a:off x="7679917" y="4288645"/>
            <a:ext cx="2936480" cy="2499819"/>
            <a:chOff x="0" y="0"/>
            <a:chExt cx="896567" cy="763245"/>
          </a:xfrm>
        </p:grpSpPr>
        <p:sp>
          <p:nvSpPr>
            <p:cNvPr name="Freeform 10" id="10"/>
            <p:cNvSpPr/>
            <p:nvPr/>
          </p:nvSpPr>
          <p:spPr>
            <a:xfrm flipH="false" flipV="false" rot="0">
              <a:off x="-33680" y="-8369"/>
              <a:ext cx="938712" cy="771614"/>
            </a:xfrm>
            <a:custGeom>
              <a:avLst/>
              <a:gdLst/>
              <a:ahLst/>
              <a:cxnLst/>
              <a:rect r="r" b="b" t="t" l="l"/>
              <a:pathLst>
                <a:path h="771614" w="938712">
                  <a:moveTo>
                    <a:pt x="69224" y="130237"/>
                  </a:moveTo>
                  <a:cubicBezTo>
                    <a:pt x="0" y="246755"/>
                    <a:pt x="47743" y="360166"/>
                    <a:pt x="112103" y="420359"/>
                  </a:cubicBezTo>
                  <a:lnTo>
                    <a:pt x="488413" y="771614"/>
                  </a:lnTo>
                  <a:lnTo>
                    <a:pt x="856780" y="421614"/>
                  </a:lnTo>
                  <a:cubicBezTo>
                    <a:pt x="916640" y="356863"/>
                    <a:pt x="938712" y="288179"/>
                    <a:pt x="926841" y="211699"/>
                  </a:cubicBezTo>
                  <a:cubicBezTo>
                    <a:pt x="909239" y="105902"/>
                    <a:pt x="819628" y="23821"/>
                    <a:pt x="708930" y="12100"/>
                  </a:cubicBezTo>
                  <a:cubicBezTo>
                    <a:pt x="641038" y="5218"/>
                    <a:pt x="575453" y="23681"/>
                    <a:pt x="524266" y="65064"/>
                  </a:cubicBezTo>
                  <a:cubicBezTo>
                    <a:pt x="510488" y="76199"/>
                    <a:pt x="498174" y="88647"/>
                    <a:pt x="487442" y="102177"/>
                  </a:cubicBezTo>
                  <a:cubicBezTo>
                    <a:pt x="474708" y="86772"/>
                    <a:pt x="459777" y="72680"/>
                    <a:pt x="442890" y="60190"/>
                  </a:cubicBezTo>
                  <a:cubicBezTo>
                    <a:pt x="384027" y="16668"/>
                    <a:pt x="309100" y="0"/>
                    <a:pt x="237128" y="12827"/>
                  </a:cubicBezTo>
                  <a:cubicBezTo>
                    <a:pt x="168962" y="25638"/>
                    <a:pt x="107776" y="68418"/>
                    <a:pt x="69224" y="130237"/>
                  </a:cubicBezTo>
                  <a:close/>
                </a:path>
              </a:pathLst>
            </a:custGeom>
            <a:solidFill>
              <a:srgbClr val="E6C1F1"/>
            </a:solidFill>
          </p:spPr>
        </p:sp>
        <p:sp>
          <p:nvSpPr>
            <p:cNvPr name="TextBox 11" id="11"/>
            <p:cNvSpPr txBox="true"/>
            <p:nvPr/>
          </p:nvSpPr>
          <p:spPr>
            <a:xfrm>
              <a:off x="84053" y="6893"/>
              <a:ext cx="728460" cy="620059"/>
            </a:xfrm>
            <a:prstGeom prst="rect">
              <a:avLst/>
            </a:prstGeom>
          </p:spPr>
          <p:txBody>
            <a:bodyPr anchor="ctr" rtlCol="false" tIns="50800" lIns="50800" bIns="50800" rIns="50800"/>
            <a:lstStyle/>
            <a:p>
              <a:pPr algn="ctr">
                <a:lnSpc>
                  <a:spcPts val="2940"/>
                </a:lnSpc>
              </a:pPr>
            </a:p>
          </p:txBody>
        </p:sp>
      </p:grpSp>
      <p:sp>
        <p:nvSpPr>
          <p:cNvPr name="Freeform 12" id="12"/>
          <p:cNvSpPr/>
          <p:nvPr/>
        </p:nvSpPr>
        <p:spPr>
          <a:xfrm flipH="false" flipV="false" rot="5139255">
            <a:off x="11447259" y="5906558"/>
            <a:ext cx="1029543" cy="1317815"/>
          </a:xfrm>
          <a:custGeom>
            <a:avLst/>
            <a:gdLst/>
            <a:ahLst/>
            <a:cxnLst/>
            <a:rect r="r" b="b" t="t" l="l"/>
            <a:pathLst>
              <a:path h="1317815" w="1029543">
                <a:moveTo>
                  <a:pt x="0" y="0"/>
                </a:moveTo>
                <a:lnTo>
                  <a:pt x="1029543" y="0"/>
                </a:lnTo>
                <a:lnTo>
                  <a:pt x="1029543" y="1317816"/>
                </a:lnTo>
                <a:lnTo>
                  <a:pt x="0" y="1317816"/>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13" id="13"/>
          <p:cNvSpPr/>
          <p:nvPr/>
        </p:nvSpPr>
        <p:spPr>
          <a:xfrm flipH="false" flipV="true" rot="5139255">
            <a:off x="6943307" y="2056360"/>
            <a:ext cx="1270691" cy="1626485"/>
          </a:xfrm>
          <a:custGeom>
            <a:avLst/>
            <a:gdLst/>
            <a:ahLst/>
            <a:cxnLst/>
            <a:rect r="r" b="b" t="t" l="l"/>
            <a:pathLst>
              <a:path h="1626485" w="1270691">
                <a:moveTo>
                  <a:pt x="0" y="1626485"/>
                </a:moveTo>
                <a:lnTo>
                  <a:pt x="1270691" y="1626485"/>
                </a:lnTo>
                <a:lnTo>
                  <a:pt x="1270691" y="0"/>
                </a:lnTo>
                <a:lnTo>
                  <a:pt x="0" y="0"/>
                </a:lnTo>
                <a:lnTo>
                  <a:pt x="0" y="1626485"/>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4" id="14"/>
          <p:cNvSpPr txBox="true"/>
          <p:nvPr/>
        </p:nvSpPr>
        <p:spPr>
          <a:xfrm rot="0">
            <a:off x="4415577" y="442606"/>
            <a:ext cx="9371060" cy="1010264"/>
          </a:xfrm>
          <a:prstGeom prst="rect">
            <a:avLst/>
          </a:prstGeom>
        </p:spPr>
        <p:txBody>
          <a:bodyPr anchor="t" rtlCol="false" tIns="0" lIns="0" bIns="0" rIns="0">
            <a:spAutoFit/>
          </a:bodyPr>
          <a:lstStyle/>
          <a:p>
            <a:pPr algn="ctr" marL="0" indent="0" lvl="0">
              <a:lnSpc>
                <a:spcPts val="7841"/>
              </a:lnSpc>
              <a:spcBef>
                <a:spcPct val="0"/>
              </a:spcBef>
            </a:pPr>
            <a:r>
              <a:rPr lang="en-US" b="true" sz="5600" spc="-56">
                <a:solidFill>
                  <a:srgbClr val="FFFFFF"/>
                </a:solidFill>
                <a:latin typeface="Poppins Semi-Bold"/>
                <a:ea typeface="Poppins Semi-Bold"/>
                <a:cs typeface="Poppins Semi-Bold"/>
                <a:sym typeface="Poppins Semi-Bold"/>
              </a:rPr>
              <a:t>Head, Heart, Hands</a:t>
            </a:r>
          </a:p>
        </p:txBody>
      </p:sp>
      <p:sp>
        <p:nvSpPr>
          <p:cNvPr name="TextBox 15" id="15"/>
          <p:cNvSpPr txBox="true"/>
          <p:nvPr/>
        </p:nvSpPr>
        <p:spPr>
          <a:xfrm rot="0">
            <a:off x="14440227" y="106215"/>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@alicerugglestrust </a:t>
            </a:r>
          </a:p>
        </p:txBody>
      </p:sp>
      <p:sp>
        <p:nvSpPr>
          <p:cNvPr name="TextBox 16" id="16"/>
          <p:cNvSpPr txBox="true"/>
          <p:nvPr/>
        </p:nvSpPr>
        <p:spPr>
          <a:xfrm rot="0">
            <a:off x="14597885" y="552950"/>
            <a:ext cx="3690115" cy="327060"/>
          </a:xfrm>
          <a:prstGeom prst="rect">
            <a:avLst/>
          </a:prstGeom>
        </p:spPr>
        <p:txBody>
          <a:bodyPr anchor="t" rtlCol="false" tIns="0" lIns="0" bIns="0" rIns="0">
            <a:spAutoFit/>
          </a:bodyPr>
          <a:lstStyle/>
          <a:p>
            <a:pPr algn="r" marL="0" indent="0" lvl="0">
              <a:lnSpc>
                <a:spcPts val="2758"/>
              </a:lnSpc>
              <a:spcBef>
                <a:spcPct val="0"/>
              </a:spcBef>
            </a:pPr>
            <a:r>
              <a:rPr lang="en-US" b="true" sz="1970">
                <a:solidFill>
                  <a:srgbClr val="1B64AE"/>
                </a:solidFill>
                <a:latin typeface="DM Sans Bold"/>
                <a:ea typeface="DM Sans Bold"/>
                <a:cs typeface="DM Sans Bold"/>
                <a:sym typeface="DM Sans Bold"/>
              </a:rPr>
              <a:t>www.alicerugglestrust.org</a:t>
            </a:r>
          </a:p>
        </p:txBody>
      </p:sp>
      <p:sp>
        <p:nvSpPr>
          <p:cNvPr name="TextBox 17" id="17"/>
          <p:cNvSpPr txBox="true"/>
          <p:nvPr/>
        </p:nvSpPr>
        <p:spPr>
          <a:xfrm rot="0">
            <a:off x="8019302" y="4532712"/>
            <a:ext cx="2249396" cy="1767750"/>
          </a:xfrm>
          <a:prstGeom prst="rect">
            <a:avLst/>
          </a:prstGeom>
        </p:spPr>
        <p:txBody>
          <a:bodyPr anchor="t" rtlCol="false" tIns="0" lIns="0" bIns="0" rIns="0">
            <a:spAutoFit/>
          </a:bodyPr>
          <a:lstStyle/>
          <a:p>
            <a:pPr algn="ctr">
              <a:lnSpc>
                <a:spcPts val="2839"/>
              </a:lnSpc>
              <a:spcBef>
                <a:spcPct val="0"/>
              </a:spcBef>
            </a:pPr>
            <a:r>
              <a:rPr lang="en-US" b="true" sz="2028">
                <a:solidFill>
                  <a:srgbClr val="1B64AE"/>
                </a:solidFill>
                <a:latin typeface="Poppins Bold"/>
                <a:ea typeface="Poppins Bold"/>
                <a:cs typeface="Poppins Bold"/>
                <a:sym typeface="Poppins Bold"/>
              </a:rPr>
              <a:t>Heart</a:t>
            </a:r>
          </a:p>
          <a:p>
            <a:pPr algn="ctr">
              <a:lnSpc>
                <a:spcPts val="2839"/>
              </a:lnSpc>
              <a:spcBef>
                <a:spcPct val="0"/>
              </a:spcBef>
            </a:pPr>
            <a:r>
              <a:rPr lang="en-US" sz="2028">
                <a:solidFill>
                  <a:srgbClr val="1B64AE"/>
                </a:solidFill>
                <a:latin typeface="Poppins"/>
                <a:ea typeface="Poppins"/>
                <a:cs typeface="Poppins"/>
                <a:sym typeface="Poppins"/>
              </a:rPr>
              <a:t>How might a person be feeling after a break-up?</a:t>
            </a:r>
          </a:p>
        </p:txBody>
      </p:sp>
      <p:sp>
        <p:nvSpPr>
          <p:cNvPr name="TextBox 18" id="18"/>
          <p:cNvSpPr txBox="true"/>
          <p:nvPr/>
        </p:nvSpPr>
        <p:spPr>
          <a:xfrm rot="0">
            <a:off x="12658050" y="6478495"/>
            <a:ext cx="2198310" cy="2779805"/>
          </a:xfrm>
          <a:prstGeom prst="rect">
            <a:avLst/>
          </a:prstGeom>
        </p:spPr>
        <p:txBody>
          <a:bodyPr anchor="t" rtlCol="false" tIns="0" lIns="0" bIns="0" rIns="0">
            <a:spAutoFit/>
          </a:bodyPr>
          <a:lstStyle/>
          <a:p>
            <a:pPr algn="l">
              <a:lnSpc>
                <a:spcPts val="3146"/>
              </a:lnSpc>
              <a:spcBef>
                <a:spcPct val="0"/>
              </a:spcBef>
            </a:pPr>
            <a:r>
              <a:rPr lang="en-US" b="true" sz="2247">
                <a:solidFill>
                  <a:srgbClr val="51AD31"/>
                </a:solidFill>
                <a:latin typeface="Poppins Bold"/>
                <a:ea typeface="Poppins Bold"/>
                <a:cs typeface="Poppins Bold"/>
                <a:sym typeface="Poppins Bold"/>
              </a:rPr>
              <a:t>Hands</a:t>
            </a:r>
          </a:p>
          <a:p>
            <a:pPr algn="l">
              <a:lnSpc>
                <a:spcPts val="3146"/>
              </a:lnSpc>
              <a:spcBef>
                <a:spcPct val="0"/>
              </a:spcBef>
            </a:pPr>
            <a:r>
              <a:rPr lang="en-US" sz="2247">
                <a:solidFill>
                  <a:srgbClr val="51AD31"/>
                </a:solidFill>
                <a:latin typeface="Poppins"/>
                <a:ea typeface="Poppins"/>
                <a:cs typeface="Poppins"/>
                <a:sym typeface="Poppins"/>
              </a:rPr>
              <a:t>How might a person be acting and relating to others after a breakup?</a:t>
            </a:r>
          </a:p>
        </p:txBody>
      </p:sp>
      <p:sp>
        <p:nvSpPr>
          <p:cNvPr name="TextBox 19" id="19"/>
          <p:cNvSpPr txBox="true"/>
          <p:nvPr/>
        </p:nvSpPr>
        <p:spPr>
          <a:xfrm rot="0">
            <a:off x="4540066" y="2949812"/>
            <a:ext cx="2179540" cy="2153582"/>
          </a:xfrm>
          <a:prstGeom prst="rect">
            <a:avLst/>
          </a:prstGeom>
        </p:spPr>
        <p:txBody>
          <a:bodyPr anchor="t" rtlCol="false" tIns="0" lIns="0" bIns="0" rIns="0">
            <a:spAutoFit/>
          </a:bodyPr>
          <a:lstStyle/>
          <a:p>
            <a:pPr algn="r">
              <a:lnSpc>
                <a:spcPts val="3401"/>
              </a:lnSpc>
              <a:spcBef>
                <a:spcPct val="0"/>
              </a:spcBef>
            </a:pPr>
            <a:r>
              <a:rPr lang="en-US" b="true" sz="2429">
                <a:solidFill>
                  <a:srgbClr val="51AD31"/>
                </a:solidFill>
                <a:latin typeface="Poppins Bold"/>
                <a:ea typeface="Poppins Bold"/>
                <a:cs typeface="Poppins Bold"/>
                <a:sym typeface="Poppins Bold"/>
              </a:rPr>
              <a:t>Head</a:t>
            </a:r>
          </a:p>
          <a:p>
            <a:pPr algn="r">
              <a:lnSpc>
                <a:spcPts val="3401"/>
              </a:lnSpc>
              <a:spcBef>
                <a:spcPct val="0"/>
              </a:spcBef>
            </a:pPr>
            <a:r>
              <a:rPr lang="en-US" sz="2429">
                <a:solidFill>
                  <a:srgbClr val="51AD31"/>
                </a:solidFill>
                <a:latin typeface="Poppins"/>
                <a:ea typeface="Poppins"/>
                <a:cs typeface="Poppins"/>
                <a:sym typeface="Poppins"/>
              </a:rPr>
              <a:t>What might a person be thinking after a breakup?</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7160" y="248766"/>
            <a:ext cx="12442470" cy="2121477"/>
            <a:chOff x="0" y="0"/>
            <a:chExt cx="2733123" cy="466005"/>
          </a:xfrm>
        </p:grpSpPr>
        <p:sp>
          <p:nvSpPr>
            <p:cNvPr name="Freeform 3" id="3"/>
            <p:cNvSpPr/>
            <p:nvPr/>
          </p:nvSpPr>
          <p:spPr>
            <a:xfrm flipH="false" flipV="false" rot="0">
              <a:off x="0" y="0"/>
              <a:ext cx="2733123" cy="466005"/>
            </a:xfrm>
            <a:custGeom>
              <a:avLst/>
              <a:gdLst/>
              <a:ahLst/>
              <a:cxnLst/>
              <a:rect r="r" b="b" t="t" l="l"/>
              <a:pathLst>
                <a:path h="466005" w="2733123">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name="TextBox 4" id="4"/>
            <p:cNvSpPr txBox="true"/>
            <p:nvPr/>
          </p:nvSpPr>
          <p:spPr>
            <a:xfrm>
              <a:off x="0" y="-38100"/>
              <a:ext cx="2733123" cy="504105"/>
            </a:xfrm>
            <a:prstGeom prst="rect">
              <a:avLst/>
            </a:prstGeom>
          </p:spPr>
          <p:txBody>
            <a:bodyPr anchor="ctr" rtlCol="false" tIns="50800" lIns="50800" bIns="50800" rIns="50800"/>
            <a:lstStyle/>
            <a:p>
              <a:pPr algn="ctr">
                <a:lnSpc>
                  <a:spcPts val="2774"/>
                </a:lnSpc>
              </a:pPr>
            </a:p>
          </p:txBody>
        </p:sp>
      </p:grpSp>
      <p:sp>
        <p:nvSpPr>
          <p:cNvPr name="TextBox 5" id="5"/>
          <p:cNvSpPr txBox="true"/>
          <p:nvPr/>
        </p:nvSpPr>
        <p:spPr>
          <a:xfrm rot="0">
            <a:off x="633455" y="284797"/>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Sources of support</a:t>
            </a:r>
          </a:p>
        </p:txBody>
      </p:sp>
      <p:sp>
        <p:nvSpPr>
          <p:cNvPr name="TextBox 6" id="6"/>
          <p:cNvSpPr txBox="true"/>
          <p:nvPr/>
        </p:nvSpPr>
        <p:spPr>
          <a:xfrm rot="0">
            <a:off x="447160" y="1853238"/>
            <a:ext cx="16812140" cy="8477217"/>
          </a:xfrm>
          <a:prstGeom prst="rect">
            <a:avLst/>
          </a:prstGeom>
        </p:spPr>
        <p:txBody>
          <a:bodyPr anchor="t" rtlCol="false" tIns="0" lIns="0" bIns="0" rIns="0">
            <a:spAutoFit/>
          </a:bodyPr>
          <a:lstStyle/>
          <a:p>
            <a:pPr algn="l">
              <a:lnSpc>
                <a:spcPts val="6790"/>
              </a:lnSpc>
            </a:pPr>
          </a:p>
          <a:p>
            <a:pPr algn="l" marL="1047116" indent="-523558" lvl="1">
              <a:lnSpc>
                <a:spcPts val="6790"/>
              </a:lnSpc>
              <a:buFont typeface="Arial"/>
              <a:buChar char="•"/>
            </a:pPr>
            <a:r>
              <a:rPr lang="en-US" sz="4850">
                <a:solidFill>
                  <a:srgbClr val="51AD31"/>
                </a:solidFill>
                <a:latin typeface="Poppins"/>
                <a:ea typeface="Poppins"/>
                <a:cs typeface="Poppins"/>
                <a:sym typeface="Poppins"/>
              </a:rPr>
              <a:t>At home – parent /carers </a:t>
            </a:r>
          </a:p>
          <a:p>
            <a:pPr algn="l" marL="1047116" indent="-523558" lvl="1">
              <a:lnSpc>
                <a:spcPts val="6790"/>
              </a:lnSpc>
              <a:buFont typeface="Arial"/>
              <a:buChar char="•"/>
            </a:pPr>
            <a:r>
              <a:rPr lang="en-US" sz="4850">
                <a:solidFill>
                  <a:srgbClr val="51AD31"/>
                </a:solidFill>
                <a:latin typeface="Poppins"/>
                <a:ea typeface="Poppins"/>
                <a:cs typeface="Poppins"/>
                <a:sym typeface="Poppins"/>
              </a:rPr>
              <a:t>At school - tutors, school nurse, counsellor</a:t>
            </a:r>
          </a:p>
          <a:p>
            <a:pPr algn="l" marL="1047116" indent="-523558" lvl="1">
              <a:lnSpc>
                <a:spcPts val="6790"/>
              </a:lnSpc>
              <a:buFont typeface="Arial"/>
              <a:buChar char="•"/>
            </a:pPr>
            <a:r>
              <a:rPr lang="en-US" sz="4850">
                <a:solidFill>
                  <a:srgbClr val="51AD31"/>
                </a:solidFill>
                <a:latin typeface="Poppins"/>
                <a:ea typeface="Poppins"/>
                <a:cs typeface="Poppins"/>
                <a:sym typeface="Poppins"/>
              </a:rPr>
              <a:t>ChildLine – 0800 1111 </a:t>
            </a:r>
            <a:r>
              <a:rPr lang="en-US" sz="4850" u="sng">
                <a:solidFill>
                  <a:srgbClr val="51AD31"/>
                </a:solidFill>
                <a:latin typeface="Poppins"/>
                <a:ea typeface="Poppins"/>
                <a:cs typeface="Poppins"/>
                <a:sym typeface="Poppins"/>
                <a:hlinkClick r:id="rId3" tooltip="https://www.childline.org.uk/"/>
              </a:rPr>
              <a:t>childline.org.uk </a:t>
            </a:r>
          </a:p>
          <a:p>
            <a:pPr algn="l" marL="1047116" indent="-523558" lvl="1">
              <a:lnSpc>
                <a:spcPts val="6790"/>
              </a:lnSpc>
              <a:buFont typeface="Arial"/>
              <a:buChar char="•"/>
            </a:pPr>
            <a:r>
              <a:rPr lang="en-US" sz="4850">
                <a:solidFill>
                  <a:srgbClr val="51AD31"/>
                </a:solidFill>
                <a:latin typeface="Poppins"/>
                <a:ea typeface="Poppins"/>
                <a:cs typeface="Poppins"/>
                <a:sym typeface="Poppins"/>
              </a:rPr>
              <a:t>Police - 999 or 101 </a:t>
            </a:r>
            <a:r>
              <a:rPr lang="en-US" sz="4850" u="sng">
                <a:solidFill>
                  <a:srgbClr val="51AD31"/>
                </a:solidFill>
                <a:latin typeface="Poppins"/>
                <a:ea typeface="Poppins"/>
                <a:cs typeface="Poppins"/>
                <a:sym typeface="Poppins"/>
                <a:hlinkClick r:id="rId4" tooltip="http://www.police.uk/"/>
              </a:rPr>
              <a:t>www.police.uk</a:t>
            </a:r>
          </a:p>
          <a:p>
            <a:pPr algn="l" marL="1047116" indent="-523558" lvl="1">
              <a:lnSpc>
                <a:spcPts val="6790"/>
              </a:lnSpc>
              <a:buFont typeface="Arial"/>
              <a:buChar char="•"/>
            </a:pPr>
            <a:r>
              <a:rPr lang="en-US" sz="4850">
                <a:solidFill>
                  <a:srgbClr val="51AD31"/>
                </a:solidFill>
                <a:latin typeface="Poppins"/>
                <a:ea typeface="Poppins"/>
                <a:cs typeface="Poppins"/>
                <a:sym typeface="Poppins"/>
              </a:rPr>
              <a:t>National Stalking Helpline - 0808 802 0300 email support &amp; online tools </a:t>
            </a:r>
            <a:r>
              <a:rPr lang="en-US" sz="4850" u="sng">
                <a:solidFill>
                  <a:srgbClr val="51AD31"/>
                </a:solidFill>
                <a:latin typeface="Poppins"/>
                <a:ea typeface="Poppins"/>
                <a:cs typeface="Poppins"/>
                <a:sym typeface="Poppins"/>
                <a:hlinkClick r:id="rId5" tooltip="https://www.suzylamplugh.org/Pages/Category/get-stalking-advice-and-help"/>
              </a:rPr>
              <a:t>advice and help</a:t>
            </a:r>
          </a:p>
          <a:p>
            <a:pPr algn="l" marL="1047116" indent="-523558" lvl="1">
              <a:lnSpc>
                <a:spcPts val="6790"/>
              </a:lnSpc>
              <a:buFont typeface="Arial"/>
              <a:buChar char="•"/>
            </a:pPr>
            <a:r>
              <a:rPr lang="en-US" sz="4850">
                <a:solidFill>
                  <a:srgbClr val="51AD31"/>
                </a:solidFill>
                <a:latin typeface="Poppins"/>
                <a:ea typeface="Poppins"/>
                <a:cs typeface="Poppins"/>
                <a:sym typeface="Poppins"/>
              </a:rPr>
              <a:t>Alice Ruggles Trust – online links to support services - </a:t>
            </a:r>
            <a:r>
              <a:rPr lang="en-US" sz="4850" u="sng">
                <a:solidFill>
                  <a:srgbClr val="51AD31"/>
                </a:solidFill>
                <a:latin typeface="Poppins"/>
                <a:ea typeface="Poppins"/>
                <a:cs typeface="Poppins"/>
                <a:sym typeface="Poppins"/>
                <a:hlinkClick r:id="rId6" tooltip="https://www.alicerugglestrust.org/aware"/>
              </a:rPr>
              <a:t>www.alicerugglestrust.org/aware</a:t>
            </a:r>
          </a:p>
          <a:p>
            <a:pPr algn="l">
              <a:lnSpc>
                <a:spcPts val="5813"/>
              </a:lnSpc>
            </a:pPr>
          </a:p>
        </p:txBody>
      </p:sp>
      <p:sp>
        <p:nvSpPr>
          <p:cNvPr name="Freeform 7" id="7"/>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7"/>
            <a:stretch>
              <a:fillRect l="0" t="0" r="0" b="0"/>
            </a:stretch>
          </a:blipFill>
        </p:spPr>
      </p:sp>
      <p:sp>
        <p:nvSpPr>
          <p:cNvPr name="Freeform 8" id="8"/>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9" id="9"/>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7160" y="248766"/>
            <a:ext cx="12442470" cy="2121477"/>
            <a:chOff x="0" y="0"/>
            <a:chExt cx="2733123" cy="466005"/>
          </a:xfrm>
        </p:grpSpPr>
        <p:sp>
          <p:nvSpPr>
            <p:cNvPr name="Freeform 3" id="3"/>
            <p:cNvSpPr/>
            <p:nvPr/>
          </p:nvSpPr>
          <p:spPr>
            <a:xfrm flipH="false" flipV="false" rot="0">
              <a:off x="0" y="0"/>
              <a:ext cx="2733123" cy="466005"/>
            </a:xfrm>
            <a:custGeom>
              <a:avLst/>
              <a:gdLst/>
              <a:ahLst/>
              <a:cxnLst/>
              <a:rect r="r" b="b" t="t" l="l"/>
              <a:pathLst>
                <a:path h="466005" w="2733123">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name="TextBox 4" id="4"/>
            <p:cNvSpPr txBox="true"/>
            <p:nvPr/>
          </p:nvSpPr>
          <p:spPr>
            <a:xfrm>
              <a:off x="0" y="-38100"/>
              <a:ext cx="2733123" cy="504105"/>
            </a:xfrm>
            <a:prstGeom prst="rect">
              <a:avLst/>
            </a:prstGeom>
          </p:spPr>
          <p:txBody>
            <a:bodyPr anchor="ctr" rtlCol="false" tIns="50800" lIns="50800" bIns="50800" rIns="50800"/>
            <a:lstStyle/>
            <a:p>
              <a:pPr algn="ctr">
                <a:lnSpc>
                  <a:spcPts val="2774"/>
                </a:lnSpc>
              </a:pPr>
            </a:p>
          </p:txBody>
        </p:sp>
      </p:grpSp>
      <p:sp>
        <p:nvSpPr>
          <p:cNvPr name="Freeform 5" id="5"/>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6" id="6"/>
          <p:cNvSpPr/>
          <p:nvPr/>
        </p:nvSpPr>
        <p:spPr>
          <a:xfrm flipH="false" flipV="false" rot="0">
            <a:off x="14967757"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2745318" y="3206881"/>
            <a:ext cx="12033783" cy="5911596"/>
          </a:xfrm>
          <a:custGeom>
            <a:avLst/>
            <a:gdLst/>
            <a:ahLst/>
            <a:cxnLst/>
            <a:rect r="r" b="b" t="t" l="l"/>
            <a:pathLst>
              <a:path h="5911596" w="12033783">
                <a:moveTo>
                  <a:pt x="0" y="0"/>
                </a:moveTo>
                <a:lnTo>
                  <a:pt x="12033783" y="0"/>
                </a:lnTo>
                <a:lnTo>
                  <a:pt x="12033783" y="5911596"/>
                </a:lnTo>
                <a:lnTo>
                  <a:pt x="0" y="591159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8" id="8"/>
          <p:cNvSpPr txBox="true"/>
          <p:nvPr/>
        </p:nvSpPr>
        <p:spPr>
          <a:xfrm rot="0">
            <a:off x="633455" y="284797"/>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Helping a friend</a:t>
            </a:r>
          </a:p>
        </p:txBody>
      </p:sp>
      <p:sp>
        <p:nvSpPr>
          <p:cNvPr name="TextBox 9" id="9"/>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447160" y="248766"/>
            <a:ext cx="12442470" cy="2121477"/>
            <a:chOff x="0" y="0"/>
            <a:chExt cx="2733123" cy="466005"/>
          </a:xfrm>
        </p:grpSpPr>
        <p:sp>
          <p:nvSpPr>
            <p:cNvPr name="Freeform 3" id="3"/>
            <p:cNvSpPr/>
            <p:nvPr/>
          </p:nvSpPr>
          <p:spPr>
            <a:xfrm flipH="false" flipV="false" rot="0">
              <a:off x="0" y="0"/>
              <a:ext cx="2733123" cy="466005"/>
            </a:xfrm>
            <a:custGeom>
              <a:avLst/>
              <a:gdLst/>
              <a:ahLst/>
              <a:cxnLst/>
              <a:rect r="r" b="b" t="t" l="l"/>
              <a:pathLst>
                <a:path h="466005" w="2733123">
                  <a:moveTo>
                    <a:pt x="31733" y="0"/>
                  </a:moveTo>
                  <a:lnTo>
                    <a:pt x="2701390" y="0"/>
                  </a:lnTo>
                  <a:cubicBezTo>
                    <a:pt x="2718915" y="0"/>
                    <a:pt x="2733123" y="14207"/>
                    <a:pt x="2733123" y="31733"/>
                  </a:cubicBezTo>
                  <a:lnTo>
                    <a:pt x="2733123" y="434272"/>
                  </a:lnTo>
                  <a:cubicBezTo>
                    <a:pt x="2733123" y="451798"/>
                    <a:pt x="2718915" y="466005"/>
                    <a:pt x="2701390" y="466005"/>
                  </a:cubicBezTo>
                  <a:lnTo>
                    <a:pt x="31733" y="466005"/>
                  </a:lnTo>
                  <a:cubicBezTo>
                    <a:pt x="14207" y="466005"/>
                    <a:pt x="0" y="451798"/>
                    <a:pt x="0" y="434272"/>
                  </a:cubicBezTo>
                  <a:lnTo>
                    <a:pt x="0" y="31733"/>
                  </a:lnTo>
                  <a:cubicBezTo>
                    <a:pt x="0" y="14207"/>
                    <a:pt x="14207" y="0"/>
                    <a:pt x="31733" y="0"/>
                  </a:cubicBezTo>
                  <a:close/>
                </a:path>
              </a:pathLst>
            </a:custGeom>
            <a:solidFill>
              <a:srgbClr val="1B64AE"/>
            </a:solidFill>
          </p:spPr>
        </p:sp>
        <p:sp>
          <p:nvSpPr>
            <p:cNvPr name="TextBox 4" id="4"/>
            <p:cNvSpPr txBox="true"/>
            <p:nvPr/>
          </p:nvSpPr>
          <p:spPr>
            <a:xfrm>
              <a:off x="0" y="-38100"/>
              <a:ext cx="2733123" cy="504105"/>
            </a:xfrm>
            <a:prstGeom prst="rect">
              <a:avLst/>
            </a:prstGeom>
          </p:spPr>
          <p:txBody>
            <a:bodyPr anchor="ctr" rtlCol="false" tIns="50800" lIns="50800" bIns="50800" rIns="50800"/>
            <a:lstStyle/>
            <a:p>
              <a:pPr algn="ctr">
                <a:lnSpc>
                  <a:spcPts val="2774"/>
                </a:lnSpc>
              </a:pPr>
            </a:p>
          </p:txBody>
        </p:sp>
      </p:grpSp>
      <p:sp>
        <p:nvSpPr>
          <p:cNvPr name="Freeform 5" id="5"/>
          <p:cNvSpPr/>
          <p:nvPr/>
        </p:nvSpPr>
        <p:spPr>
          <a:xfrm flipH="false" flipV="false" rot="0">
            <a:off x="17259300" y="9258300"/>
            <a:ext cx="1006468" cy="889436"/>
          </a:xfrm>
          <a:custGeom>
            <a:avLst/>
            <a:gdLst/>
            <a:ahLst/>
            <a:cxnLst/>
            <a:rect r="r" b="b" t="t" l="l"/>
            <a:pathLst>
              <a:path h="889436" w="1006468">
                <a:moveTo>
                  <a:pt x="0" y="0"/>
                </a:moveTo>
                <a:lnTo>
                  <a:pt x="1006468" y="0"/>
                </a:lnTo>
                <a:lnTo>
                  <a:pt x="1006468" y="889436"/>
                </a:lnTo>
                <a:lnTo>
                  <a:pt x="0" y="889436"/>
                </a:lnTo>
                <a:lnTo>
                  <a:pt x="0" y="0"/>
                </a:lnTo>
                <a:close/>
              </a:path>
            </a:pathLst>
          </a:custGeom>
          <a:blipFill>
            <a:blip r:embed="rId3"/>
            <a:stretch>
              <a:fillRect l="0" t="0" r="0" b="0"/>
            </a:stretch>
          </a:blipFill>
        </p:spPr>
      </p:sp>
      <p:sp>
        <p:nvSpPr>
          <p:cNvPr name="Freeform 6" id="6"/>
          <p:cNvSpPr/>
          <p:nvPr/>
        </p:nvSpPr>
        <p:spPr>
          <a:xfrm flipH="false" flipV="false" rot="0">
            <a:off x="14887858" y="248766"/>
            <a:ext cx="605463" cy="605463"/>
          </a:xfrm>
          <a:custGeom>
            <a:avLst/>
            <a:gdLst/>
            <a:ahLst/>
            <a:cxnLst/>
            <a:rect r="r" b="b" t="t" l="l"/>
            <a:pathLst>
              <a:path h="605463" w="605463">
                <a:moveTo>
                  <a:pt x="0" y="0"/>
                </a:moveTo>
                <a:lnTo>
                  <a:pt x="605463" y="0"/>
                </a:lnTo>
                <a:lnTo>
                  <a:pt x="605463" y="605463"/>
                </a:lnTo>
                <a:lnTo>
                  <a:pt x="0" y="605463"/>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7" id="7"/>
          <p:cNvSpPr/>
          <p:nvPr/>
        </p:nvSpPr>
        <p:spPr>
          <a:xfrm flipH="false" flipV="false" rot="0">
            <a:off x="4651306" y="3408796"/>
            <a:ext cx="8985387" cy="5672026"/>
          </a:xfrm>
          <a:custGeom>
            <a:avLst/>
            <a:gdLst/>
            <a:ahLst/>
            <a:cxnLst/>
            <a:rect r="r" b="b" t="t" l="l"/>
            <a:pathLst>
              <a:path h="5672026" w="8985387">
                <a:moveTo>
                  <a:pt x="0" y="0"/>
                </a:moveTo>
                <a:lnTo>
                  <a:pt x="8985388" y="0"/>
                </a:lnTo>
                <a:lnTo>
                  <a:pt x="8985388" y="5672026"/>
                </a:lnTo>
                <a:lnTo>
                  <a:pt x="0" y="5672026"/>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8" id="8"/>
          <p:cNvSpPr txBox="true"/>
          <p:nvPr/>
        </p:nvSpPr>
        <p:spPr>
          <a:xfrm rot="0">
            <a:off x="633455" y="284797"/>
            <a:ext cx="12442470" cy="1678309"/>
          </a:xfrm>
          <a:prstGeom prst="rect">
            <a:avLst/>
          </a:prstGeom>
        </p:spPr>
        <p:txBody>
          <a:bodyPr anchor="t" rtlCol="false" tIns="0" lIns="0" bIns="0" rIns="0">
            <a:spAutoFit/>
          </a:bodyPr>
          <a:lstStyle/>
          <a:p>
            <a:pPr algn="l" marL="0" indent="0" lvl="0">
              <a:lnSpc>
                <a:spcPts val="13019"/>
              </a:lnSpc>
              <a:spcBef>
                <a:spcPct val="0"/>
              </a:spcBef>
            </a:pPr>
            <a:r>
              <a:rPr lang="en-US" b="true" sz="9299" spc="-92">
                <a:solidFill>
                  <a:srgbClr val="FFFFFF"/>
                </a:solidFill>
                <a:latin typeface="Poppins Bold"/>
                <a:ea typeface="Poppins Bold"/>
                <a:cs typeface="Poppins Bold"/>
                <a:sym typeface="Poppins Bold"/>
              </a:rPr>
              <a:t>Extension activity </a:t>
            </a:r>
          </a:p>
        </p:txBody>
      </p:sp>
      <p:sp>
        <p:nvSpPr>
          <p:cNvPr name="TextBox 9" id="9"/>
          <p:cNvSpPr txBox="true"/>
          <p:nvPr/>
        </p:nvSpPr>
        <p:spPr>
          <a:xfrm rot="0">
            <a:off x="14164688" y="344805"/>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@alicerugglestrust </a:t>
            </a:r>
          </a:p>
        </p:txBody>
      </p:sp>
      <p:sp>
        <p:nvSpPr>
          <p:cNvPr name="TextBox 10" id="10"/>
          <p:cNvSpPr txBox="true"/>
          <p:nvPr/>
        </p:nvSpPr>
        <p:spPr>
          <a:xfrm rot="0">
            <a:off x="14332725" y="820949"/>
            <a:ext cx="3933043" cy="365760"/>
          </a:xfrm>
          <a:prstGeom prst="rect">
            <a:avLst/>
          </a:prstGeom>
        </p:spPr>
        <p:txBody>
          <a:bodyPr anchor="t" rtlCol="false" tIns="0" lIns="0" bIns="0" rIns="0">
            <a:spAutoFit/>
          </a:bodyPr>
          <a:lstStyle/>
          <a:p>
            <a:pPr algn="r" marL="0" indent="0" lvl="0">
              <a:lnSpc>
                <a:spcPts val="2940"/>
              </a:lnSpc>
              <a:spcBef>
                <a:spcPct val="0"/>
              </a:spcBef>
            </a:pPr>
            <a:r>
              <a:rPr lang="en-US" b="true" sz="2100">
                <a:solidFill>
                  <a:srgbClr val="1B64AE"/>
                </a:solidFill>
                <a:latin typeface="DM Sans Bold"/>
                <a:ea typeface="DM Sans Bold"/>
                <a:cs typeface="DM Sans Bold"/>
                <a:sym typeface="DM Sans Bold"/>
              </a:rPr>
              <a:t>www.alicerugglestrust.org</a:t>
            </a:r>
          </a:p>
        </p:txBody>
      </p:sp>
      <p:sp>
        <p:nvSpPr>
          <p:cNvPr name="TextBox 11" id="11"/>
          <p:cNvSpPr txBox="true"/>
          <p:nvPr/>
        </p:nvSpPr>
        <p:spPr>
          <a:xfrm rot="0">
            <a:off x="5652432" y="4129131"/>
            <a:ext cx="7094101" cy="2987845"/>
          </a:xfrm>
          <a:prstGeom prst="rect">
            <a:avLst/>
          </a:prstGeom>
        </p:spPr>
        <p:txBody>
          <a:bodyPr anchor="t" rtlCol="false" tIns="0" lIns="0" bIns="0" rIns="0">
            <a:spAutoFit/>
          </a:bodyPr>
          <a:lstStyle/>
          <a:p>
            <a:pPr algn="ctr">
              <a:lnSpc>
                <a:spcPts val="7861"/>
              </a:lnSpc>
            </a:pPr>
            <a:r>
              <a:rPr lang="en-US" sz="5615" b="true">
                <a:solidFill>
                  <a:srgbClr val="1B64AE"/>
                </a:solidFill>
                <a:latin typeface="Poppins Medium"/>
                <a:ea typeface="Poppins Medium"/>
                <a:cs typeface="Poppins Medium"/>
                <a:sym typeface="Poppins Medium"/>
              </a:rPr>
              <a:t>Healthy Relationship Behaviours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0832B81F1354418122A32AB6F182C2" ma:contentTypeVersion="18" ma:contentTypeDescription="Create a new document." ma:contentTypeScope="" ma:versionID="7fcaff1474d80600fa87e34e00e190eb">
  <xsd:schema xmlns:xsd="http://www.w3.org/2001/XMLSchema" xmlns:xs="http://www.w3.org/2001/XMLSchema" xmlns:p="http://schemas.microsoft.com/office/2006/metadata/properties" xmlns:ns2="c17f7ba6-ebd4-4d94-a71e-213acef78971" xmlns:ns3="4cd77518-4345-49c8-a085-d31b2d67a215" targetNamespace="http://schemas.microsoft.com/office/2006/metadata/properties" ma:root="true" ma:fieldsID="5c2977988accad1c965c75d2e7616a0e" ns2:_="" ns3:_="">
    <xsd:import namespace="c17f7ba6-ebd4-4d94-a71e-213acef78971"/>
    <xsd:import namespace="4cd77518-4345-49c8-a085-d31b2d67a21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7f7ba6-ebd4-4d94-a71e-213acef789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c3a6be5-3dc2-4961-83f5-fbe63373280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cd77518-4345-49c8-a085-d31b2d67a215"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4486b10-bffd-44ea-930b-e4cee61b2459}" ma:internalName="TaxCatchAll" ma:showField="CatchAllData" ma:web="4cd77518-4345-49c8-a085-d31b2d67a21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17f7ba6-ebd4-4d94-a71e-213acef78971">
      <Terms xmlns="http://schemas.microsoft.com/office/infopath/2007/PartnerControls"/>
    </lcf76f155ced4ddcb4097134ff3c332f>
    <TaxCatchAll xmlns="4cd77518-4345-49c8-a085-d31b2d67a215" xsi:nil="true"/>
  </documentManagement>
</p:properties>
</file>

<file path=customXml/itemProps1.xml><?xml version="1.0" encoding="utf-8"?>
<ds:datastoreItem xmlns:ds="http://schemas.openxmlformats.org/officeDocument/2006/customXml" ds:itemID="{ADC7CDD5-2C62-4B25-9936-C0675363F5F4}"/>
</file>

<file path=customXml/itemProps2.xml><?xml version="1.0" encoding="utf-8"?>
<ds:datastoreItem xmlns:ds="http://schemas.openxmlformats.org/officeDocument/2006/customXml" ds:itemID="{522C7D52-ABF5-4762-9F1E-803680592A3F}"/>
</file>

<file path=customXml/itemProps3.xml><?xml version="1.0" encoding="utf-8"?>
<ds:datastoreItem xmlns:ds="http://schemas.openxmlformats.org/officeDocument/2006/customXml" ds:itemID="{35117832-2A2B-40F2-8D0F-66BD967191CB}"/>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KS4- Identifying Unhealthy Relationships - Lesson 1 </dc:title>
  <cp:revision>1</cp:revision>
  <dcterms:created xsi:type="dcterms:W3CDTF">2006-08-16T00:00:00Z</dcterms:created>
  <dcterms:modified xsi:type="dcterms:W3CDTF">2011-08-01T06:04:30Z</dcterms:modified>
  <dc:identifier>DAGP5DIl6GQ</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0x010100E60832B81F1354418122A32AB6F182C2</vt:lpwstr>
  </property>
</Properties>
</file>