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18288000" cy="10287000"/>
  <p:notesSz cx="6858000" cy="9144000"/>
  <p:embeddedFontLst>
    <p:embeddedFont>
      <p:font typeface="Poppins" charset="1" panose="00000500000000000000"/>
      <p:regular r:id="rId22"/>
    </p:embeddedFont>
    <p:embeddedFont>
      <p:font typeface="Poppins Bold" charset="1" panose="00000800000000000000"/>
      <p:regular r:id="rId23"/>
    </p:embeddedFont>
    <p:embeddedFont>
      <p:font typeface="DM Sans Bold" charset="1" panose="00000000000000000000"/>
      <p:regular r:id="rId24"/>
    </p:embeddedFont>
    <p:embeddedFont>
      <p:font typeface="Poppins Semi-Bold" charset="1" panose="00000700000000000000"/>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Slide" Target="notesSlides/notesSlide3.xml"/><Relationship Id="rId39" Type="http://schemas.openxmlformats.org/officeDocument/2006/relationships/customXml" Target="../customXml/item2.xml"/><Relationship Id="rId21" Type="http://schemas.openxmlformats.org/officeDocument/2006/relationships/notesSlide" Target="notesSlides/notesSlide1.xml"/><Relationship Id="rId34" Type="http://schemas.openxmlformats.org/officeDocument/2006/relationships/notesSlide" Target="notesSlides/notesSlide1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Slide" Target="notesSlides/notesSlide2.xml"/><Relationship Id="rId33" Type="http://schemas.openxmlformats.org/officeDocument/2006/relationships/notesSlide" Target="notesSlides/notesSlide9.xml"/><Relationship Id="rId7" Type="http://schemas.openxmlformats.org/officeDocument/2006/relationships/slide" Target="slides/slide2.xml"/><Relationship Id="rId38" Type="http://schemas.openxmlformats.org/officeDocument/2006/relationships/customXml" Target="../customXml/item1.xml"/><Relationship Id="rId16" Type="http://schemas.openxmlformats.org/officeDocument/2006/relationships/slide" Target="slides/slide11.xml"/><Relationship Id="rId2" Type="http://schemas.openxmlformats.org/officeDocument/2006/relationships/presProps" Target="presProps.xml"/><Relationship Id="rId20" Type="http://schemas.openxmlformats.org/officeDocument/2006/relationships/theme" Target="theme/theme2.xml"/><Relationship Id="rId29" Type="http://schemas.openxmlformats.org/officeDocument/2006/relationships/notesSlide" Target="notesSlides/notesSlide5.xml"/><Relationship Id="rId1" Type="http://schemas.openxmlformats.org/officeDocument/2006/relationships/slideMaster" Target="slideMasters/slideMaster1.xml"/><Relationship Id="rId11" Type="http://schemas.openxmlformats.org/officeDocument/2006/relationships/slide" Target="slides/slide6.xml"/><Relationship Id="rId24" Type="http://schemas.openxmlformats.org/officeDocument/2006/relationships/font" Target="fonts/font24.fntdata"/><Relationship Id="rId32" Type="http://schemas.openxmlformats.org/officeDocument/2006/relationships/notesSlide" Target="notesSlides/notesSlide8.xml"/><Relationship Id="rId37" Type="http://schemas.openxmlformats.org/officeDocument/2006/relationships/notesSlide" Target="notesSlides/notesSlide13.xml"/><Relationship Id="rId6" Type="http://schemas.openxmlformats.org/officeDocument/2006/relationships/slide" Target="slides/slide1.xml"/><Relationship Id="rId40" Type="http://schemas.openxmlformats.org/officeDocument/2006/relationships/customXml" Target="../customXml/item3.xml"/><Relationship Id="rId15" Type="http://schemas.openxmlformats.org/officeDocument/2006/relationships/slide" Target="slides/slide10.xml"/><Relationship Id="rId23" Type="http://schemas.openxmlformats.org/officeDocument/2006/relationships/font" Target="fonts/font23.fntdata"/><Relationship Id="rId28" Type="http://schemas.openxmlformats.org/officeDocument/2006/relationships/font" Target="fonts/font28.fntdata"/><Relationship Id="rId36" Type="http://schemas.openxmlformats.org/officeDocument/2006/relationships/notesSlide" Target="notesSlides/notesSlide12.xml"/><Relationship Id="rId5"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notesSlide" Target="notesSlides/notesSlide7.xml"/><Relationship Id="rId14" Type="http://schemas.openxmlformats.org/officeDocument/2006/relationships/slide" Target="slides/slide9.xml"/><Relationship Id="rId22" Type="http://schemas.openxmlformats.org/officeDocument/2006/relationships/font" Target="fonts/font22.fntdata"/><Relationship Id="rId27" Type="http://schemas.openxmlformats.org/officeDocument/2006/relationships/notesSlide" Target="notesSlides/notesSlide4.xml"/><Relationship Id="rId30" Type="http://schemas.openxmlformats.org/officeDocument/2006/relationships/notesSlide" Target="notesSlides/notesSlide6.xml"/><Relationship Id="rId35" Type="http://schemas.openxmlformats.org/officeDocument/2006/relationships/notesSlide" Target="notesSlides/notesSlide11.xml"/><Relationship Id="rId4" Type="http://schemas.openxmlformats.org/officeDocument/2006/relationships/theme" Target="theme/theme1.xml"/><Relationship Id="rId9" Type="http://schemas.openxmlformats.org/officeDocument/2006/relationships/slide" Target="slides/slide4.xml"/><Relationship Id="rId8" Type="http://schemas.openxmlformats.org/officeDocument/2006/relationships/slide" Target="slides/slide3.xml"/><Relationship Id="rId3" Type="http://schemas.openxmlformats.org/officeDocument/2006/relationships/viewProps" Target="viewProps.xml"/></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Remind class of sources of support.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Remind students of the above guidance for those experiencing stalking. </a:t>
            </a:r>
          </a:p>
          <a:p>
            <a:r>
              <a:rPr lang="en-US"/>
              <a:t>Call the police: Stalking is a crime. Those being stalked should call the police on 101 or 999 in an emergency and say they are being stalked.</a:t>
            </a:r>
          </a:p>
          <a:p>
            <a:r>
              <a:rPr lang="en-US"/>
              <a:t>Seek support: Stalking support services can help including the National Stalking Helpline: www.stalkinghelpline.org. </a:t>
            </a:r>
          </a:p>
          <a:p>
            <a:r>
              <a:rPr lang="en-US"/>
              <a:t>Tell people: Tell as many trusted people as possible about what is happening and keep track of who has been told (e.g. GP, tutor etc)</a:t>
            </a:r>
          </a:p>
          <a:p>
            <a:r>
              <a:rPr lang="en-US"/>
              <a:t>Be cyber secure: Change passwords, check privacy settings, scan for spyware, visit getsafeonline.org.</a:t>
            </a:r>
          </a:p>
          <a:p>
            <a:r>
              <a:rPr lang="en-US"/>
              <a:t>Avoid contact: As long as it feels safe to do so, keep contact with the stalker to an absolute minimum.</a:t>
            </a:r>
          </a:p>
          <a:p>
            <a:r>
              <a:rPr lang="en-US"/>
              <a:t>Vary routines: Avoid going to the same coffee shop at the same time each day, for example, and make sure a trusted person knows your location in case of emergency.</a:t>
            </a:r>
          </a:p>
          <a:p>
            <a:r>
              <a:rPr lang="en-US"/>
              <a:t>Record all contact: Capture everything: screenshots, call logs, keep a diary: time, dates, locations of incidents, any witnesses and include how the behaviours felt at the time in any entries. This helps the police do their job to protect a target of stalking.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Revisit the baseline quote and ask students how the lesson has added to their understanding on this issue.</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 evidence progress, ask students to write a paragraph on an exit postcard about how this series of lessons has supported their understanding of unhealthy relationships and stalking, and any new understanding around seeking support for themselves or others.</a:t>
            </a:r>
          </a:p>
          <a:p>
            <a:r>
              <a:rPr lang="en-US"/>
              <a:t/>
            </a:r>
          </a:p>
          <a:p>
            <a:r>
              <a:rPr lang="en-US"/>
              <a:t>Ask students to hand this in as they leave to assess progress and identify any future learning which may be required.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Revisit or introduce ground rules.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Introduce the learning objectives and outcomes – today’s lesson focus is on reducing the impacts of stalking by discussing how perpetrators, targets and friends can act to end stalking behaviour before it spirals.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imagine they have overheard this comment. Ask them to explain how far they agree/disagree with the statement and what they could do if someone said that to them.</a:t>
            </a:r>
          </a:p>
          <a:p>
            <a:r>
              <a:rPr lang="en-US"/>
              <a:t/>
            </a:r>
          </a:p>
          <a:p>
            <a:r>
              <a:rPr lang="en-US"/>
              <a:t>This is an opportunity to check understanding of prior lessons around unacceptable and illegal behaviours. It is also an opportunity to explore where romantic pursuit becomes stalking.</a:t>
            </a:r>
          </a:p>
          <a:p>
            <a:r>
              <a:rPr lang="en-US"/>
              <a:t/>
            </a:r>
          </a:p>
          <a:p>
            <a:r>
              <a:rPr lang="en-US"/>
              <a:t>This could involve discussion of media messages around characters persisting to try and win the partner of their dreams, and using ‘grand gestures’ to overcome initial reluctance to date/continue dating. </a:t>
            </a:r>
          </a:p>
          <a:p>
            <a:r>
              <a:rPr lang="en-US"/>
              <a:t/>
            </a:r>
          </a:p>
          <a:p>
            <a:r>
              <a:rPr lang="en-US"/>
              <a:t>Discussion could also include conversation suggestions to discuss what is acceptable or unacceptable with friends and could dispel any barriers to doing so (e.g. embarrassment, not knowing what to say, not wanting to seem like preaching).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Split class into two halves to look at different perspectives on cyber-enabled stalking of a ‘crush’ in Resource 1: Stalking scenario timeline. One side focus on the perpetrator’s perspective, the other on the friend of a target’s perspective.</a:t>
            </a:r>
          </a:p>
          <a:p>
            <a:r>
              <a:rPr lang="en-US"/>
              <a:t/>
            </a:r>
          </a:p>
          <a:p>
            <a:r>
              <a:rPr lang="en-US"/>
              <a:t>In the scenario, Li clearly rejected Cerys’ attentions but the stalker’s obsessive behaviours, unwittingly supported by Roe’s behaviours, have led to an escalation of the situation.</a:t>
            </a:r>
          </a:p>
          <a:p>
            <a:r>
              <a:rPr lang="en-US"/>
              <a:t/>
            </a:r>
          </a:p>
          <a:p>
            <a:r>
              <a:rPr lang="en-US"/>
              <a:t>Ask the students looking at Cerys’ perspective to annotate their timeline with comments exploring how better self-awareness could have led Cerys to seek help to stop her behaviour escalating. </a:t>
            </a:r>
          </a:p>
          <a:p>
            <a:r>
              <a:rPr lang="en-US"/>
              <a:t/>
            </a:r>
          </a:p>
          <a:p>
            <a:r>
              <a:rPr lang="en-US"/>
              <a:t>Ask the students looking at Roe’s perspective to suggest where Roe could have acted differently to better support Li if they had been more alert to the signs of stalking. Inform students that this activity is not about ‘blaming’ Roe for what happened – it is to highlight ways that people can unwittingly contribute to an escalation of a difficult situation and delay help-seeking so we can see how to better support those around us.</a:t>
            </a:r>
          </a:p>
          <a:p>
            <a:r>
              <a:rPr lang="en-US"/>
              <a:t/>
            </a:r>
          </a:p>
          <a:p>
            <a:r>
              <a:rPr lang="en-US"/>
              <a:t>Once students have had time to review their character’s perspective, ask students to swap so they can compare the two perspectives. Explore key ideas as a class – teacher notes are provided.</a:t>
            </a:r>
          </a:p>
          <a:p>
            <a:r>
              <a:rPr lang="en-US"/>
              <a:t/>
            </a:r>
          </a:p>
          <a:p>
            <a:r>
              <a:rPr lang="en-US"/>
              <a:t>Support: Use the differentiated sheet which shows a simplified version. Ask students to identify how Cerys acted in unhealthy ways and how the characters could get help to stop the stalking behaviour getting worse.</a:t>
            </a:r>
          </a:p>
          <a:p>
            <a:r>
              <a:rPr lang="en-US"/>
              <a:t>Extension:  Ask students to annotate both perspectives before comparing with others.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Allocate one of the statements (using Resource 2: barriers to help-seeking if preferred) to a group/pair of students. Ask them to read the statement and identify the barrier to early help-seeking. Ask students to explain why any assumptions are unhelpful and provide advice to challenge the assumption. </a:t>
            </a:r>
          </a:p>
          <a:p>
            <a:r>
              <a:rPr lang="en-US"/>
              <a:t/>
            </a:r>
          </a:p>
          <a:p>
            <a:r>
              <a:rPr lang="en-US"/>
              <a:t>During feedback, ensure all statements are considered. Elicit the following key points:</a:t>
            </a:r>
          </a:p>
          <a:p>
            <a:r>
              <a:rPr lang="en-US"/>
              <a:t>No-one deserves to be stalked, whatever they may or may not have done.</a:t>
            </a:r>
          </a:p>
          <a:p>
            <a:r>
              <a:rPr lang="en-US"/>
              <a:t>The importance of early help-seeking and trusting your instincts – if something doesn’t feel right, speak to someone who can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explain why any assumptions are unhelpful and provide advice to challenge the assumption. </a:t>
            </a:r>
          </a:p>
          <a:p>
            <a:r>
              <a:rPr lang="en-US"/>
              <a:t/>
            </a:r>
          </a:p>
          <a:p>
            <a:r>
              <a:rPr lang="en-US"/>
              <a:t>During feedback, ensure all statements are considered. Elicit the following key points:</a:t>
            </a:r>
          </a:p>
          <a:p>
            <a:r>
              <a:rPr lang="en-US"/>
              <a:t>Checking in with a trusted person around new relationships can help if someone commonly finds reading social cues difficult.</a:t>
            </a:r>
          </a:p>
          <a:p>
            <a:r>
              <a:rPr lang="en-US"/>
              <a:t>There have been times in the past when not every case of stalking has been taken as seriously as it should have. Share the outline of Alice Ruggles’ story on the next slide to help explain how past tragedies have led to police procedural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outline of Alice Ruggles’ story helps explain how past tragedies have led to police procedural changes.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outline of Alice Ruggles’ story helps explain how past tragedies have led to police procedural changes.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https://www.childline.org.uk/" TargetMode="External" Type="http://schemas.openxmlformats.org/officeDocument/2006/relationships/hyperlink"/><Relationship Id="rId4" Target="http://www.police.uk/" TargetMode="External" Type="http://schemas.openxmlformats.org/officeDocument/2006/relationships/hyperlink"/><Relationship Id="rId5" Target="https://www.suzylamplugh.org/Pages/Category/get-stalking-advice-and-help" TargetMode="External" Type="http://schemas.openxmlformats.org/officeDocument/2006/relationships/hyperlink"/><Relationship Id="rId6" Target="https://www.alicerugglestrust.org/aware" TargetMode="External" Type="http://schemas.openxmlformats.org/officeDocument/2006/relationships/hyperlink"/><Relationship Id="rId7" Target="../media/image3.png" Type="http://schemas.openxmlformats.org/officeDocument/2006/relationships/image"/><Relationship Id="rId8" Target="../media/image1.png" Type="http://schemas.openxmlformats.org/officeDocument/2006/relationships/image"/><Relationship Id="rId9" Target="../media/image2.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3.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 Id="rId6" Target="../media/image6.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3.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3.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4.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4.png" Type="http://schemas.openxmlformats.org/officeDocument/2006/relationships/image"/><Relationship Id="rId4" Target="../media/image1.png" Type="http://schemas.openxmlformats.org/officeDocument/2006/relationships/image"/><Relationship Id="rId5" Target="../media/image2.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680815" y="1186709"/>
            <a:ext cx="12036640" cy="7206370"/>
            <a:chOff x="0" y="0"/>
            <a:chExt cx="3170144" cy="1897974"/>
          </a:xfrm>
        </p:grpSpPr>
        <p:sp>
          <p:nvSpPr>
            <p:cNvPr name="Freeform 3" id="3"/>
            <p:cNvSpPr/>
            <p:nvPr/>
          </p:nvSpPr>
          <p:spPr>
            <a:xfrm flipH="false" flipV="false" rot="0">
              <a:off x="0" y="0"/>
              <a:ext cx="3170144" cy="1897974"/>
            </a:xfrm>
            <a:custGeom>
              <a:avLst/>
              <a:gdLst/>
              <a:ahLst/>
              <a:cxnLst/>
              <a:rect r="r" b="b" t="t" l="l"/>
              <a:pathLst>
                <a:path h="1897974" w="3170144">
                  <a:moveTo>
                    <a:pt x="32803" y="0"/>
                  </a:moveTo>
                  <a:lnTo>
                    <a:pt x="3137341" y="0"/>
                  </a:lnTo>
                  <a:cubicBezTo>
                    <a:pt x="3155458" y="0"/>
                    <a:pt x="3170144" y="14686"/>
                    <a:pt x="3170144" y="32803"/>
                  </a:cubicBezTo>
                  <a:lnTo>
                    <a:pt x="3170144" y="1865171"/>
                  </a:lnTo>
                  <a:cubicBezTo>
                    <a:pt x="3170144" y="1883288"/>
                    <a:pt x="3155458" y="1897974"/>
                    <a:pt x="3137341" y="1897974"/>
                  </a:cubicBezTo>
                  <a:lnTo>
                    <a:pt x="32803" y="1897974"/>
                  </a:lnTo>
                  <a:cubicBezTo>
                    <a:pt x="14686" y="1897974"/>
                    <a:pt x="0" y="1883288"/>
                    <a:pt x="0" y="1865171"/>
                  </a:cubicBezTo>
                  <a:lnTo>
                    <a:pt x="0" y="32803"/>
                  </a:lnTo>
                  <a:cubicBezTo>
                    <a:pt x="0" y="14686"/>
                    <a:pt x="14686" y="0"/>
                    <a:pt x="32803" y="0"/>
                  </a:cubicBezTo>
                  <a:close/>
                </a:path>
              </a:pathLst>
            </a:custGeom>
            <a:solidFill>
              <a:srgbClr val="1B64AE"/>
            </a:solidFill>
          </p:spPr>
        </p:sp>
        <p:sp>
          <p:nvSpPr>
            <p:cNvPr name="TextBox 4" id="4"/>
            <p:cNvSpPr txBox="true"/>
            <p:nvPr/>
          </p:nvSpPr>
          <p:spPr>
            <a:xfrm>
              <a:off x="0" y="-38100"/>
              <a:ext cx="3170144" cy="1936074"/>
            </a:xfrm>
            <a:prstGeom prst="rect">
              <a:avLst/>
            </a:prstGeom>
          </p:spPr>
          <p:txBody>
            <a:bodyPr anchor="ctr" rtlCol="false" tIns="50800" lIns="50800" bIns="50800" rIns="50800"/>
            <a:lstStyle/>
            <a:p>
              <a:pPr algn="ctr">
                <a:lnSpc>
                  <a:spcPts val="2774"/>
                </a:lnSpc>
              </a:pPr>
            </a:p>
          </p:txBody>
        </p:sp>
      </p:grpSp>
      <p:sp>
        <p:nvSpPr>
          <p:cNvPr name="TextBox 5" id="5"/>
          <p:cNvSpPr txBox="true"/>
          <p:nvPr/>
        </p:nvSpPr>
        <p:spPr>
          <a:xfrm rot="0">
            <a:off x="3020762" y="2072534"/>
            <a:ext cx="11356745" cy="5044525"/>
          </a:xfrm>
          <a:prstGeom prst="rect">
            <a:avLst/>
          </a:prstGeom>
        </p:spPr>
        <p:txBody>
          <a:bodyPr anchor="t" rtlCol="false" tIns="0" lIns="0" bIns="0" rIns="0">
            <a:spAutoFit/>
          </a:bodyPr>
          <a:lstStyle/>
          <a:p>
            <a:pPr algn="ctr" marL="0" indent="0" lvl="0">
              <a:lnSpc>
                <a:spcPts val="12877"/>
              </a:lnSpc>
            </a:pPr>
            <a:r>
              <a:rPr lang="en-US" sz="11706" spc="-117">
                <a:solidFill>
                  <a:srgbClr val="FFFFFF"/>
                </a:solidFill>
                <a:latin typeface="Poppins"/>
                <a:ea typeface="Poppins"/>
                <a:cs typeface="Poppins"/>
                <a:sym typeface="Poppins"/>
              </a:rPr>
              <a:t>Reducing Inappropriate Behaviours</a:t>
            </a:r>
          </a:p>
        </p:txBody>
      </p:sp>
      <p:grpSp>
        <p:nvGrpSpPr>
          <p:cNvPr name="Group 6" id="6"/>
          <p:cNvGrpSpPr/>
          <p:nvPr/>
        </p:nvGrpSpPr>
        <p:grpSpPr>
          <a:xfrm rot="0">
            <a:off x="2418930" y="8012409"/>
            <a:ext cx="12560411" cy="1386823"/>
            <a:chOff x="0" y="0"/>
            <a:chExt cx="16747214" cy="1849097"/>
          </a:xfrm>
        </p:grpSpPr>
        <p:grpSp>
          <p:nvGrpSpPr>
            <p:cNvPr name="Group 7" id="7"/>
            <p:cNvGrpSpPr/>
            <p:nvPr/>
          </p:nvGrpSpPr>
          <p:grpSpPr>
            <a:xfrm rot="0">
              <a:off x="0" y="0"/>
              <a:ext cx="16747214" cy="1849097"/>
              <a:chOff x="0" y="0"/>
              <a:chExt cx="15455251" cy="2318834"/>
            </a:xfrm>
          </p:grpSpPr>
          <p:sp>
            <p:nvSpPr>
              <p:cNvPr name="Freeform 8" id="8"/>
              <p:cNvSpPr/>
              <p:nvPr/>
            </p:nvSpPr>
            <p:spPr>
              <a:xfrm flipH="false" flipV="false" rot="0">
                <a:off x="0" y="0"/>
                <a:ext cx="15455252" cy="2318834"/>
              </a:xfrm>
              <a:custGeom>
                <a:avLst/>
                <a:gdLst/>
                <a:ahLst/>
                <a:cxnLst/>
                <a:rect r="r" b="b" t="t" l="l"/>
                <a:pathLst>
                  <a:path h="2318834" w="15455252">
                    <a:moveTo>
                      <a:pt x="15150452" y="0"/>
                    </a:moveTo>
                    <a:lnTo>
                      <a:pt x="304800" y="0"/>
                    </a:lnTo>
                    <a:cubicBezTo>
                      <a:pt x="135890" y="0"/>
                      <a:pt x="0" y="135890"/>
                      <a:pt x="0" y="304800"/>
                    </a:cubicBezTo>
                    <a:lnTo>
                      <a:pt x="0" y="2014034"/>
                    </a:lnTo>
                    <a:cubicBezTo>
                      <a:pt x="0" y="2182943"/>
                      <a:pt x="135890" y="2318834"/>
                      <a:pt x="304800" y="2318834"/>
                    </a:cubicBezTo>
                    <a:lnTo>
                      <a:pt x="15150452" y="2318834"/>
                    </a:lnTo>
                    <a:cubicBezTo>
                      <a:pt x="15319361" y="2318834"/>
                      <a:pt x="15455252" y="2182943"/>
                      <a:pt x="15455252" y="2014034"/>
                    </a:cubicBezTo>
                    <a:lnTo>
                      <a:pt x="15455252" y="304800"/>
                    </a:lnTo>
                    <a:cubicBezTo>
                      <a:pt x="15455252" y="135890"/>
                      <a:pt x="15319361" y="0"/>
                      <a:pt x="15150452" y="0"/>
                    </a:cubicBezTo>
                    <a:close/>
                  </a:path>
                </a:pathLst>
              </a:custGeom>
              <a:solidFill>
                <a:srgbClr val="EDF0F2"/>
              </a:solidFill>
            </p:spPr>
          </p:sp>
        </p:grpSp>
        <p:sp>
          <p:nvSpPr>
            <p:cNvPr name="TextBox 9" id="9"/>
            <p:cNvSpPr txBox="true"/>
            <p:nvPr/>
          </p:nvSpPr>
          <p:spPr>
            <a:xfrm rot="0">
              <a:off x="3731492" y="556222"/>
              <a:ext cx="9828787" cy="650929"/>
            </a:xfrm>
            <a:prstGeom prst="rect">
              <a:avLst/>
            </a:prstGeom>
          </p:spPr>
          <p:txBody>
            <a:bodyPr anchor="t" rtlCol="false" tIns="0" lIns="0" bIns="0" rIns="0">
              <a:spAutoFit/>
            </a:bodyPr>
            <a:lstStyle/>
            <a:p>
              <a:pPr algn="ctr" marL="0" indent="0" lvl="0">
                <a:lnSpc>
                  <a:spcPts val="3935"/>
                </a:lnSpc>
                <a:spcBef>
                  <a:spcPct val="0"/>
                </a:spcBef>
              </a:pPr>
              <a:r>
                <a:rPr lang="en-US" b="true" sz="2810" spc="-28">
                  <a:solidFill>
                    <a:srgbClr val="1B64AE"/>
                  </a:solidFill>
                  <a:latin typeface="Poppins Bold"/>
                  <a:ea typeface="Poppins Bold"/>
                  <a:cs typeface="Poppins Bold"/>
                  <a:sym typeface="Poppins Bold"/>
                </a:rPr>
                <a:t>The Alice Ruggles Trust </a:t>
              </a:r>
            </a:p>
          </p:txBody>
        </p:sp>
      </p:grpSp>
      <p:sp>
        <p:nvSpPr>
          <p:cNvPr name="Freeform 10" id="10"/>
          <p:cNvSpPr/>
          <p:nvPr/>
        </p:nvSpPr>
        <p:spPr>
          <a:xfrm flipH="false" flipV="false" rot="0">
            <a:off x="14967757" y="248766"/>
            <a:ext cx="605463" cy="605463"/>
          </a:xfrm>
          <a:custGeom>
            <a:avLst/>
            <a:gdLst/>
            <a:ahLst/>
            <a:cxnLst/>
            <a:rect r="r" b="b" t="t" l="l"/>
            <a:pathLst>
              <a:path h="605463" w="605463">
                <a:moveTo>
                  <a:pt x="0" y="0"/>
                </a:moveTo>
                <a:lnTo>
                  <a:pt x="605463" y="0"/>
                </a:lnTo>
                <a:lnTo>
                  <a:pt x="605463" y="605463"/>
                </a:lnTo>
                <a:lnTo>
                  <a:pt x="0" y="60546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1" id="11"/>
          <p:cNvSpPr/>
          <p:nvPr/>
        </p:nvSpPr>
        <p:spPr>
          <a:xfrm flipH="false" flipV="false" rot="0">
            <a:off x="17259300" y="9258300"/>
            <a:ext cx="1006468" cy="889436"/>
          </a:xfrm>
          <a:custGeom>
            <a:avLst/>
            <a:gdLst/>
            <a:ahLst/>
            <a:cxnLst/>
            <a:rect r="r" b="b" t="t" l="l"/>
            <a:pathLst>
              <a:path h="889436" w="1006468">
                <a:moveTo>
                  <a:pt x="0" y="0"/>
                </a:moveTo>
                <a:lnTo>
                  <a:pt x="1006468" y="0"/>
                </a:lnTo>
                <a:lnTo>
                  <a:pt x="1006468" y="889436"/>
                </a:lnTo>
                <a:lnTo>
                  <a:pt x="0" y="889436"/>
                </a:lnTo>
                <a:lnTo>
                  <a:pt x="0" y="0"/>
                </a:lnTo>
                <a:close/>
              </a:path>
            </a:pathLst>
          </a:custGeom>
          <a:blipFill>
            <a:blip r:embed="rId5"/>
            <a:stretch>
              <a:fillRect l="0" t="0" r="0" b="0"/>
            </a:stretch>
          </a:blipFill>
        </p:spPr>
      </p:sp>
      <p:sp>
        <p:nvSpPr>
          <p:cNvPr name="TextBox 12" id="12"/>
          <p:cNvSpPr txBox="true"/>
          <p:nvPr/>
        </p:nvSpPr>
        <p:spPr>
          <a:xfrm rot="0">
            <a:off x="14164688" y="344805"/>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@alicerugglestrust </a:t>
            </a:r>
          </a:p>
        </p:txBody>
      </p:sp>
      <p:sp>
        <p:nvSpPr>
          <p:cNvPr name="TextBox 13" id="13"/>
          <p:cNvSpPr txBox="true"/>
          <p:nvPr/>
        </p:nvSpPr>
        <p:spPr>
          <a:xfrm rot="0">
            <a:off x="14332725" y="820949"/>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7160" y="248766"/>
            <a:ext cx="12442470" cy="2121477"/>
            <a:chOff x="0" y="0"/>
            <a:chExt cx="2733123" cy="466005"/>
          </a:xfrm>
        </p:grpSpPr>
        <p:sp>
          <p:nvSpPr>
            <p:cNvPr name="Freeform 3" id="3"/>
            <p:cNvSpPr/>
            <p:nvPr/>
          </p:nvSpPr>
          <p:spPr>
            <a:xfrm flipH="false" flipV="false" rot="0">
              <a:off x="0" y="0"/>
              <a:ext cx="2733123" cy="466005"/>
            </a:xfrm>
            <a:custGeom>
              <a:avLst/>
              <a:gdLst/>
              <a:ahLst/>
              <a:cxnLst/>
              <a:rect r="r" b="b" t="t" l="l"/>
              <a:pathLst>
                <a:path h="466005" w="2733123">
                  <a:moveTo>
                    <a:pt x="31733" y="0"/>
                  </a:moveTo>
                  <a:lnTo>
                    <a:pt x="2701390" y="0"/>
                  </a:lnTo>
                  <a:cubicBezTo>
                    <a:pt x="2718915" y="0"/>
                    <a:pt x="2733123" y="14207"/>
                    <a:pt x="2733123" y="31733"/>
                  </a:cubicBezTo>
                  <a:lnTo>
                    <a:pt x="2733123" y="434272"/>
                  </a:lnTo>
                  <a:cubicBezTo>
                    <a:pt x="2733123" y="451798"/>
                    <a:pt x="2718915" y="466005"/>
                    <a:pt x="2701390" y="466005"/>
                  </a:cubicBezTo>
                  <a:lnTo>
                    <a:pt x="31733" y="466005"/>
                  </a:lnTo>
                  <a:cubicBezTo>
                    <a:pt x="14207" y="466005"/>
                    <a:pt x="0" y="451798"/>
                    <a:pt x="0" y="434272"/>
                  </a:cubicBezTo>
                  <a:lnTo>
                    <a:pt x="0" y="31733"/>
                  </a:lnTo>
                  <a:cubicBezTo>
                    <a:pt x="0" y="14207"/>
                    <a:pt x="14207" y="0"/>
                    <a:pt x="31733" y="0"/>
                  </a:cubicBezTo>
                  <a:close/>
                </a:path>
              </a:pathLst>
            </a:custGeom>
            <a:solidFill>
              <a:srgbClr val="1B64AE"/>
            </a:solidFill>
          </p:spPr>
        </p:sp>
        <p:sp>
          <p:nvSpPr>
            <p:cNvPr name="TextBox 4" id="4"/>
            <p:cNvSpPr txBox="true"/>
            <p:nvPr/>
          </p:nvSpPr>
          <p:spPr>
            <a:xfrm>
              <a:off x="0" y="-38100"/>
              <a:ext cx="2733123" cy="504105"/>
            </a:xfrm>
            <a:prstGeom prst="rect">
              <a:avLst/>
            </a:prstGeom>
          </p:spPr>
          <p:txBody>
            <a:bodyPr anchor="ctr" rtlCol="false" tIns="50800" lIns="50800" bIns="50800" rIns="50800"/>
            <a:lstStyle/>
            <a:p>
              <a:pPr algn="ctr">
                <a:lnSpc>
                  <a:spcPts val="2774"/>
                </a:lnSpc>
              </a:pPr>
            </a:p>
          </p:txBody>
        </p:sp>
      </p:grpSp>
      <p:sp>
        <p:nvSpPr>
          <p:cNvPr name="TextBox 5" id="5"/>
          <p:cNvSpPr txBox="true"/>
          <p:nvPr/>
        </p:nvSpPr>
        <p:spPr>
          <a:xfrm rot="0">
            <a:off x="633455" y="284797"/>
            <a:ext cx="12442470" cy="1678309"/>
          </a:xfrm>
          <a:prstGeom prst="rect">
            <a:avLst/>
          </a:prstGeom>
        </p:spPr>
        <p:txBody>
          <a:bodyPr anchor="t" rtlCol="false" tIns="0" lIns="0" bIns="0" rIns="0">
            <a:spAutoFit/>
          </a:bodyPr>
          <a:lstStyle/>
          <a:p>
            <a:pPr algn="l" marL="0" indent="0" lvl="0">
              <a:lnSpc>
                <a:spcPts val="13019"/>
              </a:lnSpc>
              <a:spcBef>
                <a:spcPct val="0"/>
              </a:spcBef>
            </a:pPr>
            <a:r>
              <a:rPr lang="en-US" b="true" sz="9299" spc="-92">
                <a:solidFill>
                  <a:srgbClr val="FFFFFF"/>
                </a:solidFill>
                <a:latin typeface="Poppins Bold"/>
                <a:ea typeface="Poppins Bold"/>
                <a:cs typeface="Poppins Bold"/>
                <a:sym typeface="Poppins Bold"/>
              </a:rPr>
              <a:t>Sources of support</a:t>
            </a:r>
          </a:p>
        </p:txBody>
      </p:sp>
      <p:sp>
        <p:nvSpPr>
          <p:cNvPr name="TextBox 6" id="6"/>
          <p:cNvSpPr txBox="true"/>
          <p:nvPr/>
        </p:nvSpPr>
        <p:spPr>
          <a:xfrm rot="0">
            <a:off x="447160" y="1853238"/>
            <a:ext cx="16812140" cy="8477217"/>
          </a:xfrm>
          <a:prstGeom prst="rect">
            <a:avLst/>
          </a:prstGeom>
        </p:spPr>
        <p:txBody>
          <a:bodyPr anchor="t" rtlCol="false" tIns="0" lIns="0" bIns="0" rIns="0">
            <a:spAutoFit/>
          </a:bodyPr>
          <a:lstStyle/>
          <a:p>
            <a:pPr algn="l">
              <a:lnSpc>
                <a:spcPts val="6790"/>
              </a:lnSpc>
            </a:pPr>
          </a:p>
          <a:p>
            <a:pPr algn="l" marL="1047116" indent="-523558" lvl="1">
              <a:lnSpc>
                <a:spcPts val="6790"/>
              </a:lnSpc>
              <a:buFont typeface="Arial"/>
              <a:buChar char="•"/>
            </a:pPr>
            <a:r>
              <a:rPr lang="en-US" sz="4850">
                <a:solidFill>
                  <a:srgbClr val="51AD31"/>
                </a:solidFill>
                <a:latin typeface="Poppins"/>
                <a:ea typeface="Poppins"/>
                <a:cs typeface="Poppins"/>
                <a:sym typeface="Poppins"/>
              </a:rPr>
              <a:t>At home – parent /carers </a:t>
            </a:r>
          </a:p>
          <a:p>
            <a:pPr algn="l" marL="1047116" indent="-523558" lvl="1">
              <a:lnSpc>
                <a:spcPts val="6790"/>
              </a:lnSpc>
              <a:buFont typeface="Arial"/>
              <a:buChar char="•"/>
            </a:pPr>
            <a:r>
              <a:rPr lang="en-US" sz="4850">
                <a:solidFill>
                  <a:srgbClr val="51AD31"/>
                </a:solidFill>
                <a:latin typeface="Poppins"/>
                <a:ea typeface="Poppins"/>
                <a:cs typeface="Poppins"/>
                <a:sym typeface="Poppins"/>
              </a:rPr>
              <a:t>At school - tutors, school nurse, counsellor</a:t>
            </a:r>
          </a:p>
          <a:p>
            <a:pPr algn="l" marL="1047116" indent="-523558" lvl="1">
              <a:lnSpc>
                <a:spcPts val="6790"/>
              </a:lnSpc>
              <a:buFont typeface="Arial"/>
              <a:buChar char="•"/>
            </a:pPr>
            <a:r>
              <a:rPr lang="en-US" sz="4850">
                <a:solidFill>
                  <a:srgbClr val="51AD31"/>
                </a:solidFill>
                <a:latin typeface="Poppins"/>
                <a:ea typeface="Poppins"/>
                <a:cs typeface="Poppins"/>
                <a:sym typeface="Poppins"/>
              </a:rPr>
              <a:t>ChildLine – 0800 1111 </a:t>
            </a:r>
            <a:r>
              <a:rPr lang="en-US" sz="4850" u="sng">
                <a:solidFill>
                  <a:srgbClr val="51AD31"/>
                </a:solidFill>
                <a:latin typeface="Poppins"/>
                <a:ea typeface="Poppins"/>
                <a:cs typeface="Poppins"/>
                <a:sym typeface="Poppins"/>
                <a:hlinkClick r:id="rId3" tooltip="https://www.childline.org.uk/"/>
              </a:rPr>
              <a:t>childline.org.uk </a:t>
            </a:r>
          </a:p>
          <a:p>
            <a:pPr algn="l" marL="1047116" indent="-523558" lvl="1">
              <a:lnSpc>
                <a:spcPts val="6790"/>
              </a:lnSpc>
              <a:buFont typeface="Arial"/>
              <a:buChar char="•"/>
            </a:pPr>
            <a:r>
              <a:rPr lang="en-US" sz="4850">
                <a:solidFill>
                  <a:srgbClr val="51AD31"/>
                </a:solidFill>
                <a:latin typeface="Poppins"/>
                <a:ea typeface="Poppins"/>
                <a:cs typeface="Poppins"/>
                <a:sym typeface="Poppins"/>
              </a:rPr>
              <a:t>Police - 999 or 101 </a:t>
            </a:r>
            <a:r>
              <a:rPr lang="en-US" sz="4850" u="sng">
                <a:solidFill>
                  <a:srgbClr val="51AD31"/>
                </a:solidFill>
                <a:latin typeface="Poppins"/>
                <a:ea typeface="Poppins"/>
                <a:cs typeface="Poppins"/>
                <a:sym typeface="Poppins"/>
                <a:hlinkClick r:id="rId4" tooltip="http://www.police.uk/"/>
              </a:rPr>
              <a:t>www.police.uk</a:t>
            </a:r>
          </a:p>
          <a:p>
            <a:pPr algn="l" marL="1047116" indent="-523558" lvl="1">
              <a:lnSpc>
                <a:spcPts val="6790"/>
              </a:lnSpc>
              <a:buFont typeface="Arial"/>
              <a:buChar char="•"/>
            </a:pPr>
            <a:r>
              <a:rPr lang="en-US" sz="4850">
                <a:solidFill>
                  <a:srgbClr val="51AD31"/>
                </a:solidFill>
                <a:latin typeface="Poppins"/>
                <a:ea typeface="Poppins"/>
                <a:cs typeface="Poppins"/>
                <a:sym typeface="Poppins"/>
              </a:rPr>
              <a:t>National Stalking Helpline - 0808 802 0300 email support &amp; online tools </a:t>
            </a:r>
            <a:r>
              <a:rPr lang="en-US" sz="4850" u="sng">
                <a:solidFill>
                  <a:srgbClr val="51AD31"/>
                </a:solidFill>
                <a:latin typeface="Poppins"/>
                <a:ea typeface="Poppins"/>
                <a:cs typeface="Poppins"/>
                <a:sym typeface="Poppins"/>
                <a:hlinkClick r:id="rId5" tooltip="https://www.suzylamplugh.org/Pages/Category/get-stalking-advice-and-help"/>
              </a:rPr>
              <a:t>advice and help</a:t>
            </a:r>
          </a:p>
          <a:p>
            <a:pPr algn="l" marL="1047116" indent="-523558" lvl="1">
              <a:lnSpc>
                <a:spcPts val="6790"/>
              </a:lnSpc>
              <a:buFont typeface="Arial"/>
              <a:buChar char="•"/>
            </a:pPr>
            <a:r>
              <a:rPr lang="en-US" sz="4850">
                <a:solidFill>
                  <a:srgbClr val="51AD31"/>
                </a:solidFill>
                <a:latin typeface="Poppins"/>
                <a:ea typeface="Poppins"/>
                <a:cs typeface="Poppins"/>
                <a:sym typeface="Poppins"/>
              </a:rPr>
              <a:t>Alice Ruggles Trust – online links to support services - </a:t>
            </a:r>
            <a:r>
              <a:rPr lang="en-US" sz="4850" u="sng">
                <a:solidFill>
                  <a:srgbClr val="51AD31"/>
                </a:solidFill>
                <a:latin typeface="Poppins"/>
                <a:ea typeface="Poppins"/>
                <a:cs typeface="Poppins"/>
                <a:sym typeface="Poppins"/>
                <a:hlinkClick r:id="rId6" tooltip="https://www.alicerugglestrust.org/aware"/>
              </a:rPr>
              <a:t>www.alicerugglestrust.org/aware</a:t>
            </a:r>
          </a:p>
          <a:p>
            <a:pPr algn="l">
              <a:lnSpc>
                <a:spcPts val="5813"/>
              </a:lnSpc>
            </a:pPr>
          </a:p>
        </p:txBody>
      </p:sp>
      <p:sp>
        <p:nvSpPr>
          <p:cNvPr name="Freeform 7" id="7"/>
          <p:cNvSpPr/>
          <p:nvPr/>
        </p:nvSpPr>
        <p:spPr>
          <a:xfrm flipH="false" flipV="false" rot="0">
            <a:off x="17259300" y="9258300"/>
            <a:ext cx="1006468" cy="889436"/>
          </a:xfrm>
          <a:custGeom>
            <a:avLst/>
            <a:gdLst/>
            <a:ahLst/>
            <a:cxnLst/>
            <a:rect r="r" b="b" t="t" l="l"/>
            <a:pathLst>
              <a:path h="889436" w="1006468">
                <a:moveTo>
                  <a:pt x="0" y="0"/>
                </a:moveTo>
                <a:lnTo>
                  <a:pt x="1006468" y="0"/>
                </a:lnTo>
                <a:lnTo>
                  <a:pt x="1006468" y="889436"/>
                </a:lnTo>
                <a:lnTo>
                  <a:pt x="0" y="889436"/>
                </a:lnTo>
                <a:lnTo>
                  <a:pt x="0" y="0"/>
                </a:lnTo>
                <a:close/>
              </a:path>
            </a:pathLst>
          </a:custGeom>
          <a:blipFill>
            <a:blip r:embed="rId7"/>
            <a:stretch>
              <a:fillRect l="0" t="0" r="0" b="0"/>
            </a:stretch>
          </a:blipFill>
        </p:spPr>
      </p:sp>
      <p:sp>
        <p:nvSpPr>
          <p:cNvPr name="Freeform 8" id="8"/>
          <p:cNvSpPr/>
          <p:nvPr/>
        </p:nvSpPr>
        <p:spPr>
          <a:xfrm flipH="false" flipV="false" rot="0">
            <a:off x="14967757" y="248766"/>
            <a:ext cx="605463" cy="605463"/>
          </a:xfrm>
          <a:custGeom>
            <a:avLst/>
            <a:gdLst/>
            <a:ahLst/>
            <a:cxnLst/>
            <a:rect r="r" b="b" t="t" l="l"/>
            <a:pathLst>
              <a:path h="605463" w="605463">
                <a:moveTo>
                  <a:pt x="0" y="0"/>
                </a:moveTo>
                <a:lnTo>
                  <a:pt x="605463" y="0"/>
                </a:lnTo>
                <a:lnTo>
                  <a:pt x="605463" y="605463"/>
                </a:lnTo>
                <a:lnTo>
                  <a:pt x="0" y="60546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9" id="9"/>
          <p:cNvSpPr txBox="true"/>
          <p:nvPr/>
        </p:nvSpPr>
        <p:spPr>
          <a:xfrm rot="0">
            <a:off x="14164688" y="344805"/>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@alicerugglestrust </a:t>
            </a:r>
          </a:p>
        </p:txBody>
      </p:sp>
      <p:sp>
        <p:nvSpPr>
          <p:cNvPr name="TextBox 10" id="10"/>
          <p:cNvSpPr txBox="true"/>
          <p:nvPr/>
        </p:nvSpPr>
        <p:spPr>
          <a:xfrm rot="0">
            <a:off x="14332725" y="820949"/>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7160" y="248766"/>
            <a:ext cx="13885564" cy="2121477"/>
            <a:chOff x="0" y="0"/>
            <a:chExt cx="3050114" cy="466005"/>
          </a:xfrm>
        </p:grpSpPr>
        <p:sp>
          <p:nvSpPr>
            <p:cNvPr name="Freeform 3" id="3"/>
            <p:cNvSpPr/>
            <p:nvPr/>
          </p:nvSpPr>
          <p:spPr>
            <a:xfrm flipH="false" flipV="false" rot="0">
              <a:off x="0" y="0"/>
              <a:ext cx="3050114" cy="466005"/>
            </a:xfrm>
            <a:custGeom>
              <a:avLst/>
              <a:gdLst/>
              <a:ahLst/>
              <a:cxnLst/>
              <a:rect r="r" b="b" t="t" l="l"/>
              <a:pathLst>
                <a:path h="466005" w="3050114">
                  <a:moveTo>
                    <a:pt x="28435" y="0"/>
                  </a:moveTo>
                  <a:lnTo>
                    <a:pt x="3021679" y="0"/>
                  </a:lnTo>
                  <a:cubicBezTo>
                    <a:pt x="3029220" y="0"/>
                    <a:pt x="3036453" y="2996"/>
                    <a:pt x="3041786" y="8328"/>
                  </a:cubicBezTo>
                  <a:cubicBezTo>
                    <a:pt x="3047118" y="13661"/>
                    <a:pt x="3050114" y="20894"/>
                    <a:pt x="3050114" y="28435"/>
                  </a:cubicBezTo>
                  <a:lnTo>
                    <a:pt x="3050114" y="437570"/>
                  </a:lnTo>
                  <a:cubicBezTo>
                    <a:pt x="3050114" y="453274"/>
                    <a:pt x="3037383" y="466005"/>
                    <a:pt x="3021679" y="466005"/>
                  </a:cubicBezTo>
                  <a:lnTo>
                    <a:pt x="28435" y="466005"/>
                  </a:lnTo>
                  <a:cubicBezTo>
                    <a:pt x="20894" y="466005"/>
                    <a:pt x="13661" y="463009"/>
                    <a:pt x="8328" y="457677"/>
                  </a:cubicBezTo>
                  <a:cubicBezTo>
                    <a:pt x="2996" y="452344"/>
                    <a:pt x="0" y="445112"/>
                    <a:pt x="0" y="437570"/>
                  </a:cubicBezTo>
                  <a:lnTo>
                    <a:pt x="0" y="28435"/>
                  </a:lnTo>
                  <a:cubicBezTo>
                    <a:pt x="0" y="20894"/>
                    <a:pt x="2996" y="13661"/>
                    <a:pt x="8328" y="8328"/>
                  </a:cubicBezTo>
                  <a:cubicBezTo>
                    <a:pt x="13661" y="2996"/>
                    <a:pt x="20894" y="0"/>
                    <a:pt x="28435" y="0"/>
                  </a:cubicBezTo>
                  <a:close/>
                </a:path>
              </a:pathLst>
            </a:custGeom>
            <a:solidFill>
              <a:srgbClr val="1B64AE"/>
            </a:solidFill>
          </p:spPr>
        </p:sp>
        <p:sp>
          <p:nvSpPr>
            <p:cNvPr name="TextBox 4" id="4"/>
            <p:cNvSpPr txBox="true"/>
            <p:nvPr/>
          </p:nvSpPr>
          <p:spPr>
            <a:xfrm>
              <a:off x="0" y="-38100"/>
              <a:ext cx="3050114" cy="504105"/>
            </a:xfrm>
            <a:prstGeom prst="rect">
              <a:avLst/>
            </a:prstGeom>
          </p:spPr>
          <p:txBody>
            <a:bodyPr anchor="ctr" rtlCol="false" tIns="50800" lIns="50800" bIns="50800" rIns="50800"/>
            <a:lstStyle/>
            <a:p>
              <a:pPr algn="ctr">
                <a:lnSpc>
                  <a:spcPts val="2774"/>
                </a:lnSpc>
              </a:pPr>
            </a:p>
          </p:txBody>
        </p:sp>
      </p:grpSp>
      <p:sp>
        <p:nvSpPr>
          <p:cNvPr name="Freeform 5" id="5"/>
          <p:cNvSpPr/>
          <p:nvPr/>
        </p:nvSpPr>
        <p:spPr>
          <a:xfrm flipH="false" flipV="false" rot="0">
            <a:off x="17259300" y="9258300"/>
            <a:ext cx="1006468" cy="889436"/>
          </a:xfrm>
          <a:custGeom>
            <a:avLst/>
            <a:gdLst/>
            <a:ahLst/>
            <a:cxnLst/>
            <a:rect r="r" b="b" t="t" l="l"/>
            <a:pathLst>
              <a:path h="889436" w="1006468">
                <a:moveTo>
                  <a:pt x="0" y="0"/>
                </a:moveTo>
                <a:lnTo>
                  <a:pt x="1006468" y="0"/>
                </a:lnTo>
                <a:lnTo>
                  <a:pt x="1006468" y="889436"/>
                </a:lnTo>
                <a:lnTo>
                  <a:pt x="0" y="889436"/>
                </a:lnTo>
                <a:lnTo>
                  <a:pt x="0" y="0"/>
                </a:lnTo>
                <a:close/>
              </a:path>
            </a:pathLst>
          </a:custGeom>
          <a:blipFill>
            <a:blip r:embed="rId3"/>
            <a:stretch>
              <a:fillRect l="0" t="0" r="0" b="0"/>
            </a:stretch>
          </a:blipFill>
        </p:spPr>
      </p:sp>
      <p:sp>
        <p:nvSpPr>
          <p:cNvPr name="Freeform 6" id="6"/>
          <p:cNvSpPr/>
          <p:nvPr/>
        </p:nvSpPr>
        <p:spPr>
          <a:xfrm flipH="false" flipV="false" rot="0">
            <a:off x="14967757" y="248766"/>
            <a:ext cx="605463" cy="605463"/>
          </a:xfrm>
          <a:custGeom>
            <a:avLst/>
            <a:gdLst/>
            <a:ahLst/>
            <a:cxnLst/>
            <a:rect r="r" b="b" t="t" l="l"/>
            <a:pathLst>
              <a:path h="605463" w="605463">
                <a:moveTo>
                  <a:pt x="0" y="0"/>
                </a:moveTo>
                <a:lnTo>
                  <a:pt x="605463" y="0"/>
                </a:lnTo>
                <a:lnTo>
                  <a:pt x="605463" y="605463"/>
                </a:lnTo>
                <a:lnTo>
                  <a:pt x="0" y="60546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7" id="7"/>
          <p:cNvSpPr/>
          <p:nvPr/>
        </p:nvSpPr>
        <p:spPr>
          <a:xfrm flipH="false" flipV="false" rot="0">
            <a:off x="10504742" y="6096127"/>
            <a:ext cx="3401657" cy="3416382"/>
          </a:xfrm>
          <a:custGeom>
            <a:avLst/>
            <a:gdLst/>
            <a:ahLst/>
            <a:cxnLst/>
            <a:rect r="r" b="b" t="t" l="l"/>
            <a:pathLst>
              <a:path h="3416382" w="3401657">
                <a:moveTo>
                  <a:pt x="0" y="0"/>
                </a:moveTo>
                <a:lnTo>
                  <a:pt x="3401657" y="0"/>
                </a:lnTo>
                <a:lnTo>
                  <a:pt x="3401657" y="3416382"/>
                </a:lnTo>
                <a:lnTo>
                  <a:pt x="0" y="3416382"/>
                </a:lnTo>
                <a:lnTo>
                  <a:pt x="0" y="0"/>
                </a:lnTo>
                <a:close/>
              </a:path>
            </a:pathLst>
          </a:custGeom>
          <a:blipFill>
            <a:blip r:embed="rId6"/>
            <a:stretch>
              <a:fillRect l="0" t="0" r="0" b="0"/>
            </a:stretch>
          </a:blipFill>
        </p:spPr>
      </p:sp>
      <p:sp>
        <p:nvSpPr>
          <p:cNvPr name="TextBox 8" id="8"/>
          <p:cNvSpPr txBox="true"/>
          <p:nvPr/>
        </p:nvSpPr>
        <p:spPr>
          <a:xfrm rot="0">
            <a:off x="3025605" y="2851277"/>
            <a:ext cx="6755541" cy="6365875"/>
          </a:xfrm>
          <a:prstGeom prst="rect">
            <a:avLst/>
          </a:prstGeom>
        </p:spPr>
        <p:txBody>
          <a:bodyPr anchor="t" rtlCol="false" tIns="0" lIns="0" bIns="0" rIns="0">
            <a:spAutoFit/>
          </a:bodyPr>
          <a:lstStyle/>
          <a:p>
            <a:pPr algn="l" marL="863601" indent="-431801" lvl="1">
              <a:lnSpc>
                <a:spcPts val="5600"/>
              </a:lnSpc>
              <a:buFont typeface="Arial"/>
              <a:buChar char="•"/>
            </a:pPr>
            <a:r>
              <a:rPr lang="en-US" sz="4000">
                <a:solidFill>
                  <a:srgbClr val="51AD31"/>
                </a:solidFill>
                <a:latin typeface="Poppins"/>
                <a:ea typeface="Poppins"/>
                <a:cs typeface="Poppins"/>
                <a:sym typeface="Poppins"/>
              </a:rPr>
              <a:t>Call the police</a:t>
            </a:r>
          </a:p>
          <a:p>
            <a:pPr algn="l" marL="863601" indent="-431801" lvl="1">
              <a:lnSpc>
                <a:spcPts val="5600"/>
              </a:lnSpc>
              <a:buFont typeface="Arial"/>
              <a:buChar char="•"/>
            </a:pPr>
            <a:r>
              <a:rPr lang="en-US" sz="4000">
                <a:solidFill>
                  <a:srgbClr val="51AD31"/>
                </a:solidFill>
                <a:latin typeface="Poppins"/>
                <a:ea typeface="Poppins"/>
                <a:cs typeface="Poppins"/>
                <a:sym typeface="Poppins"/>
              </a:rPr>
              <a:t>Seek support</a:t>
            </a:r>
          </a:p>
          <a:p>
            <a:pPr algn="l" marL="863601" indent="-431801" lvl="1">
              <a:lnSpc>
                <a:spcPts val="5600"/>
              </a:lnSpc>
              <a:buFont typeface="Arial"/>
              <a:buChar char="•"/>
            </a:pPr>
            <a:r>
              <a:rPr lang="en-US" sz="4000">
                <a:solidFill>
                  <a:srgbClr val="51AD31"/>
                </a:solidFill>
                <a:latin typeface="Poppins"/>
                <a:ea typeface="Poppins"/>
                <a:cs typeface="Poppins"/>
                <a:sym typeface="Poppins"/>
              </a:rPr>
              <a:t>Tell trusted people</a:t>
            </a:r>
          </a:p>
          <a:p>
            <a:pPr algn="l">
              <a:lnSpc>
                <a:spcPts val="5600"/>
              </a:lnSpc>
            </a:pPr>
          </a:p>
          <a:p>
            <a:pPr algn="l">
              <a:lnSpc>
                <a:spcPts val="5600"/>
              </a:lnSpc>
            </a:pPr>
            <a:r>
              <a:rPr lang="en-US" sz="4000" u="sng" b="true">
                <a:solidFill>
                  <a:srgbClr val="51AD31"/>
                </a:solidFill>
                <a:latin typeface="Poppins Bold"/>
                <a:ea typeface="Poppins Bold"/>
                <a:cs typeface="Poppins Bold"/>
                <a:sym typeface="Poppins Bold"/>
              </a:rPr>
              <a:t>Be cyber secure: </a:t>
            </a:r>
          </a:p>
          <a:p>
            <a:pPr algn="l" marL="863601" indent="-431801" lvl="1">
              <a:lnSpc>
                <a:spcPts val="5600"/>
              </a:lnSpc>
              <a:buFont typeface="Arial"/>
              <a:buChar char="•"/>
            </a:pPr>
            <a:r>
              <a:rPr lang="en-US" sz="4000">
                <a:solidFill>
                  <a:srgbClr val="51AD31"/>
                </a:solidFill>
                <a:latin typeface="Poppins"/>
                <a:ea typeface="Poppins"/>
                <a:cs typeface="Poppins"/>
                <a:sym typeface="Poppins"/>
              </a:rPr>
              <a:t>change passwords</a:t>
            </a:r>
          </a:p>
          <a:p>
            <a:pPr algn="l" marL="863601" indent="-431801" lvl="1">
              <a:lnSpc>
                <a:spcPts val="5600"/>
              </a:lnSpc>
              <a:buFont typeface="Arial"/>
              <a:buChar char="•"/>
            </a:pPr>
            <a:r>
              <a:rPr lang="en-US" sz="4000">
                <a:solidFill>
                  <a:srgbClr val="51AD31"/>
                </a:solidFill>
                <a:latin typeface="Poppins"/>
                <a:ea typeface="Poppins"/>
                <a:cs typeface="Poppins"/>
                <a:sym typeface="Poppins"/>
              </a:rPr>
              <a:t>check privacy settings</a:t>
            </a:r>
          </a:p>
          <a:p>
            <a:pPr algn="l" marL="863601" indent="-431801" lvl="1">
              <a:lnSpc>
                <a:spcPts val="5600"/>
              </a:lnSpc>
              <a:buFont typeface="Arial"/>
              <a:buChar char="•"/>
            </a:pPr>
            <a:r>
              <a:rPr lang="en-US" sz="4000">
                <a:solidFill>
                  <a:srgbClr val="51AD31"/>
                </a:solidFill>
                <a:latin typeface="Poppins"/>
                <a:ea typeface="Poppins"/>
                <a:cs typeface="Poppins"/>
                <a:sym typeface="Poppins"/>
              </a:rPr>
              <a:t>scan for spyware</a:t>
            </a:r>
          </a:p>
          <a:p>
            <a:pPr algn="l" marL="863601" indent="-431801" lvl="1">
              <a:lnSpc>
                <a:spcPts val="5600"/>
              </a:lnSpc>
              <a:buFont typeface="Arial"/>
              <a:buChar char="•"/>
            </a:pPr>
            <a:r>
              <a:rPr lang="en-US" sz="4000">
                <a:solidFill>
                  <a:srgbClr val="51AD31"/>
                </a:solidFill>
                <a:latin typeface="Poppins"/>
                <a:ea typeface="Poppins"/>
                <a:cs typeface="Poppins"/>
                <a:sym typeface="Poppins"/>
              </a:rPr>
              <a:t>visit getsafeonline.org</a:t>
            </a:r>
          </a:p>
        </p:txBody>
      </p:sp>
      <p:sp>
        <p:nvSpPr>
          <p:cNvPr name="TextBox 9" id="9"/>
          <p:cNvSpPr txBox="true"/>
          <p:nvPr/>
        </p:nvSpPr>
        <p:spPr>
          <a:xfrm rot="0">
            <a:off x="633455" y="284797"/>
            <a:ext cx="13531232" cy="1678309"/>
          </a:xfrm>
          <a:prstGeom prst="rect">
            <a:avLst/>
          </a:prstGeom>
        </p:spPr>
        <p:txBody>
          <a:bodyPr anchor="t" rtlCol="false" tIns="0" lIns="0" bIns="0" rIns="0">
            <a:spAutoFit/>
          </a:bodyPr>
          <a:lstStyle/>
          <a:p>
            <a:pPr algn="l" marL="0" indent="0" lvl="0">
              <a:lnSpc>
                <a:spcPts val="13019"/>
              </a:lnSpc>
              <a:spcBef>
                <a:spcPct val="0"/>
              </a:spcBef>
            </a:pPr>
            <a:r>
              <a:rPr lang="en-US" b="true" sz="9299" spc="-92">
                <a:solidFill>
                  <a:srgbClr val="FFFFFF"/>
                </a:solidFill>
                <a:latin typeface="Poppins Bold"/>
                <a:ea typeface="Poppins Bold"/>
                <a:cs typeface="Poppins Bold"/>
                <a:sym typeface="Poppins Bold"/>
              </a:rPr>
              <a:t>If you’re being stalked</a:t>
            </a:r>
          </a:p>
        </p:txBody>
      </p:sp>
      <p:sp>
        <p:nvSpPr>
          <p:cNvPr name="TextBox 10" id="10"/>
          <p:cNvSpPr txBox="true"/>
          <p:nvPr/>
        </p:nvSpPr>
        <p:spPr>
          <a:xfrm rot="0">
            <a:off x="14164688" y="344805"/>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@alicerugglestrust </a:t>
            </a:r>
          </a:p>
        </p:txBody>
      </p:sp>
      <p:sp>
        <p:nvSpPr>
          <p:cNvPr name="TextBox 11" id="11"/>
          <p:cNvSpPr txBox="true"/>
          <p:nvPr/>
        </p:nvSpPr>
        <p:spPr>
          <a:xfrm rot="0">
            <a:off x="14332725" y="820949"/>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www.alicerugglestrust.org</a:t>
            </a:r>
          </a:p>
        </p:txBody>
      </p:sp>
      <p:sp>
        <p:nvSpPr>
          <p:cNvPr name="TextBox 12" id="12"/>
          <p:cNvSpPr txBox="true"/>
          <p:nvPr/>
        </p:nvSpPr>
        <p:spPr>
          <a:xfrm rot="0">
            <a:off x="10504742" y="2851277"/>
            <a:ext cx="4757653" cy="3546475"/>
          </a:xfrm>
          <a:prstGeom prst="rect">
            <a:avLst/>
          </a:prstGeom>
        </p:spPr>
        <p:txBody>
          <a:bodyPr anchor="t" rtlCol="false" tIns="0" lIns="0" bIns="0" rIns="0">
            <a:spAutoFit/>
          </a:bodyPr>
          <a:lstStyle/>
          <a:p>
            <a:pPr algn="l">
              <a:lnSpc>
                <a:spcPts val="5600"/>
              </a:lnSpc>
            </a:pPr>
            <a:r>
              <a:rPr lang="en-US" sz="4000" u="sng" b="true">
                <a:solidFill>
                  <a:srgbClr val="51AD31"/>
                </a:solidFill>
                <a:latin typeface="Poppins Bold"/>
                <a:ea typeface="Poppins Bold"/>
                <a:cs typeface="Poppins Bold"/>
                <a:sym typeface="Poppins Bold"/>
              </a:rPr>
              <a:t>Avoid contact</a:t>
            </a:r>
          </a:p>
          <a:p>
            <a:pPr algn="l" marL="863601" indent="-431801" lvl="1">
              <a:lnSpc>
                <a:spcPts val="5600"/>
              </a:lnSpc>
              <a:buFont typeface="Arial"/>
              <a:buChar char="•"/>
            </a:pPr>
            <a:r>
              <a:rPr lang="en-US" sz="4000">
                <a:solidFill>
                  <a:srgbClr val="51AD31"/>
                </a:solidFill>
                <a:latin typeface="Poppins"/>
                <a:ea typeface="Poppins"/>
                <a:cs typeface="Poppins"/>
                <a:sym typeface="Poppins"/>
              </a:rPr>
              <a:t>Vary routines</a:t>
            </a:r>
          </a:p>
          <a:p>
            <a:pPr algn="l" marL="863601" indent="-431801" lvl="1">
              <a:lnSpc>
                <a:spcPts val="5600"/>
              </a:lnSpc>
              <a:buFont typeface="Arial"/>
              <a:buChar char="•"/>
            </a:pPr>
            <a:r>
              <a:rPr lang="en-US" sz="4000">
                <a:solidFill>
                  <a:srgbClr val="51AD31"/>
                </a:solidFill>
                <a:latin typeface="Poppins"/>
                <a:ea typeface="Poppins"/>
                <a:cs typeface="Poppins"/>
                <a:sym typeface="Poppins"/>
              </a:rPr>
              <a:t>Record all contact</a:t>
            </a:r>
          </a:p>
          <a:p>
            <a:pPr algn="l">
              <a:lnSpc>
                <a:spcPts val="5600"/>
              </a:lnSpc>
            </a:pP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15577" y="382898"/>
            <a:ext cx="9371060" cy="1291604"/>
            <a:chOff x="0" y="0"/>
            <a:chExt cx="2468098" cy="340176"/>
          </a:xfrm>
        </p:grpSpPr>
        <p:sp>
          <p:nvSpPr>
            <p:cNvPr name="Freeform 3" id="3"/>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4" id="4"/>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5" id="5"/>
          <p:cNvGrpSpPr/>
          <p:nvPr/>
        </p:nvGrpSpPr>
        <p:grpSpPr>
          <a:xfrm rot="0">
            <a:off x="1959823" y="1032410"/>
            <a:ext cx="14368355" cy="8825504"/>
            <a:chOff x="0" y="0"/>
            <a:chExt cx="7124114" cy="4375859"/>
          </a:xfrm>
        </p:grpSpPr>
        <p:sp>
          <p:nvSpPr>
            <p:cNvPr name="Freeform 6" id="6"/>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4706"/>
              </a:srgbClr>
            </a:solidFill>
          </p:spPr>
        </p:sp>
      </p:grpSp>
      <p:sp>
        <p:nvSpPr>
          <p:cNvPr name="Freeform 7" id="7"/>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8" id="8"/>
          <p:cNvGrpSpPr/>
          <p:nvPr/>
        </p:nvGrpSpPr>
        <p:grpSpPr>
          <a:xfrm rot="0">
            <a:off x="1959823" y="2347689"/>
            <a:ext cx="14325462" cy="6194946"/>
            <a:chOff x="0" y="0"/>
            <a:chExt cx="19100616" cy="8259928"/>
          </a:xfrm>
        </p:grpSpPr>
        <p:grpSp>
          <p:nvGrpSpPr>
            <p:cNvPr name="Group 9" id="9"/>
            <p:cNvGrpSpPr/>
            <p:nvPr/>
          </p:nvGrpSpPr>
          <p:grpSpPr>
            <a:xfrm rot="0">
              <a:off x="0" y="0"/>
              <a:ext cx="19100616" cy="8259928"/>
              <a:chOff x="0" y="0"/>
              <a:chExt cx="14483248" cy="6775362"/>
            </a:xfrm>
          </p:grpSpPr>
          <p:sp>
            <p:nvSpPr>
              <p:cNvPr name="Freeform 10" id="10"/>
              <p:cNvSpPr/>
              <p:nvPr/>
            </p:nvSpPr>
            <p:spPr>
              <a:xfrm flipH="false" flipV="false" rot="0">
                <a:off x="15240" y="248920"/>
                <a:ext cx="14455308" cy="6504852"/>
              </a:xfrm>
              <a:custGeom>
                <a:avLst/>
                <a:gdLst/>
                <a:ahLst/>
                <a:cxnLst/>
                <a:rect r="r" b="b" t="t" l="l"/>
                <a:pathLst>
                  <a:path h="6504852" w="14455308">
                    <a:moveTo>
                      <a:pt x="14452768" y="645160"/>
                    </a:moveTo>
                    <a:cubicBezTo>
                      <a:pt x="14455308" y="488950"/>
                      <a:pt x="14433718" y="30480"/>
                      <a:pt x="14433718" y="30480"/>
                    </a:cubicBezTo>
                    <a:cubicBezTo>
                      <a:pt x="14433718" y="30480"/>
                      <a:pt x="14048908" y="40640"/>
                      <a:pt x="10347010" y="40640"/>
                    </a:cubicBezTo>
                    <a:cubicBezTo>
                      <a:pt x="9270351"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5656492"/>
                      <a:pt x="21590" y="5848262"/>
                    </a:cubicBezTo>
                    <a:cubicBezTo>
                      <a:pt x="6350" y="6093372"/>
                      <a:pt x="0" y="6466752"/>
                      <a:pt x="0" y="6466752"/>
                    </a:cubicBezTo>
                    <a:cubicBezTo>
                      <a:pt x="204470" y="6497233"/>
                      <a:pt x="450850" y="6504852"/>
                      <a:pt x="657860" y="6502312"/>
                    </a:cubicBezTo>
                    <a:cubicBezTo>
                      <a:pt x="891540" y="6502312"/>
                      <a:pt x="8021421" y="6502312"/>
                      <a:pt x="8021421" y="6502312"/>
                    </a:cubicBezTo>
                    <a:lnTo>
                      <a:pt x="14413397" y="6488342"/>
                    </a:lnTo>
                    <a:cubicBezTo>
                      <a:pt x="14413397" y="6488342"/>
                      <a:pt x="14452768" y="5786033"/>
                      <a:pt x="14452768" y="5660302"/>
                    </a:cubicBezTo>
                    <a:cubicBezTo>
                      <a:pt x="14452768" y="5486312"/>
                      <a:pt x="14450227" y="803910"/>
                      <a:pt x="14452768" y="645160"/>
                    </a:cubicBezTo>
                    <a:close/>
                  </a:path>
                </a:pathLst>
              </a:custGeom>
              <a:solidFill>
                <a:srgbClr val="BBD9A0"/>
              </a:solidFill>
            </p:spPr>
          </p:sp>
          <p:sp>
            <p:nvSpPr>
              <p:cNvPr name="Freeform 11" id="11"/>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2" id="12"/>
            <p:cNvSpPr txBox="true"/>
            <p:nvPr/>
          </p:nvSpPr>
          <p:spPr>
            <a:xfrm rot="0">
              <a:off x="2054634" y="1368646"/>
              <a:ext cx="14991348" cy="5570261"/>
            </a:xfrm>
            <a:prstGeom prst="rect">
              <a:avLst/>
            </a:prstGeom>
          </p:spPr>
          <p:txBody>
            <a:bodyPr anchor="t" rtlCol="false" tIns="0" lIns="0" bIns="0" rIns="0">
              <a:spAutoFit/>
            </a:bodyPr>
            <a:lstStyle/>
            <a:p>
              <a:pPr algn="ctr">
                <a:lnSpc>
                  <a:spcPts val="6429"/>
                </a:lnSpc>
              </a:pPr>
              <a:r>
                <a:rPr lang="en-US" sz="6365">
                  <a:solidFill>
                    <a:srgbClr val="1B64AE"/>
                  </a:solidFill>
                  <a:latin typeface="Poppins"/>
                  <a:ea typeface="Poppins"/>
                  <a:cs typeface="Poppins"/>
                  <a:sym typeface="Poppins"/>
                </a:rPr>
                <a:t>People play hard to get, so it’s important not to give up at the first ‘no’. It’s expected you’ll keep asking to show you really like someone.</a:t>
              </a:r>
            </a:p>
          </p:txBody>
        </p:sp>
      </p:grpSp>
      <p:sp>
        <p:nvSpPr>
          <p:cNvPr name="TextBox 13" id="13"/>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Overheard conversation</a:t>
            </a:r>
          </a:p>
        </p:txBody>
      </p:sp>
      <p:sp>
        <p:nvSpPr>
          <p:cNvPr name="TextBox 14" id="14"/>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5" id="15"/>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15577" y="382898"/>
            <a:ext cx="9371060" cy="1291604"/>
            <a:chOff x="0" y="0"/>
            <a:chExt cx="2468098" cy="340176"/>
          </a:xfrm>
        </p:grpSpPr>
        <p:sp>
          <p:nvSpPr>
            <p:cNvPr name="Freeform 3" id="3"/>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4" id="4"/>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5" id="5"/>
          <p:cNvGrpSpPr/>
          <p:nvPr/>
        </p:nvGrpSpPr>
        <p:grpSpPr>
          <a:xfrm rot="0">
            <a:off x="1959823" y="1032410"/>
            <a:ext cx="14368355" cy="8825504"/>
            <a:chOff x="0" y="0"/>
            <a:chExt cx="7124114" cy="4375859"/>
          </a:xfrm>
        </p:grpSpPr>
        <p:sp>
          <p:nvSpPr>
            <p:cNvPr name="Freeform 6" id="6"/>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4706"/>
              </a:srgbClr>
            </a:solidFill>
          </p:spPr>
        </p:sp>
      </p:grpSp>
      <p:sp>
        <p:nvSpPr>
          <p:cNvPr name="Freeform 7" id="7"/>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8" id="8"/>
          <p:cNvSpPr/>
          <p:nvPr/>
        </p:nvSpPr>
        <p:spPr>
          <a:xfrm flipH="false" flipV="false" rot="0">
            <a:off x="3705856" y="1905395"/>
            <a:ext cx="10734371" cy="7621403"/>
          </a:xfrm>
          <a:custGeom>
            <a:avLst/>
            <a:gdLst/>
            <a:ahLst/>
            <a:cxnLst/>
            <a:rect r="r" b="b" t="t" l="l"/>
            <a:pathLst>
              <a:path h="7621403" w="10734371">
                <a:moveTo>
                  <a:pt x="0" y="0"/>
                </a:moveTo>
                <a:lnTo>
                  <a:pt x="10734371" y="0"/>
                </a:lnTo>
                <a:lnTo>
                  <a:pt x="10734371" y="7621403"/>
                </a:lnTo>
                <a:lnTo>
                  <a:pt x="0" y="762140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9" id="9"/>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What have you learned?</a:t>
            </a:r>
          </a:p>
        </p:txBody>
      </p:sp>
      <p:sp>
        <p:nvSpPr>
          <p:cNvPr name="TextBox 10" id="10"/>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1" id="11"/>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306394" y="551497"/>
            <a:ext cx="10005271" cy="1818746"/>
            <a:chOff x="0" y="0"/>
            <a:chExt cx="2197766" cy="399507"/>
          </a:xfrm>
        </p:grpSpPr>
        <p:sp>
          <p:nvSpPr>
            <p:cNvPr name="Freeform 3" id="3"/>
            <p:cNvSpPr/>
            <p:nvPr/>
          </p:nvSpPr>
          <p:spPr>
            <a:xfrm flipH="false" flipV="false" rot="0">
              <a:off x="0" y="0"/>
              <a:ext cx="2197766" cy="399507"/>
            </a:xfrm>
            <a:custGeom>
              <a:avLst/>
              <a:gdLst/>
              <a:ahLst/>
              <a:cxnLst/>
              <a:rect r="r" b="b" t="t" l="l"/>
              <a:pathLst>
                <a:path h="399507" w="2197766">
                  <a:moveTo>
                    <a:pt x="39463" y="0"/>
                  </a:moveTo>
                  <a:lnTo>
                    <a:pt x="2158303" y="0"/>
                  </a:lnTo>
                  <a:cubicBezTo>
                    <a:pt x="2168769" y="0"/>
                    <a:pt x="2178807" y="4158"/>
                    <a:pt x="2186207" y="11558"/>
                  </a:cubicBezTo>
                  <a:cubicBezTo>
                    <a:pt x="2193608" y="18959"/>
                    <a:pt x="2197766" y="28997"/>
                    <a:pt x="2197766" y="39463"/>
                  </a:cubicBezTo>
                  <a:lnTo>
                    <a:pt x="2197766" y="360044"/>
                  </a:lnTo>
                  <a:cubicBezTo>
                    <a:pt x="2197766" y="370510"/>
                    <a:pt x="2193608" y="380548"/>
                    <a:pt x="2186207" y="387949"/>
                  </a:cubicBezTo>
                  <a:cubicBezTo>
                    <a:pt x="2178807" y="395349"/>
                    <a:pt x="2168769" y="399507"/>
                    <a:pt x="2158303" y="399507"/>
                  </a:cubicBezTo>
                  <a:lnTo>
                    <a:pt x="39463" y="399507"/>
                  </a:lnTo>
                  <a:cubicBezTo>
                    <a:pt x="28997" y="399507"/>
                    <a:pt x="18959" y="395349"/>
                    <a:pt x="11558" y="387949"/>
                  </a:cubicBezTo>
                  <a:cubicBezTo>
                    <a:pt x="4158" y="380548"/>
                    <a:pt x="0" y="370510"/>
                    <a:pt x="0" y="360044"/>
                  </a:cubicBezTo>
                  <a:lnTo>
                    <a:pt x="0" y="39463"/>
                  </a:lnTo>
                  <a:cubicBezTo>
                    <a:pt x="0" y="28997"/>
                    <a:pt x="4158" y="18959"/>
                    <a:pt x="11558" y="11558"/>
                  </a:cubicBezTo>
                  <a:cubicBezTo>
                    <a:pt x="18959" y="4158"/>
                    <a:pt x="28997" y="0"/>
                    <a:pt x="39463" y="0"/>
                  </a:cubicBezTo>
                  <a:close/>
                </a:path>
              </a:pathLst>
            </a:custGeom>
            <a:solidFill>
              <a:srgbClr val="1B64AE"/>
            </a:solidFill>
          </p:spPr>
        </p:sp>
        <p:sp>
          <p:nvSpPr>
            <p:cNvPr name="TextBox 4" id="4"/>
            <p:cNvSpPr txBox="true"/>
            <p:nvPr/>
          </p:nvSpPr>
          <p:spPr>
            <a:xfrm>
              <a:off x="0" y="-38100"/>
              <a:ext cx="2197766" cy="437607"/>
            </a:xfrm>
            <a:prstGeom prst="rect">
              <a:avLst/>
            </a:prstGeom>
          </p:spPr>
          <p:txBody>
            <a:bodyPr anchor="ctr" rtlCol="false" tIns="50800" lIns="50800" bIns="50800" rIns="50800"/>
            <a:lstStyle/>
            <a:p>
              <a:pPr algn="ctr">
                <a:lnSpc>
                  <a:spcPts val="2774"/>
                </a:lnSpc>
              </a:pPr>
            </a:p>
          </p:txBody>
        </p:sp>
      </p:grpSp>
      <p:sp>
        <p:nvSpPr>
          <p:cNvPr name="TextBox 5" id="5"/>
          <p:cNvSpPr txBox="true"/>
          <p:nvPr/>
        </p:nvSpPr>
        <p:spPr>
          <a:xfrm rot="0">
            <a:off x="2440944" y="488366"/>
            <a:ext cx="10005271" cy="1678309"/>
          </a:xfrm>
          <a:prstGeom prst="rect">
            <a:avLst/>
          </a:prstGeom>
        </p:spPr>
        <p:txBody>
          <a:bodyPr anchor="t" rtlCol="false" tIns="0" lIns="0" bIns="0" rIns="0">
            <a:spAutoFit/>
          </a:bodyPr>
          <a:lstStyle/>
          <a:p>
            <a:pPr algn="l" marL="0" indent="0" lvl="0">
              <a:lnSpc>
                <a:spcPts val="13019"/>
              </a:lnSpc>
              <a:spcBef>
                <a:spcPct val="0"/>
              </a:spcBef>
            </a:pPr>
            <a:r>
              <a:rPr lang="en-US" b="true" sz="9299" spc="-92">
                <a:solidFill>
                  <a:srgbClr val="FFFFFF"/>
                </a:solidFill>
                <a:latin typeface="Poppins Bold"/>
                <a:ea typeface="Poppins Bold"/>
                <a:cs typeface="Poppins Bold"/>
                <a:sym typeface="Poppins Bold"/>
              </a:rPr>
              <a:t>Ground Rules</a:t>
            </a:r>
          </a:p>
        </p:txBody>
      </p:sp>
      <p:sp>
        <p:nvSpPr>
          <p:cNvPr name="TextBox 6" id="6"/>
          <p:cNvSpPr txBox="true"/>
          <p:nvPr/>
        </p:nvSpPr>
        <p:spPr>
          <a:xfrm rot="0">
            <a:off x="1789727" y="2389293"/>
            <a:ext cx="15311458" cy="6953819"/>
          </a:xfrm>
          <a:prstGeom prst="rect">
            <a:avLst/>
          </a:prstGeom>
        </p:spPr>
        <p:txBody>
          <a:bodyPr anchor="t" rtlCol="false" tIns="0" lIns="0" bIns="0" rIns="0">
            <a:spAutoFit/>
          </a:bodyPr>
          <a:lstStyle/>
          <a:p>
            <a:pPr algn="l" marL="1047676" indent="-523838" lvl="1">
              <a:lnSpc>
                <a:spcPts val="6793"/>
              </a:lnSpc>
              <a:buFont typeface="Arial"/>
              <a:buChar char="•"/>
            </a:pPr>
            <a:r>
              <a:rPr lang="en-US" sz="4852">
                <a:solidFill>
                  <a:srgbClr val="51AD31"/>
                </a:solidFill>
                <a:latin typeface="Poppins"/>
                <a:ea typeface="Poppins"/>
                <a:cs typeface="Poppins"/>
                <a:sym typeface="Poppins"/>
              </a:rPr>
              <a:t>Listen to and respect each other</a:t>
            </a:r>
          </a:p>
          <a:p>
            <a:pPr algn="l" marL="1047676" indent="-523838" lvl="1">
              <a:lnSpc>
                <a:spcPts val="6793"/>
              </a:lnSpc>
              <a:buFont typeface="Arial"/>
              <a:buChar char="•"/>
            </a:pPr>
            <a:r>
              <a:rPr lang="en-US" sz="4852">
                <a:solidFill>
                  <a:srgbClr val="51AD31"/>
                </a:solidFill>
                <a:latin typeface="Poppins"/>
                <a:ea typeface="Poppins"/>
                <a:cs typeface="Poppins"/>
                <a:sym typeface="Poppins"/>
              </a:rPr>
              <a:t>One person speaking at a time</a:t>
            </a:r>
          </a:p>
          <a:p>
            <a:pPr algn="l" marL="1047676" indent="-523838" lvl="1">
              <a:lnSpc>
                <a:spcPts val="6793"/>
              </a:lnSpc>
              <a:buFont typeface="Arial"/>
              <a:buChar char="•"/>
            </a:pPr>
            <a:r>
              <a:rPr lang="en-US" sz="4852">
                <a:solidFill>
                  <a:srgbClr val="51AD31"/>
                </a:solidFill>
                <a:latin typeface="Poppins"/>
                <a:ea typeface="Poppins"/>
                <a:cs typeface="Poppins"/>
                <a:sym typeface="Poppins"/>
              </a:rPr>
              <a:t>Openness but no personal stories</a:t>
            </a:r>
          </a:p>
          <a:p>
            <a:pPr algn="l" marL="1047676" indent="-523838" lvl="1">
              <a:lnSpc>
                <a:spcPts val="6793"/>
              </a:lnSpc>
              <a:buFont typeface="Arial"/>
              <a:buChar char="•"/>
            </a:pPr>
            <a:r>
              <a:rPr lang="en-US" sz="4852">
                <a:solidFill>
                  <a:srgbClr val="51AD31"/>
                </a:solidFill>
                <a:latin typeface="Poppins"/>
                <a:ea typeface="Poppins"/>
                <a:cs typeface="Poppins"/>
                <a:sym typeface="Poppins"/>
              </a:rPr>
              <a:t>No such thing as a silly question</a:t>
            </a:r>
          </a:p>
          <a:p>
            <a:pPr algn="l" marL="1090855" indent="-545427" lvl="1">
              <a:lnSpc>
                <a:spcPts val="7073"/>
              </a:lnSpc>
              <a:buFont typeface="Arial"/>
              <a:buChar char="•"/>
            </a:pPr>
            <a:r>
              <a:rPr lang="en-US" sz="5052">
                <a:solidFill>
                  <a:srgbClr val="51AD31"/>
                </a:solidFill>
                <a:latin typeface="Poppins"/>
                <a:ea typeface="Poppins"/>
                <a:cs typeface="Poppins"/>
                <a:sym typeface="Poppins"/>
              </a:rPr>
              <a:t>During discussions we have the right to pass</a:t>
            </a:r>
          </a:p>
          <a:p>
            <a:pPr algn="l" marL="1047676" indent="-523838" lvl="1">
              <a:lnSpc>
                <a:spcPts val="6793"/>
              </a:lnSpc>
              <a:buFont typeface="Arial"/>
              <a:buChar char="•"/>
            </a:pPr>
            <a:r>
              <a:rPr lang="en-US" sz="4852">
                <a:solidFill>
                  <a:srgbClr val="51AD31"/>
                </a:solidFill>
                <a:latin typeface="Poppins"/>
                <a:ea typeface="Poppins"/>
                <a:cs typeface="Poppins"/>
                <a:sym typeface="Poppins"/>
              </a:rPr>
              <a:t>We won’t laugh at, judge, or make assumptions about anyone else in the group</a:t>
            </a:r>
          </a:p>
        </p:txBody>
      </p:sp>
      <p:sp>
        <p:nvSpPr>
          <p:cNvPr name="Freeform 7" id="7"/>
          <p:cNvSpPr/>
          <p:nvPr/>
        </p:nvSpPr>
        <p:spPr>
          <a:xfrm flipH="false" flipV="false" rot="0">
            <a:off x="17259300" y="9258300"/>
            <a:ext cx="1006468" cy="889436"/>
          </a:xfrm>
          <a:custGeom>
            <a:avLst/>
            <a:gdLst/>
            <a:ahLst/>
            <a:cxnLst/>
            <a:rect r="r" b="b" t="t" l="l"/>
            <a:pathLst>
              <a:path h="889436" w="1006468">
                <a:moveTo>
                  <a:pt x="0" y="0"/>
                </a:moveTo>
                <a:lnTo>
                  <a:pt x="1006468" y="0"/>
                </a:lnTo>
                <a:lnTo>
                  <a:pt x="1006468" y="889436"/>
                </a:lnTo>
                <a:lnTo>
                  <a:pt x="0" y="889436"/>
                </a:lnTo>
                <a:lnTo>
                  <a:pt x="0" y="0"/>
                </a:lnTo>
                <a:close/>
              </a:path>
            </a:pathLst>
          </a:custGeom>
          <a:blipFill>
            <a:blip r:embed="rId3"/>
            <a:stretch>
              <a:fillRect l="0" t="0" r="0" b="0"/>
            </a:stretch>
          </a:blipFill>
        </p:spPr>
      </p:sp>
      <p:sp>
        <p:nvSpPr>
          <p:cNvPr name="Freeform 8" id="8"/>
          <p:cNvSpPr/>
          <p:nvPr/>
        </p:nvSpPr>
        <p:spPr>
          <a:xfrm flipH="false" flipV="false" rot="0">
            <a:off x="14967757" y="248766"/>
            <a:ext cx="605463" cy="605463"/>
          </a:xfrm>
          <a:custGeom>
            <a:avLst/>
            <a:gdLst/>
            <a:ahLst/>
            <a:cxnLst/>
            <a:rect r="r" b="b" t="t" l="l"/>
            <a:pathLst>
              <a:path h="605463" w="605463">
                <a:moveTo>
                  <a:pt x="0" y="0"/>
                </a:moveTo>
                <a:lnTo>
                  <a:pt x="605463" y="0"/>
                </a:lnTo>
                <a:lnTo>
                  <a:pt x="605463" y="605463"/>
                </a:lnTo>
                <a:lnTo>
                  <a:pt x="0" y="60546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9" id="9"/>
          <p:cNvSpPr txBox="true"/>
          <p:nvPr/>
        </p:nvSpPr>
        <p:spPr>
          <a:xfrm rot="0">
            <a:off x="14164688" y="344805"/>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@alicerugglestrust </a:t>
            </a:r>
          </a:p>
        </p:txBody>
      </p:sp>
      <p:sp>
        <p:nvSpPr>
          <p:cNvPr name="TextBox 10" id="10"/>
          <p:cNvSpPr txBox="true"/>
          <p:nvPr/>
        </p:nvSpPr>
        <p:spPr>
          <a:xfrm rot="0">
            <a:off x="14332725" y="820949"/>
            <a:ext cx="3933043" cy="365760"/>
          </a:xfrm>
          <a:prstGeom prst="rect">
            <a:avLst/>
          </a:prstGeom>
        </p:spPr>
        <p:txBody>
          <a:bodyPr anchor="t" rtlCol="false" tIns="0" lIns="0" bIns="0" rIns="0">
            <a:spAutoFit/>
          </a:bodyPr>
          <a:lstStyle/>
          <a:p>
            <a:pPr algn="r" marL="0" indent="0" lvl="0">
              <a:lnSpc>
                <a:spcPts val="2940"/>
              </a:lnSpc>
              <a:spcBef>
                <a:spcPct val="0"/>
              </a:spcBef>
            </a:pPr>
            <a:r>
              <a:rPr lang="en-US" b="true" sz="210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325399" y="463725"/>
            <a:ext cx="12442470" cy="2121477"/>
            <a:chOff x="0" y="0"/>
            <a:chExt cx="2733123" cy="466005"/>
          </a:xfrm>
        </p:grpSpPr>
        <p:sp>
          <p:nvSpPr>
            <p:cNvPr name="Freeform 3" id="3"/>
            <p:cNvSpPr/>
            <p:nvPr/>
          </p:nvSpPr>
          <p:spPr>
            <a:xfrm flipH="false" flipV="false" rot="0">
              <a:off x="0" y="0"/>
              <a:ext cx="2733123" cy="466005"/>
            </a:xfrm>
            <a:custGeom>
              <a:avLst/>
              <a:gdLst/>
              <a:ahLst/>
              <a:cxnLst/>
              <a:rect r="r" b="b" t="t" l="l"/>
              <a:pathLst>
                <a:path h="466005" w="2733123">
                  <a:moveTo>
                    <a:pt x="31733" y="0"/>
                  </a:moveTo>
                  <a:lnTo>
                    <a:pt x="2701390" y="0"/>
                  </a:lnTo>
                  <a:cubicBezTo>
                    <a:pt x="2718915" y="0"/>
                    <a:pt x="2733123" y="14207"/>
                    <a:pt x="2733123" y="31733"/>
                  </a:cubicBezTo>
                  <a:lnTo>
                    <a:pt x="2733123" y="434272"/>
                  </a:lnTo>
                  <a:cubicBezTo>
                    <a:pt x="2733123" y="451798"/>
                    <a:pt x="2718915" y="466005"/>
                    <a:pt x="2701390" y="466005"/>
                  </a:cubicBezTo>
                  <a:lnTo>
                    <a:pt x="31733" y="466005"/>
                  </a:lnTo>
                  <a:cubicBezTo>
                    <a:pt x="14207" y="466005"/>
                    <a:pt x="0" y="451798"/>
                    <a:pt x="0" y="434272"/>
                  </a:cubicBezTo>
                  <a:lnTo>
                    <a:pt x="0" y="31733"/>
                  </a:lnTo>
                  <a:cubicBezTo>
                    <a:pt x="0" y="14207"/>
                    <a:pt x="14207" y="0"/>
                    <a:pt x="31733" y="0"/>
                  </a:cubicBezTo>
                  <a:close/>
                </a:path>
              </a:pathLst>
            </a:custGeom>
            <a:solidFill>
              <a:srgbClr val="1B64AE"/>
            </a:solidFill>
          </p:spPr>
        </p:sp>
        <p:sp>
          <p:nvSpPr>
            <p:cNvPr name="TextBox 4" id="4"/>
            <p:cNvSpPr txBox="true"/>
            <p:nvPr/>
          </p:nvSpPr>
          <p:spPr>
            <a:xfrm>
              <a:off x="0" y="-38100"/>
              <a:ext cx="2733123" cy="504105"/>
            </a:xfrm>
            <a:prstGeom prst="rect">
              <a:avLst/>
            </a:prstGeom>
          </p:spPr>
          <p:txBody>
            <a:bodyPr anchor="ctr" rtlCol="false" tIns="50800" lIns="50800" bIns="50800" rIns="50800"/>
            <a:lstStyle/>
            <a:p>
              <a:pPr algn="ctr">
                <a:lnSpc>
                  <a:spcPts val="2774"/>
                </a:lnSpc>
              </a:pPr>
            </a:p>
          </p:txBody>
        </p:sp>
      </p:grpSp>
      <p:sp>
        <p:nvSpPr>
          <p:cNvPr name="TextBox 5" id="5"/>
          <p:cNvSpPr txBox="true"/>
          <p:nvPr/>
        </p:nvSpPr>
        <p:spPr>
          <a:xfrm rot="0">
            <a:off x="1511695" y="499756"/>
            <a:ext cx="12442470" cy="1678309"/>
          </a:xfrm>
          <a:prstGeom prst="rect">
            <a:avLst/>
          </a:prstGeom>
        </p:spPr>
        <p:txBody>
          <a:bodyPr anchor="t" rtlCol="false" tIns="0" lIns="0" bIns="0" rIns="0">
            <a:spAutoFit/>
          </a:bodyPr>
          <a:lstStyle/>
          <a:p>
            <a:pPr algn="l" marL="0" indent="0" lvl="0">
              <a:lnSpc>
                <a:spcPts val="13019"/>
              </a:lnSpc>
              <a:spcBef>
                <a:spcPct val="0"/>
              </a:spcBef>
            </a:pPr>
            <a:r>
              <a:rPr lang="en-US" b="true" sz="9299" spc="-92">
                <a:solidFill>
                  <a:srgbClr val="FFFFFF"/>
                </a:solidFill>
                <a:latin typeface="Poppins Bold"/>
                <a:ea typeface="Poppins Bold"/>
                <a:cs typeface="Poppins Bold"/>
                <a:sym typeface="Poppins Bold"/>
              </a:rPr>
              <a:t>Learning Outcomes</a:t>
            </a:r>
          </a:p>
        </p:txBody>
      </p:sp>
      <p:sp>
        <p:nvSpPr>
          <p:cNvPr name="TextBox 6" id="6"/>
          <p:cNvSpPr txBox="true"/>
          <p:nvPr/>
        </p:nvSpPr>
        <p:spPr>
          <a:xfrm rot="0">
            <a:off x="737930" y="3008421"/>
            <a:ext cx="16812140" cy="4824095"/>
          </a:xfrm>
          <a:prstGeom prst="rect">
            <a:avLst/>
          </a:prstGeom>
        </p:spPr>
        <p:txBody>
          <a:bodyPr anchor="t" rtlCol="false" tIns="0" lIns="0" bIns="0" rIns="0">
            <a:spAutoFit/>
          </a:bodyPr>
          <a:lstStyle/>
          <a:p>
            <a:pPr algn="l" marL="1176652" indent="-588326" lvl="1">
              <a:lnSpc>
                <a:spcPts val="7629"/>
              </a:lnSpc>
              <a:buFont typeface="Arial"/>
              <a:buChar char="•"/>
            </a:pPr>
            <a:r>
              <a:rPr lang="en-US" sz="5449">
                <a:solidFill>
                  <a:srgbClr val="51AD31"/>
                </a:solidFill>
                <a:latin typeface="Poppins"/>
                <a:ea typeface="Poppins"/>
                <a:cs typeface="Poppins"/>
                <a:sym typeface="Poppins"/>
              </a:rPr>
              <a:t>Recognise when romantic attention is unwanted or unacceptable, including online</a:t>
            </a:r>
          </a:p>
          <a:p>
            <a:pPr algn="l" marL="1176652" indent="-588326" lvl="1">
              <a:lnSpc>
                <a:spcPts val="7629"/>
              </a:lnSpc>
              <a:buFont typeface="Arial"/>
              <a:buChar char="•"/>
            </a:pPr>
            <a:r>
              <a:rPr lang="en-US" sz="5449">
                <a:solidFill>
                  <a:srgbClr val="51AD31"/>
                </a:solidFill>
                <a:latin typeface="Poppins"/>
                <a:ea typeface="Poppins"/>
                <a:cs typeface="Poppins"/>
                <a:sym typeface="Poppins"/>
              </a:rPr>
              <a:t>Explain how perpetrators and their peers can safely address potential perpetrator behaviours</a:t>
            </a:r>
          </a:p>
        </p:txBody>
      </p:sp>
      <p:sp>
        <p:nvSpPr>
          <p:cNvPr name="Freeform 7" id="7"/>
          <p:cNvSpPr/>
          <p:nvPr/>
        </p:nvSpPr>
        <p:spPr>
          <a:xfrm flipH="false" flipV="false" rot="0">
            <a:off x="17259300" y="9258300"/>
            <a:ext cx="1006468" cy="889436"/>
          </a:xfrm>
          <a:custGeom>
            <a:avLst/>
            <a:gdLst/>
            <a:ahLst/>
            <a:cxnLst/>
            <a:rect r="r" b="b" t="t" l="l"/>
            <a:pathLst>
              <a:path h="889436" w="1006468">
                <a:moveTo>
                  <a:pt x="0" y="0"/>
                </a:moveTo>
                <a:lnTo>
                  <a:pt x="1006468" y="0"/>
                </a:lnTo>
                <a:lnTo>
                  <a:pt x="1006468" y="889436"/>
                </a:lnTo>
                <a:lnTo>
                  <a:pt x="0" y="889436"/>
                </a:lnTo>
                <a:lnTo>
                  <a:pt x="0" y="0"/>
                </a:lnTo>
                <a:close/>
              </a:path>
            </a:pathLst>
          </a:custGeom>
          <a:blipFill>
            <a:blip r:embed="rId3"/>
            <a:stretch>
              <a:fillRect l="0" t="0" r="0" b="0"/>
            </a:stretch>
          </a:blipFill>
        </p:spPr>
      </p:sp>
      <p:sp>
        <p:nvSpPr>
          <p:cNvPr name="Freeform 8" id="8"/>
          <p:cNvSpPr/>
          <p:nvPr/>
        </p:nvSpPr>
        <p:spPr>
          <a:xfrm flipH="false" flipV="false" rot="0">
            <a:off x="15272087" y="160993"/>
            <a:ext cx="605463" cy="605463"/>
          </a:xfrm>
          <a:custGeom>
            <a:avLst/>
            <a:gdLst/>
            <a:ahLst/>
            <a:cxnLst/>
            <a:rect r="r" b="b" t="t" l="l"/>
            <a:pathLst>
              <a:path h="605463" w="605463">
                <a:moveTo>
                  <a:pt x="0" y="0"/>
                </a:moveTo>
                <a:lnTo>
                  <a:pt x="605463" y="0"/>
                </a:lnTo>
                <a:lnTo>
                  <a:pt x="605463" y="605463"/>
                </a:lnTo>
                <a:lnTo>
                  <a:pt x="0" y="60546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9" id="9"/>
          <p:cNvSpPr txBox="true"/>
          <p:nvPr/>
        </p:nvSpPr>
        <p:spPr>
          <a:xfrm rot="0">
            <a:off x="14618150" y="284145"/>
            <a:ext cx="3498160" cy="321058"/>
          </a:xfrm>
          <a:prstGeom prst="rect">
            <a:avLst/>
          </a:prstGeom>
        </p:spPr>
        <p:txBody>
          <a:bodyPr anchor="t" rtlCol="false" tIns="0" lIns="0" bIns="0" rIns="0">
            <a:spAutoFit/>
          </a:bodyPr>
          <a:lstStyle/>
          <a:p>
            <a:pPr algn="r" marL="0" indent="0" lvl="0">
              <a:lnSpc>
                <a:spcPts val="2614"/>
              </a:lnSpc>
              <a:spcBef>
                <a:spcPct val="0"/>
              </a:spcBef>
            </a:pPr>
            <a:r>
              <a:rPr lang="en-US" b="true" sz="1867">
                <a:solidFill>
                  <a:srgbClr val="1B64AE"/>
                </a:solidFill>
                <a:latin typeface="DM Sans Bold"/>
                <a:ea typeface="DM Sans Bold"/>
                <a:cs typeface="DM Sans Bold"/>
                <a:sym typeface="DM Sans Bold"/>
              </a:rPr>
              <a:t>@alicerugglestrust </a:t>
            </a:r>
          </a:p>
        </p:txBody>
      </p:sp>
      <p:sp>
        <p:nvSpPr>
          <p:cNvPr name="TextBox 10" id="10"/>
          <p:cNvSpPr txBox="true"/>
          <p:nvPr/>
        </p:nvSpPr>
        <p:spPr>
          <a:xfrm rot="0">
            <a:off x="14767607" y="707642"/>
            <a:ext cx="3498160" cy="321058"/>
          </a:xfrm>
          <a:prstGeom prst="rect">
            <a:avLst/>
          </a:prstGeom>
        </p:spPr>
        <p:txBody>
          <a:bodyPr anchor="t" rtlCol="false" tIns="0" lIns="0" bIns="0" rIns="0">
            <a:spAutoFit/>
          </a:bodyPr>
          <a:lstStyle/>
          <a:p>
            <a:pPr algn="r" marL="0" indent="0" lvl="0">
              <a:lnSpc>
                <a:spcPts val="2614"/>
              </a:lnSpc>
              <a:spcBef>
                <a:spcPct val="0"/>
              </a:spcBef>
            </a:pPr>
            <a:r>
              <a:rPr lang="en-US" b="true" sz="1867">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15577" y="382898"/>
            <a:ext cx="9371060" cy="1291604"/>
            <a:chOff x="0" y="0"/>
            <a:chExt cx="2468098" cy="340176"/>
          </a:xfrm>
        </p:grpSpPr>
        <p:sp>
          <p:nvSpPr>
            <p:cNvPr name="Freeform 3" id="3"/>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4" id="4"/>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5" id="5"/>
          <p:cNvGrpSpPr/>
          <p:nvPr/>
        </p:nvGrpSpPr>
        <p:grpSpPr>
          <a:xfrm rot="0">
            <a:off x="1959823" y="1032410"/>
            <a:ext cx="14368355" cy="8825504"/>
            <a:chOff x="0" y="0"/>
            <a:chExt cx="7124114" cy="4375859"/>
          </a:xfrm>
        </p:grpSpPr>
        <p:sp>
          <p:nvSpPr>
            <p:cNvPr name="Freeform 6" id="6"/>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4706"/>
              </a:srgbClr>
            </a:solidFill>
          </p:spPr>
        </p:sp>
      </p:grpSp>
      <p:sp>
        <p:nvSpPr>
          <p:cNvPr name="Freeform 7" id="7"/>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8" id="8"/>
          <p:cNvGrpSpPr/>
          <p:nvPr/>
        </p:nvGrpSpPr>
        <p:grpSpPr>
          <a:xfrm rot="0">
            <a:off x="1959823" y="2347689"/>
            <a:ext cx="14325462" cy="6194946"/>
            <a:chOff x="0" y="0"/>
            <a:chExt cx="19100616" cy="8259928"/>
          </a:xfrm>
        </p:grpSpPr>
        <p:grpSp>
          <p:nvGrpSpPr>
            <p:cNvPr name="Group 9" id="9"/>
            <p:cNvGrpSpPr/>
            <p:nvPr/>
          </p:nvGrpSpPr>
          <p:grpSpPr>
            <a:xfrm rot="0">
              <a:off x="0" y="0"/>
              <a:ext cx="19100616" cy="8259928"/>
              <a:chOff x="0" y="0"/>
              <a:chExt cx="14483248" cy="6775362"/>
            </a:xfrm>
          </p:grpSpPr>
          <p:sp>
            <p:nvSpPr>
              <p:cNvPr name="Freeform 10" id="10"/>
              <p:cNvSpPr/>
              <p:nvPr/>
            </p:nvSpPr>
            <p:spPr>
              <a:xfrm flipH="false" flipV="false" rot="0">
                <a:off x="15240" y="248920"/>
                <a:ext cx="14455308" cy="6504852"/>
              </a:xfrm>
              <a:custGeom>
                <a:avLst/>
                <a:gdLst/>
                <a:ahLst/>
                <a:cxnLst/>
                <a:rect r="r" b="b" t="t" l="l"/>
                <a:pathLst>
                  <a:path h="6504852" w="14455308">
                    <a:moveTo>
                      <a:pt x="14452768" y="645160"/>
                    </a:moveTo>
                    <a:cubicBezTo>
                      <a:pt x="14455308" y="488950"/>
                      <a:pt x="14433718" y="30480"/>
                      <a:pt x="14433718" y="30480"/>
                    </a:cubicBezTo>
                    <a:cubicBezTo>
                      <a:pt x="14433718" y="30480"/>
                      <a:pt x="14048908" y="40640"/>
                      <a:pt x="10347010" y="40640"/>
                    </a:cubicBezTo>
                    <a:cubicBezTo>
                      <a:pt x="9270351"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5656492"/>
                      <a:pt x="21590" y="5848262"/>
                    </a:cubicBezTo>
                    <a:cubicBezTo>
                      <a:pt x="6350" y="6093372"/>
                      <a:pt x="0" y="6466752"/>
                      <a:pt x="0" y="6466752"/>
                    </a:cubicBezTo>
                    <a:cubicBezTo>
                      <a:pt x="204470" y="6497233"/>
                      <a:pt x="450850" y="6504852"/>
                      <a:pt x="657860" y="6502312"/>
                    </a:cubicBezTo>
                    <a:cubicBezTo>
                      <a:pt x="891540" y="6502312"/>
                      <a:pt x="8021421" y="6502312"/>
                      <a:pt x="8021421" y="6502312"/>
                    </a:cubicBezTo>
                    <a:lnTo>
                      <a:pt x="14413397" y="6488342"/>
                    </a:lnTo>
                    <a:cubicBezTo>
                      <a:pt x="14413397" y="6488342"/>
                      <a:pt x="14452768" y="5786033"/>
                      <a:pt x="14452768" y="5660302"/>
                    </a:cubicBezTo>
                    <a:cubicBezTo>
                      <a:pt x="14452768" y="5486312"/>
                      <a:pt x="14450227" y="803910"/>
                      <a:pt x="14452768" y="645160"/>
                    </a:cubicBezTo>
                    <a:close/>
                  </a:path>
                </a:pathLst>
              </a:custGeom>
              <a:solidFill>
                <a:srgbClr val="BBD9A0"/>
              </a:solidFill>
            </p:spPr>
          </p:sp>
          <p:sp>
            <p:nvSpPr>
              <p:cNvPr name="Freeform 11" id="11"/>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2" id="12"/>
            <p:cNvSpPr txBox="true"/>
            <p:nvPr/>
          </p:nvSpPr>
          <p:spPr>
            <a:xfrm rot="0">
              <a:off x="2054634" y="1368646"/>
              <a:ext cx="14991348" cy="5570261"/>
            </a:xfrm>
            <a:prstGeom prst="rect">
              <a:avLst/>
            </a:prstGeom>
          </p:spPr>
          <p:txBody>
            <a:bodyPr anchor="t" rtlCol="false" tIns="0" lIns="0" bIns="0" rIns="0">
              <a:spAutoFit/>
            </a:bodyPr>
            <a:lstStyle/>
            <a:p>
              <a:pPr algn="ctr">
                <a:lnSpc>
                  <a:spcPts val="6429"/>
                </a:lnSpc>
              </a:pPr>
              <a:r>
                <a:rPr lang="en-US" sz="6365">
                  <a:solidFill>
                    <a:srgbClr val="1B64AE"/>
                  </a:solidFill>
                  <a:latin typeface="Poppins"/>
                  <a:ea typeface="Poppins"/>
                  <a:cs typeface="Poppins"/>
                  <a:sym typeface="Poppins"/>
                </a:rPr>
                <a:t>People play hard to get, so it’s important not to give up at the first ‘no’. It’s expected you’ll keep asking to show you really like someone.</a:t>
              </a:r>
            </a:p>
          </p:txBody>
        </p:sp>
      </p:grpSp>
      <p:sp>
        <p:nvSpPr>
          <p:cNvPr name="TextBox 13" id="13"/>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Overheard conversation</a:t>
            </a:r>
          </a:p>
        </p:txBody>
      </p:sp>
      <p:sp>
        <p:nvSpPr>
          <p:cNvPr name="TextBox 14" id="14"/>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5" id="15"/>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15577" y="382898"/>
            <a:ext cx="9371060" cy="1291604"/>
            <a:chOff x="0" y="0"/>
            <a:chExt cx="2468098" cy="340176"/>
          </a:xfrm>
        </p:grpSpPr>
        <p:sp>
          <p:nvSpPr>
            <p:cNvPr name="Freeform 3" id="3"/>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4" id="4"/>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5" id="5"/>
          <p:cNvGrpSpPr/>
          <p:nvPr/>
        </p:nvGrpSpPr>
        <p:grpSpPr>
          <a:xfrm rot="0">
            <a:off x="1959823" y="1032410"/>
            <a:ext cx="14368355" cy="8825504"/>
            <a:chOff x="0" y="0"/>
            <a:chExt cx="7124114" cy="4375859"/>
          </a:xfrm>
        </p:grpSpPr>
        <p:sp>
          <p:nvSpPr>
            <p:cNvPr name="Freeform 6" id="6"/>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4706"/>
              </a:srgbClr>
            </a:solidFill>
          </p:spPr>
        </p:sp>
      </p:grpSp>
      <p:sp>
        <p:nvSpPr>
          <p:cNvPr name="Freeform 7" id="7"/>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8" id="8"/>
          <p:cNvGrpSpPr/>
          <p:nvPr/>
        </p:nvGrpSpPr>
        <p:grpSpPr>
          <a:xfrm rot="0">
            <a:off x="3172686" y="2288791"/>
            <a:ext cx="5564890" cy="5646452"/>
            <a:chOff x="0" y="0"/>
            <a:chExt cx="7419854" cy="7528603"/>
          </a:xfrm>
        </p:grpSpPr>
        <p:grpSp>
          <p:nvGrpSpPr>
            <p:cNvPr name="Group 9" id="9"/>
            <p:cNvGrpSpPr/>
            <p:nvPr/>
          </p:nvGrpSpPr>
          <p:grpSpPr>
            <a:xfrm rot="0">
              <a:off x="0" y="0"/>
              <a:ext cx="7419854" cy="7528603"/>
              <a:chOff x="0" y="0"/>
              <a:chExt cx="9442721" cy="10364632"/>
            </a:xfrm>
          </p:grpSpPr>
          <p:sp>
            <p:nvSpPr>
              <p:cNvPr name="Freeform 10" id="10"/>
              <p:cNvSpPr/>
              <p:nvPr/>
            </p:nvSpPr>
            <p:spPr>
              <a:xfrm flipH="false" flipV="false" rot="0">
                <a:off x="15240" y="248920"/>
                <a:ext cx="9414780" cy="10094122"/>
              </a:xfrm>
              <a:custGeom>
                <a:avLst/>
                <a:gdLst/>
                <a:ahLst/>
                <a:cxnLst/>
                <a:rect r="r" b="b" t="t" l="l"/>
                <a:pathLst>
                  <a:path h="10094122" w="9414780">
                    <a:moveTo>
                      <a:pt x="9412240" y="645160"/>
                    </a:moveTo>
                    <a:cubicBezTo>
                      <a:pt x="9414781" y="488950"/>
                      <a:pt x="9393190" y="30480"/>
                      <a:pt x="9393190" y="30480"/>
                    </a:cubicBezTo>
                    <a:cubicBezTo>
                      <a:pt x="9393190" y="30480"/>
                      <a:pt x="9008381" y="40640"/>
                      <a:pt x="6839477" y="40640"/>
                    </a:cubicBezTo>
                    <a:cubicBezTo>
                      <a:pt x="6241145"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9245762"/>
                      <a:pt x="21590" y="9437532"/>
                    </a:cubicBezTo>
                    <a:cubicBezTo>
                      <a:pt x="6350" y="9682642"/>
                      <a:pt x="0" y="10056022"/>
                      <a:pt x="0" y="10056022"/>
                    </a:cubicBezTo>
                    <a:cubicBezTo>
                      <a:pt x="204470" y="10086502"/>
                      <a:pt x="450850" y="10094122"/>
                      <a:pt x="657860" y="10091582"/>
                    </a:cubicBezTo>
                    <a:cubicBezTo>
                      <a:pt x="891540" y="10091582"/>
                      <a:pt x="5547078" y="10091582"/>
                      <a:pt x="5547078" y="10091582"/>
                    </a:cubicBezTo>
                    <a:lnTo>
                      <a:pt x="9372871" y="10077612"/>
                    </a:lnTo>
                    <a:cubicBezTo>
                      <a:pt x="9372871" y="10077612"/>
                      <a:pt x="9412240" y="9375302"/>
                      <a:pt x="9412240" y="9249572"/>
                    </a:cubicBezTo>
                    <a:cubicBezTo>
                      <a:pt x="9412240" y="9075582"/>
                      <a:pt x="9409700" y="803910"/>
                      <a:pt x="9412240" y="645160"/>
                    </a:cubicBezTo>
                    <a:close/>
                  </a:path>
                </a:pathLst>
              </a:custGeom>
              <a:solidFill>
                <a:srgbClr val="BBD9A0"/>
              </a:solidFill>
            </p:spPr>
          </p:sp>
          <p:sp>
            <p:nvSpPr>
              <p:cNvPr name="Freeform 11" id="11"/>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2" id="12"/>
            <p:cNvSpPr txBox="true"/>
            <p:nvPr/>
          </p:nvSpPr>
          <p:spPr>
            <a:xfrm rot="0">
              <a:off x="798146" y="815669"/>
              <a:ext cx="5823561" cy="5925840"/>
            </a:xfrm>
            <a:prstGeom prst="rect">
              <a:avLst/>
            </a:prstGeom>
          </p:spPr>
          <p:txBody>
            <a:bodyPr anchor="t" rtlCol="false" tIns="0" lIns="0" bIns="0" rIns="0">
              <a:spAutoFit/>
            </a:bodyPr>
            <a:lstStyle/>
            <a:p>
              <a:pPr algn="ctr">
                <a:lnSpc>
                  <a:spcPts val="3830"/>
                </a:lnSpc>
              </a:pPr>
              <a:r>
                <a:rPr lang="en-US" sz="3792" b="true">
                  <a:solidFill>
                    <a:srgbClr val="1B64AE"/>
                  </a:solidFill>
                  <a:latin typeface="Poppins Bold"/>
                  <a:ea typeface="Poppins Bold"/>
                  <a:cs typeface="Poppins Bold"/>
                  <a:sym typeface="Poppins Bold"/>
                </a:rPr>
                <a:t>GROUP A: Cerys</a:t>
              </a:r>
            </a:p>
            <a:p>
              <a:pPr algn="ctr">
                <a:lnSpc>
                  <a:spcPts val="3830"/>
                </a:lnSpc>
              </a:pPr>
              <a:r>
                <a:rPr lang="en-US" sz="3792">
                  <a:solidFill>
                    <a:srgbClr val="1B64AE"/>
                  </a:solidFill>
                  <a:latin typeface="Poppins"/>
                  <a:ea typeface="Poppins"/>
                  <a:cs typeface="Poppins"/>
                  <a:sym typeface="Poppins"/>
                </a:rPr>
                <a:t>Annotate her timeline to highlight how she could have stopped her behaviour escalating.</a:t>
              </a:r>
            </a:p>
            <a:p>
              <a:pPr algn="ctr">
                <a:lnSpc>
                  <a:spcPts val="3830"/>
                </a:lnSpc>
              </a:pPr>
            </a:p>
          </p:txBody>
        </p:sp>
      </p:grpSp>
      <p:sp>
        <p:nvSpPr>
          <p:cNvPr name="TextBox 13" id="13"/>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Timeline Activity</a:t>
            </a:r>
          </a:p>
        </p:txBody>
      </p:sp>
      <p:sp>
        <p:nvSpPr>
          <p:cNvPr name="TextBox 14" id="14"/>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5" id="15"/>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grpSp>
        <p:nvGrpSpPr>
          <p:cNvPr name="Group 16" id="16"/>
          <p:cNvGrpSpPr/>
          <p:nvPr/>
        </p:nvGrpSpPr>
        <p:grpSpPr>
          <a:xfrm rot="0">
            <a:off x="9740853" y="2288791"/>
            <a:ext cx="5452841" cy="5709417"/>
            <a:chOff x="0" y="0"/>
            <a:chExt cx="7270455" cy="7612556"/>
          </a:xfrm>
        </p:grpSpPr>
        <p:grpSp>
          <p:nvGrpSpPr>
            <p:cNvPr name="Group 17" id="17"/>
            <p:cNvGrpSpPr/>
            <p:nvPr/>
          </p:nvGrpSpPr>
          <p:grpSpPr>
            <a:xfrm rot="0">
              <a:off x="0" y="0"/>
              <a:ext cx="7270455" cy="7612556"/>
              <a:chOff x="0" y="0"/>
              <a:chExt cx="8313718" cy="9416769"/>
            </a:xfrm>
          </p:grpSpPr>
          <p:sp>
            <p:nvSpPr>
              <p:cNvPr name="Freeform 18" id="18"/>
              <p:cNvSpPr/>
              <p:nvPr/>
            </p:nvSpPr>
            <p:spPr>
              <a:xfrm flipH="false" flipV="false" rot="0">
                <a:off x="15240" y="248920"/>
                <a:ext cx="8285778" cy="9146258"/>
              </a:xfrm>
              <a:custGeom>
                <a:avLst/>
                <a:gdLst/>
                <a:ahLst/>
                <a:cxnLst/>
                <a:rect r="r" b="b" t="t" l="l"/>
                <a:pathLst>
                  <a:path h="9146258" w="8285778">
                    <a:moveTo>
                      <a:pt x="8283238" y="645160"/>
                    </a:moveTo>
                    <a:cubicBezTo>
                      <a:pt x="8285778" y="488950"/>
                      <a:pt x="8264188" y="30480"/>
                      <a:pt x="8264188" y="30480"/>
                    </a:cubicBezTo>
                    <a:cubicBezTo>
                      <a:pt x="8264188" y="30480"/>
                      <a:pt x="7879378" y="40640"/>
                      <a:pt x="6053843" y="40640"/>
                    </a:cubicBezTo>
                    <a:cubicBezTo>
                      <a:pt x="5562649"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8297899"/>
                      <a:pt x="21590" y="8489669"/>
                    </a:cubicBezTo>
                    <a:cubicBezTo>
                      <a:pt x="6350" y="8734779"/>
                      <a:pt x="0" y="9108158"/>
                      <a:pt x="0" y="9108158"/>
                    </a:cubicBezTo>
                    <a:cubicBezTo>
                      <a:pt x="204470" y="9138639"/>
                      <a:pt x="450850" y="9146258"/>
                      <a:pt x="657860" y="9143718"/>
                    </a:cubicBezTo>
                    <a:cubicBezTo>
                      <a:pt x="891540" y="9143718"/>
                      <a:pt x="4992862" y="9143718"/>
                      <a:pt x="4992862" y="9143718"/>
                    </a:cubicBezTo>
                    <a:lnTo>
                      <a:pt x="8243868" y="9129749"/>
                    </a:lnTo>
                    <a:cubicBezTo>
                      <a:pt x="8243868" y="9129749"/>
                      <a:pt x="8283238" y="8427439"/>
                      <a:pt x="8283238" y="8301708"/>
                    </a:cubicBezTo>
                    <a:cubicBezTo>
                      <a:pt x="8283238" y="8127718"/>
                      <a:pt x="8280698" y="803910"/>
                      <a:pt x="8283238" y="645160"/>
                    </a:cubicBezTo>
                    <a:close/>
                  </a:path>
                </a:pathLst>
              </a:custGeom>
              <a:solidFill>
                <a:srgbClr val="E6C1F1"/>
              </a:solidFill>
            </p:spPr>
          </p:sp>
          <p:sp>
            <p:nvSpPr>
              <p:cNvPr name="Freeform 19" id="19"/>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1B64AE"/>
              </a:solidFill>
            </p:spPr>
          </p:sp>
        </p:grpSp>
        <p:sp>
          <p:nvSpPr>
            <p:cNvPr name="TextBox 20" id="20"/>
            <p:cNvSpPr txBox="true"/>
            <p:nvPr/>
          </p:nvSpPr>
          <p:spPr>
            <a:xfrm rot="0">
              <a:off x="782076" y="914081"/>
              <a:ext cx="5706304" cy="5822494"/>
            </a:xfrm>
            <a:prstGeom prst="rect">
              <a:avLst/>
            </a:prstGeom>
          </p:spPr>
          <p:txBody>
            <a:bodyPr anchor="t" rtlCol="false" tIns="0" lIns="0" bIns="0" rIns="0">
              <a:spAutoFit/>
            </a:bodyPr>
            <a:lstStyle/>
            <a:p>
              <a:pPr algn="ctr">
                <a:lnSpc>
                  <a:spcPts val="4263"/>
                </a:lnSpc>
              </a:pPr>
              <a:r>
                <a:rPr lang="en-US" sz="4221" b="true">
                  <a:solidFill>
                    <a:srgbClr val="1B64AE"/>
                  </a:solidFill>
                  <a:latin typeface="Poppins Bold"/>
                  <a:ea typeface="Poppins Bold"/>
                  <a:cs typeface="Poppins Bold"/>
                  <a:sym typeface="Poppins Bold"/>
                </a:rPr>
                <a:t>GROUP B: Roe</a:t>
              </a:r>
            </a:p>
            <a:p>
              <a:pPr algn="ctr">
                <a:lnSpc>
                  <a:spcPts val="4263"/>
                </a:lnSpc>
              </a:pPr>
              <a:r>
                <a:rPr lang="en-US" sz="4221">
                  <a:solidFill>
                    <a:srgbClr val="1B64AE"/>
                  </a:solidFill>
                  <a:latin typeface="Poppins"/>
                  <a:ea typeface="Poppins"/>
                  <a:cs typeface="Poppins"/>
                  <a:sym typeface="Poppins"/>
                </a:rPr>
                <a:t>Annotate her timeline with comments on how she could have reduced risks to Li.</a:t>
              </a:r>
            </a:p>
            <a:p>
              <a:pPr algn="ctr">
                <a:lnSpc>
                  <a:spcPts val="4263"/>
                </a:lnSpc>
              </a:pP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842014" y="-2971800"/>
            <a:ext cx="3801837" cy="19101314"/>
          </a:xfrm>
          <a:custGeom>
            <a:avLst/>
            <a:gdLst/>
            <a:ahLst/>
            <a:cxnLst/>
            <a:rect r="r" b="b" t="t" l="l"/>
            <a:pathLst>
              <a:path h="19101314" w="3801837">
                <a:moveTo>
                  <a:pt x="0" y="0"/>
                </a:moveTo>
                <a:lnTo>
                  <a:pt x="3801837" y="0"/>
                </a:lnTo>
                <a:lnTo>
                  <a:pt x="3801837" y="19101314"/>
                </a:lnTo>
                <a:lnTo>
                  <a:pt x="0" y="19101314"/>
                </a:lnTo>
                <a:lnTo>
                  <a:pt x="0" y="0"/>
                </a:lnTo>
                <a:close/>
              </a:path>
            </a:pathLst>
          </a:custGeom>
          <a:blipFill>
            <a:blip r:embed="rId3">
              <a:alphaModFix amt="18999"/>
            </a:blip>
            <a:stretch>
              <a:fillRect l="0" t="-11345" r="-459424" b="0"/>
            </a:stretch>
          </a:blipFill>
        </p:spPr>
      </p:sp>
      <p:grpSp>
        <p:nvGrpSpPr>
          <p:cNvPr name="Group 3" id="3"/>
          <p:cNvGrpSpPr/>
          <p:nvPr/>
        </p:nvGrpSpPr>
        <p:grpSpPr>
          <a:xfrm rot="0">
            <a:off x="4415577" y="382898"/>
            <a:ext cx="9371060" cy="1291604"/>
            <a:chOff x="0" y="0"/>
            <a:chExt cx="2468098" cy="340176"/>
          </a:xfrm>
        </p:grpSpPr>
        <p:sp>
          <p:nvSpPr>
            <p:cNvPr name="Freeform 4" id="4"/>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5" id="5"/>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6" id="6"/>
          <p:cNvGrpSpPr/>
          <p:nvPr/>
        </p:nvGrpSpPr>
        <p:grpSpPr>
          <a:xfrm rot="0">
            <a:off x="1959823" y="1032410"/>
            <a:ext cx="14368355" cy="8825504"/>
            <a:chOff x="0" y="0"/>
            <a:chExt cx="7124114" cy="4375859"/>
          </a:xfrm>
        </p:grpSpPr>
        <p:sp>
          <p:nvSpPr>
            <p:cNvPr name="Freeform 7" id="7"/>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8627"/>
              </a:srgbClr>
            </a:solidFill>
          </p:spPr>
        </p:sp>
      </p:grpSp>
      <p:sp>
        <p:nvSpPr>
          <p:cNvPr name="Freeform 8" id="8"/>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9" id="9"/>
          <p:cNvGrpSpPr/>
          <p:nvPr/>
        </p:nvGrpSpPr>
        <p:grpSpPr>
          <a:xfrm rot="0">
            <a:off x="3578599" y="2032755"/>
            <a:ext cx="11045016" cy="7467000"/>
            <a:chOff x="0" y="0"/>
            <a:chExt cx="14726688" cy="9956001"/>
          </a:xfrm>
        </p:grpSpPr>
        <p:grpSp>
          <p:nvGrpSpPr>
            <p:cNvPr name="Group 10" id="10"/>
            <p:cNvGrpSpPr/>
            <p:nvPr/>
          </p:nvGrpSpPr>
          <p:grpSpPr>
            <a:xfrm rot="0">
              <a:off x="0" y="0"/>
              <a:ext cx="14726688" cy="9956001"/>
              <a:chOff x="0" y="0"/>
              <a:chExt cx="15464061" cy="11309439"/>
            </a:xfrm>
          </p:grpSpPr>
          <p:sp>
            <p:nvSpPr>
              <p:cNvPr name="Freeform 11" id="11"/>
              <p:cNvSpPr/>
              <p:nvPr/>
            </p:nvSpPr>
            <p:spPr>
              <a:xfrm flipH="false" flipV="false" rot="0">
                <a:off x="15240" y="248920"/>
                <a:ext cx="15436122" cy="11038929"/>
              </a:xfrm>
              <a:custGeom>
                <a:avLst/>
                <a:gdLst/>
                <a:ahLst/>
                <a:cxnLst/>
                <a:rect r="r" b="b" t="t" l="l"/>
                <a:pathLst>
                  <a:path h="11038929" w="15436122">
                    <a:moveTo>
                      <a:pt x="15433581" y="645160"/>
                    </a:moveTo>
                    <a:cubicBezTo>
                      <a:pt x="15436122" y="488950"/>
                      <a:pt x="15414531" y="30480"/>
                      <a:pt x="15414531" y="30480"/>
                    </a:cubicBezTo>
                    <a:cubicBezTo>
                      <a:pt x="15414531" y="30480"/>
                      <a:pt x="15029721" y="40640"/>
                      <a:pt x="11029525" y="40640"/>
                    </a:cubicBezTo>
                    <a:cubicBezTo>
                      <a:pt x="9859790"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10190569"/>
                      <a:pt x="21590" y="10382339"/>
                    </a:cubicBezTo>
                    <a:cubicBezTo>
                      <a:pt x="6350" y="10627449"/>
                      <a:pt x="0" y="11000829"/>
                      <a:pt x="0" y="11000829"/>
                    </a:cubicBezTo>
                    <a:cubicBezTo>
                      <a:pt x="204470" y="11031309"/>
                      <a:pt x="450850" y="11038929"/>
                      <a:pt x="657860" y="11036389"/>
                    </a:cubicBezTo>
                    <a:cubicBezTo>
                      <a:pt x="891540" y="11036389"/>
                      <a:pt x="8502893" y="11036389"/>
                      <a:pt x="8502893" y="11036389"/>
                    </a:cubicBezTo>
                    <a:lnTo>
                      <a:pt x="15394212" y="11022419"/>
                    </a:lnTo>
                    <a:cubicBezTo>
                      <a:pt x="15394212" y="11022419"/>
                      <a:pt x="15433581" y="10320109"/>
                      <a:pt x="15433581" y="10194379"/>
                    </a:cubicBezTo>
                    <a:cubicBezTo>
                      <a:pt x="15433581" y="10020389"/>
                      <a:pt x="15431040" y="803910"/>
                      <a:pt x="15433581" y="645160"/>
                    </a:cubicBezTo>
                    <a:close/>
                  </a:path>
                </a:pathLst>
              </a:custGeom>
              <a:solidFill>
                <a:srgbClr val="BBD9A0"/>
              </a:solidFill>
            </p:spPr>
          </p:sp>
          <p:sp>
            <p:nvSpPr>
              <p:cNvPr name="Freeform 12" id="12"/>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3" id="13"/>
            <p:cNvSpPr txBox="true"/>
            <p:nvPr/>
          </p:nvSpPr>
          <p:spPr>
            <a:xfrm rot="0">
              <a:off x="1584135" y="982490"/>
              <a:ext cx="11558418" cy="8019595"/>
            </a:xfrm>
            <a:prstGeom prst="rect">
              <a:avLst/>
            </a:prstGeom>
          </p:spPr>
          <p:txBody>
            <a:bodyPr anchor="t" rtlCol="false" tIns="0" lIns="0" bIns="0" rIns="0">
              <a:spAutoFit/>
            </a:bodyPr>
            <a:lstStyle/>
            <a:p>
              <a:pPr algn="l">
                <a:lnSpc>
                  <a:spcPts val="3913"/>
                </a:lnSpc>
              </a:pPr>
              <a:r>
                <a:rPr lang="en-US" sz="3874">
                  <a:solidFill>
                    <a:srgbClr val="1B64AE"/>
                  </a:solidFill>
                  <a:latin typeface="Poppins"/>
                  <a:ea typeface="Poppins"/>
                  <a:cs typeface="Poppins"/>
                  <a:sym typeface="Poppins"/>
                </a:rPr>
                <a:t>1. People might delay seeking help as they are worried about being seen to over-react, or about getting people into trouble unnecessarily.</a:t>
              </a:r>
            </a:p>
            <a:p>
              <a:pPr algn="l">
                <a:lnSpc>
                  <a:spcPts val="3913"/>
                </a:lnSpc>
              </a:pPr>
            </a:p>
            <a:p>
              <a:pPr algn="l">
                <a:lnSpc>
                  <a:spcPts val="3913"/>
                </a:lnSpc>
              </a:pPr>
              <a:r>
                <a:rPr lang="en-US" sz="3874">
                  <a:solidFill>
                    <a:srgbClr val="1B64AE"/>
                  </a:solidFill>
                  <a:latin typeface="Poppins"/>
                  <a:ea typeface="Poppins"/>
                  <a:cs typeface="Poppins"/>
                  <a:sym typeface="Poppins"/>
                </a:rPr>
                <a:t>2. Someone who shames their partner deserves to be made to feel scared and uncomfortable</a:t>
              </a:r>
            </a:p>
            <a:p>
              <a:pPr algn="l">
                <a:lnSpc>
                  <a:spcPts val="3913"/>
                </a:lnSpc>
              </a:pPr>
              <a:r>
                <a:rPr lang="en-US" sz="3874">
                  <a:solidFill>
                    <a:srgbClr val="1B64AE"/>
                  </a:solidFill>
                  <a:latin typeface="Poppins"/>
                  <a:ea typeface="Poppins"/>
                  <a:cs typeface="Poppins"/>
                  <a:sym typeface="Poppins"/>
                </a:rPr>
                <a:t>.</a:t>
              </a:r>
            </a:p>
            <a:p>
              <a:pPr algn="l">
                <a:lnSpc>
                  <a:spcPts val="3913"/>
                </a:lnSpc>
              </a:pPr>
              <a:r>
                <a:rPr lang="en-US" sz="3874">
                  <a:solidFill>
                    <a:srgbClr val="1B64AE"/>
                  </a:solidFill>
                  <a:latin typeface="Poppins"/>
                  <a:ea typeface="Poppins"/>
                  <a:cs typeface="Poppins"/>
                  <a:sym typeface="Poppins"/>
                </a:rPr>
                <a:t>3. Inappropriate behaviour is to be expected if someone’s upset.</a:t>
              </a:r>
            </a:p>
          </p:txBody>
        </p:sp>
      </p:grpSp>
      <p:sp>
        <p:nvSpPr>
          <p:cNvPr name="TextBox 14" id="14"/>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Barriers to help seeking</a:t>
            </a:r>
          </a:p>
        </p:txBody>
      </p:sp>
      <p:sp>
        <p:nvSpPr>
          <p:cNvPr name="TextBox 15" id="15"/>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6" id="16"/>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
        <p:nvSpPr>
          <p:cNvPr name="Freeform 17" id="17"/>
          <p:cNvSpPr/>
          <p:nvPr/>
        </p:nvSpPr>
        <p:spPr>
          <a:xfrm flipH="false" flipV="false" rot="0">
            <a:off x="16229424" y="-2253743"/>
            <a:ext cx="3801837" cy="19101314"/>
          </a:xfrm>
          <a:custGeom>
            <a:avLst/>
            <a:gdLst/>
            <a:ahLst/>
            <a:cxnLst/>
            <a:rect r="r" b="b" t="t" l="l"/>
            <a:pathLst>
              <a:path h="19101314" w="3801837">
                <a:moveTo>
                  <a:pt x="0" y="0"/>
                </a:moveTo>
                <a:lnTo>
                  <a:pt x="3801836" y="0"/>
                </a:lnTo>
                <a:lnTo>
                  <a:pt x="3801836" y="19101314"/>
                </a:lnTo>
                <a:lnTo>
                  <a:pt x="0" y="19101314"/>
                </a:lnTo>
                <a:lnTo>
                  <a:pt x="0" y="0"/>
                </a:lnTo>
                <a:close/>
              </a:path>
            </a:pathLst>
          </a:custGeom>
          <a:blipFill>
            <a:blip r:embed="rId3">
              <a:alphaModFix amt="18999"/>
            </a:blip>
            <a:stretch>
              <a:fillRect l="0" t="-11345" r="-459424"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842014" y="-2971800"/>
            <a:ext cx="3801837" cy="19101314"/>
          </a:xfrm>
          <a:custGeom>
            <a:avLst/>
            <a:gdLst/>
            <a:ahLst/>
            <a:cxnLst/>
            <a:rect r="r" b="b" t="t" l="l"/>
            <a:pathLst>
              <a:path h="19101314" w="3801837">
                <a:moveTo>
                  <a:pt x="0" y="0"/>
                </a:moveTo>
                <a:lnTo>
                  <a:pt x="3801837" y="0"/>
                </a:lnTo>
                <a:lnTo>
                  <a:pt x="3801837" y="19101314"/>
                </a:lnTo>
                <a:lnTo>
                  <a:pt x="0" y="19101314"/>
                </a:lnTo>
                <a:lnTo>
                  <a:pt x="0" y="0"/>
                </a:lnTo>
                <a:close/>
              </a:path>
            </a:pathLst>
          </a:custGeom>
          <a:blipFill>
            <a:blip r:embed="rId3">
              <a:alphaModFix amt="18999"/>
            </a:blip>
            <a:stretch>
              <a:fillRect l="0" t="-11345" r="-459424" b="0"/>
            </a:stretch>
          </a:blipFill>
        </p:spPr>
      </p:sp>
      <p:grpSp>
        <p:nvGrpSpPr>
          <p:cNvPr name="Group 3" id="3"/>
          <p:cNvGrpSpPr/>
          <p:nvPr/>
        </p:nvGrpSpPr>
        <p:grpSpPr>
          <a:xfrm rot="0">
            <a:off x="4415577" y="382898"/>
            <a:ext cx="9371060" cy="1291604"/>
            <a:chOff x="0" y="0"/>
            <a:chExt cx="2468098" cy="340176"/>
          </a:xfrm>
        </p:grpSpPr>
        <p:sp>
          <p:nvSpPr>
            <p:cNvPr name="Freeform 4" id="4"/>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5" id="5"/>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6" id="6"/>
          <p:cNvGrpSpPr/>
          <p:nvPr/>
        </p:nvGrpSpPr>
        <p:grpSpPr>
          <a:xfrm rot="0">
            <a:off x="1959823" y="1032410"/>
            <a:ext cx="14368355" cy="8825504"/>
            <a:chOff x="0" y="0"/>
            <a:chExt cx="7124114" cy="4375859"/>
          </a:xfrm>
        </p:grpSpPr>
        <p:sp>
          <p:nvSpPr>
            <p:cNvPr name="Freeform 7" id="7"/>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8627"/>
              </a:srgbClr>
            </a:solidFill>
          </p:spPr>
        </p:sp>
      </p:grpSp>
      <p:sp>
        <p:nvSpPr>
          <p:cNvPr name="Freeform 8" id="8"/>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9" id="9"/>
          <p:cNvGrpSpPr/>
          <p:nvPr/>
        </p:nvGrpSpPr>
        <p:grpSpPr>
          <a:xfrm rot="0">
            <a:off x="3332674" y="1856408"/>
            <a:ext cx="11622653" cy="7401892"/>
            <a:chOff x="0" y="0"/>
            <a:chExt cx="15496870" cy="9869189"/>
          </a:xfrm>
        </p:grpSpPr>
        <p:grpSp>
          <p:nvGrpSpPr>
            <p:cNvPr name="Group 10" id="10"/>
            <p:cNvGrpSpPr/>
            <p:nvPr/>
          </p:nvGrpSpPr>
          <p:grpSpPr>
            <a:xfrm rot="0">
              <a:off x="0" y="0"/>
              <a:ext cx="15496870" cy="9869189"/>
              <a:chOff x="0" y="0"/>
              <a:chExt cx="17504668" cy="12059493"/>
            </a:xfrm>
          </p:grpSpPr>
          <p:sp>
            <p:nvSpPr>
              <p:cNvPr name="Freeform 11" id="11"/>
              <p:cNvSpPr/>
              <p:nvPr/>
            </p:nvSpPr>
            <p:spPr>
              <a:xfrm flipH="false" flipV="false" rot="0">
                <a:off x="15240" y="248920"/>
                <a:ext cx="17476729" cy="11788983"/>
              </a:xfrm>
              <a:custGeom>
                <a:avLst/>
                <a:gdLst/>
                <a:ahLst/>
                <a:cxnLst/>
                <a:rect r="r" b="b" t="t" l="l"/>
                <a:pathLst>
                  <a:path h="11788983" w="17476729">
                    <a:moveTo>
                      <a:pt x="17474189" y="645160"/>
                    </a:moveTo>
                    <a:cubicBezTo>
                      <a:pt x="17476730" y="488950"/>
                      <a:pt x="17455139" y="30480"/>
                      <a:pt x="17455139" y="30480"/>
                    </a:cubicBezTo>
                    <a:cubicBezTo>
                      <a:pt x="17455139" y="30480"/>
                      <a:pt x="17070328" y="40640"/>
                      <a:pt x="12449514" y="40640"/>
                    </a:cubicBezTo>
                    <a:cubicBezTo>
                      <a:pt x="11086133"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10940623"/>
                      <a:pt x="21590" y="11132393"/>
                    </a:cubicBezTo>
                    <a:cubicBezTo>
                      <a:pt x="6350" y="11377503"/>
                      <a:pt x="0" y="11750883"/>
                      <a:pt x="0" y="11750883"/>
                    </a:cubicBezTo>
                    <a:cubicBezTo>
                      <a:pt x="204470" y="11781363"/>
                      <a:pt x="450850" y="11788983"/>
                      <a:pt x="657860" y="11786443"/>
                    </a:cubicBezTo>
                    <a:cubicBezTo>
                      <a:pt x="891540" y="11786443"/>
                      <a:pt x="9504607" y="11786443"/>
                      <a:pt x="9504607" y="11786443"/>
                    </a:cubicBezTo>
                    <a:lnTo>
                      <a:pt x="17434819" y="11772473"/>
                    </a:lnTo>
                    <a:cubicBezTo>
                      <a:pt x="17434819" y="11772473"/>
                      <a:pt x="17474189" y="11070164"/>
                      <a:pt x="17474189" y="10944433"/>
                    </a:cubicBezTo>
                    <a:cubicBezTo>
                      <a:pt x="17474189" y="10770443"/>
                      <a:pt x="17471649" y="803910"/>
                      <a:pt x="17474189" y="645160"/>
                    </a:cubicBezTo>
                    <a:close/>
                  </a:path>
                </a:pathLst>
              </a:custGeom>
              <a:solidFill>
                <a:srgbClr val="BBD9A0"/>
              </a:solidFill>
            </p:spPr>
          </p:sp>
          <p:sp>
            <p:nvSpPr>
              <p:cNvPr name="Freeform 12" id="12"/>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3" id="13"/>
            <p:cNvSpPr txBox="true"/>
            <p:nvPr/>
          </p:nvSpPr>
          <p:spPr>
            <a:xfrm rot="0">
              <a:off x="1666983" y="915360"/>
              <a:ext cx="12162905" cy="8067044"/>
            </a:xfrm>
            <a:prstGeom prst="rect">
              <a:avLst/>
            </a:prstGeom>
          </p:spPr>
          <p:txBody>
            <a:bodyPr anchor="t" rtlCol="false" tIns="0" lIns="0" bIns="0" rIns="0">
              <a:spAutoFit/>
            </a:bodyPr>
            <a:lstStyle/>
            <a:p>
              <a:pPr algn="l">
                <a:lnSpc>
                  <a:spcPts val="3637"/>
                </a:lnSpc>
              </a:pPr>
              <a:r>
                <a:rPr lang="en-US" sz="3601">
                  <a:solidFill>
                    <a:srgbClr val="1B64AE"/>
                  </a:solidFill>
                  <a:latin typeface="Poppins"/>
                  <a:ea typeface="Poppins"/>
                  <a:cs typeface="Poppins"/>
                  <a:sym typeface="Poppins"/>
                </a:rPr>
                <a:t>4. It can be hard to judge if someone’s interested or not, so it’s worth trying a few times so people don’t miss out on something great.</a:t>
              </a:r>
            </a:p>
            <a:p>
              <a:pPr algn="l">
                <a:lnSpc>
                  <a:spcPts val="3637"/>
                </a:lnSpc>
              </a:pPr>
            </a:p>
            <a:p>
              <a:pPr algn="l">
                <a:lnSpc>
                  <a:spcPts val="3637"/>
                </a:lnSpc>
              </a:pPr>
              <a:r>
                <a:rPr lang="en-US" sz="3601">
                  <a:solidFill>
                    <a:srgbClr val="1B64AE"/>
                  </a:solidFill>
                  <a:latin typeface="Poppins"/>
                  <a:ea typeface="Poppins"/>
                  <a:cs typeface="Poppins"/>
                  <a:sym typeface="Poppins"/>
                </a:rPr>
                <a:t>5. It might just be a coincidence when someone keeps bumping into a person, particularly in a small community.</a:t>
              </a:r>
            </a:p>
            <a:p>
              <a:pPr algn="l">
                <a:lnSpc>
                  <a:spcPts val="3637"/>
                </a:lnSpc>
              </a:pPr>
            </a:p>
            <a:p>
              <a:pPr algn="l">
                <a:lnSpc>
                  <a:spcPts val="3637"/>
                </a:lnSpc>
              </a:pPr>
              <a:r>
                <a:rPr lang="en-US" sz="3601">
                  <a:solidFill>
                    <a:srgbClr val="1B64AE"/>
                  </a:solidFill>
                  <a:latin typeface="Poppins"/>
                  <a:ea typeface="Poppins"/>
                  <a:cs typeface="Poppins"/>
                  <a:sym typeface="Poppins"/>
                </a:rPr>
                <a:t>6. The police don’t take stalking seriously so there’s no point contacting them.</a:t>
              </a:r>
            </a:p>
            <a:p>
              <a:pPr algn="l">
                <a:lnSpc>
                  <a:spcPts val="3637"/>
                </a:lnSpc>
              </a:pPr>
            </a:p>
          </p:txBody>
        </p:sp>
      </p:grpSp>
      <p:sp>
        <p:nvSpPr>
          <p:cNvPr name="TextBox 14" id="14"/>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Barriers to help seeking</a:t>
            </a:r>
          </a:p>
        </p:txBody>
      </p:sp>
      <p:sp>
        <p:nvSpPr>
          <p:cNvPr name="TextBox 15" id="15"/>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6" id="16"/>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
        <p:nvSpPr>
          <p:cNvPr name="Freeform 17" id="17"/>
          <p:cNvSpPr/>
          <p:nvPr/>
        </p:nvSpPr>
        <p:spPr>
          <a:xfrm flipH="false" flipV="false" rot="0">
            <a:off x="16229424" y="-2253743"/>
            <a:ext cx="3801837" cy="19101314"/>
          </a:xfrm>
          <a:custGeom>
            <a:avLst/>
            <a:gdLst/>
            <a:ahLst/>
            <a:cxnLst/>
            <a:rect r="r" b="b" t="t" l="l"/>
            <a:pathLst>
              <a:path h="19101314" w="3801837">
                <a:moveTo>
                  <a:pt x="0" y="0"/>
                </a:moveTo>
                <a:lnTo>
                  <a:pt x="3801836" y="0"/>
                </a:lnTo>
                <a:lnTo>
                  <a:pt x="3801836" y="19101314"/>
                </a:lnTo>
                <a:lnTo>
                  <a:pt x="0" y="19101314"/>
                </a:lnTo>
                <a:lnTo>
                  <a:pt x="0" y="0"/>
                </a:lnTo>
                <a:close/>
              </a:path>
            </a:pathLst>
          </a:custGeom>
          <a:blipFill>
            <a:blip r:embed="rId3">
              <a:alphaModFix amt="18999"/>
            </a:blip>
            <a:stretch>
              <a:fillRect l="0" t="-11345" r="-459424"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15577" y="382898"/>
            <a:ext cx="9371060" cy="1291604"/>
            <a:chOff x="0" y="0"/>
            <a:chExt cx="2468098" cy="340176"/>
          </a:xfrm>
        </p:grpSpPr>
        <p:sp>
          <p:nvSpPr>
            <p:cNvPr name="Freeform 3" id="3"/>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4" id="4"/>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5" id="5"/>
          <p:cNvGrpSpPr/>
          <p:nvPr/>
        </p:nvGrpSpPr>
        <p:grpSpPr>
          <a:xfrm rot="0">
            <a:off x="1959823" y="1032410"/>
            <a:ext cx="14368355" cy="8825504"/>
            <a:chOff x="0" y="0"/>
            <a:chExt cx="7124114" cy="4375859"/>
          </a:xfrm>
        </p:grpSpPr>
        <p:sp>
          <p:nvSpPr>
            <p:cNvPr name="Freeform 6" id="6"/>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4706"/>
              </a:srgbClr>
            </a:solidFill>
          </p:spPr>
        </p:sp>
      </p:grpSp>
      <p:sp>
        <p:nvSpPr>
          <p:cNvPr name="Freeform 7" id="7"/>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8" id="8"/>
          <p:cNvGrpSpPr/>
          <p:nvPr/>
        </p:nvGrpSpPr>
        <p:grpSpPr>
          <a:xfrm rot="0">
            <a:off x="2374638" y="2055514"/>
            <a:ext cx="8959477" cy="7216008"/>
            <a:chOff x="0" y="0"/>
            <a:chExt cx="11945969" cy="9621345"/>
          </a:xfrm>
        </p:grpSpPr>
        <p:grpSp>
          <p:nvGrpSpPr>
            <p:cNvPr name="Group 9" id="9"/>
            <p:cNvGrpSpPr/>
            <p:nvPr/>
          </p:nvGrpSpPr>
          <p:grpSpPr>
            <a:xfrm rot="0">
              <a:off x="0" y="0"/>
              <a:ext cx="11945969" cy="9621345"/>
              <a:chOff x="0" y="0"/>
              <a:chExt cx="18034975" cy="15713308"/>
            </a:xfrm>
          </p:grpSpPr>
          <p:sp>
            <p:nvSpPr>
              <p:cNvPr name="Freeform 10" id="10"/>
              <p:cNvSpPr/>
              <p:nvPr/>
            </p:nvSpPr>
            <p:spPr>
              <a:xfrm flipH="false" flipV="false" rot="0">
                <a:off x="15240" y="248920"/>
                <a:ext cx="18007035" cy="15442798"/>
              </a:xfrm>
              <a:custGeom>
                <a:avLst/>
                <a:gdLst/>
                <a:ahLst/>
                <a:cxnLst/>
                <a:rect r="r" b="b" t="t" l="l"/>
                <a:pathLst>
                  <a:path h="15442798" w="18007035">
                    <a:moveTo>
                      <a:pt x="18004496" y="645160"/>
                    </a:moveTo>
                    <a:cubicBezTo>
                      <a:pt x="18007035" y="488950"/>
                      <a:pt x="17985446" y="30480"/>
                      <a:pt x="17985446" y="30480"/>
                    </a:cubicBezTo>
                    <a:cubicBezTo>
                      <a:pt x="17985446" y="30480"/>
                      <a:pt x="17600635" y="40640"/>
                      <a:pt x="12818536" y="40640"/>
                    </a:cubicBezTo>
                    <a:cubicBezTo>
                      <a:pt x="11404831"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14594438"/>
                      <a:pt x="21590" y="14786209"/>
                    </a:cubicBezTo>
                    <a:cubicBezTo>
                      <a:pt x="6350" y="15031318"/>
                      <a:pt x="0" y="15404698"/>
                      <a:pt x="0" y="15404698"/>
                    </a:cubicBezTo>
                    <a:cubicBezTo>
                      <a:pt x="204470" y="15435178"/>
                      <a:pt x="450850" y="15442798"/>
                      <a:pt x="657860" y="15440257"/>
                    </a:cubicBezTo>
                    <a:cubicBezTo>
                      <a:pt x="891540" y="15440257"/>
                      <a:pt x="9764929" y="15440257"/>
                      <a:pt x="9764929" y="15440257"/>
                    </a:cubicBezTo>
                    <a:lnTo>
                      <a:pt x="17965126" y="15426288"/>
                    </a:lnTo>
                    <a:cubicBezTo>
                      <a:pt x="17965126" y="15426288"/>
                      <a:pt x="18004496" y="14723978"/>
                      <a:pt x="18004496" y="14598248"/>
                    </a:cubicBezTo>
                    <a:cubicBezTo>
                      <a:pt x="18004496" y="14424257"/>
                      <a:pt x="18001955" y="803910"/>
                      <a:pt x="18004496" y="645160"/>
                    </a:cubicBezTo>
                    <a:close/>
                  </a:path>
                </a:pathLst>
              </a:custGeom>
              <a:solidFill>
                <a:srgbClr val="BBD9A0"/>
              </a:solidFill>
            </p:spPr>
          </p:sp>
          <p:sp>
            <p:nvSpPr>
              <p:cNvPr name="Freeform 11" id="11"/>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2" id="12"/>
            <p:cNvSpPr txBox="true"/>
            <p:nvPr/>
          </p:nvSpPr>
          <p:spPr>
            <a:xfrm rot="0">
              <a:off x="1285016" y="692065"/>
              <a:ext cx="9375937" cy="8265790"/>
            </a:xfrm>
            <a:prstGeom prst="rect">
              <a:avLst/>
            </a:prstGeom>
          </p:spPr>
          <p:txBody>
            <a:bodyPr anchor="t" rtlCol="false" tIns="0" lIns="0" bIns="0" rIns="0">
              <a:spAutoFit/>
            </a:bodyPr>
            <a:lstStyle/>
            <a:p>
              <a:pPr algn="l">
                <a:lnSpc>
                  <a:spcPts val="3229"/>
                </a:lnSpc>
              </a:pPr>
              <a:r>
                <a:rPr lang="en-US" sz="3197">
                  <a:solidFill>
                    <a:srgbClr val="1B64AE"/>
                  </a:solidFill>
                  <a:latin typeface="Poppins"/>
                  <a:ea typeface="Poppins"/>
                  <a:cs typeface="Poppins"/>
                  <a:sym typeface="Poppins"/>
                </a:rPr>
                <a:t>Sometimes news stories can create concerns that reporting to police is not helpful.</a:t>
              </a:r>
            </a:p>
            <a:p>
              <a:pPr algn="l">
                <a:lnSpc>
                  <a:spcPts val="3229"/>
                </a:lnSpc>
              </a:pPr>
            </a:p>
            <a:p>
              <a:pPr algn="l">
                <a:lnSpc>
                  <a:spcPts val="3229"/>
                </a:lnSpc>
              </a:pPr>
              <a:r>
                <a:rPr lang="en-US" sz="3197">
                  <a:solidFill>
                    <a:srgbClr val="1B64AE"/>
                  </a:solidFill>
                  <a:latin typeface="Poppins"/>
                  <a:ea typeface="Poppins"/>
                  <a:cs typeface="Poppins"/>
                  <a:sym typeface="Poppins"/>
                </a:rPr>
                <a:t>Alice Ruggles was killed by an ex-partner who had been stalking her for a number of months. </a:t>
              </a:r>
            </a:p>
            <a:p>
              <a:pPr algn="l">
                <a:lnSpc>
                  <a:spcPts val="3229"/>
                </a:lnSpc>
              </a:pPr>
            </a:p>
            <a:p>
              <a:pPr algn="l">
                <a:lnSpc>
                  <a:spcPts val="3229"/>
                </a:lnSpc>
              </a:pPr>
              <a:r>
                <a:rPr lang="en-US" sz="3197">
                  <a:solidFill>
                    <a:srgbClr val="1B64AE"/>
                  </a:solidFill>
                  <a:latin typeface="Poppins"/>
                  <a:ea typeface="Poppins"/>
                  <a:cs typeface="Poppins"/>
                  <a:sym typeface="Poppins"/>
                </a:rPr>
                <a:t>Alice took time to seek help as she did not initially recognise the risks she faced. When she did contact the police, the procedures at the time meant she did not get the protection she needed.</a:t>
              </a:r>
            </a:p>
            <a:p>
              <a:pPr algn="l">
                <a:lnSpc>
                  <a:spcPts val="3229"/>
                </a:lnSpc>
              </a:pPr>
            </a:p>
          </p:txBody>
        </p:sp>
      </p:grpSp>
      <p:sp>
        <p:nvSpPr>
          <p:cNvPr name="Freeform 13" id="13"/>
          <p:cNvSpPr/>
          <p:nvPr/>
        </p:nvSpPr>
        <p:spPr>
          <a:xfrm flipH="false" flipV="false" rot="0">
            <a:off x="11334114" y="1712602"/>
            <a:ext cx="4676896" cy="7241478"/>
          </a:xfrm>
          <a:custGeom>
            <a:avLst/>
            <a:gdLst/>
            <a:ahLst/>
            <a:cxnLst/>
            <a:rect r="r" b="b" t="t" l="l"/>
            <a:pathLst>
              <a:path h="7241478" w="4676896">
                <a:moveTo>
                  <a:pt x="0" y="0"/>
                </a:moveTo>
                <a:lnTo>
                  <a:pt x="4676896" y="0"/>
                </a:lnTo>
                <a:lnTo>
                  <a:pt x="4676896" y="7241478"/>
                </a:lnTo>
                <a:lnTo>
                  <a:pt x="0" y="7241478"/>
                </a:lnTo>
                <a:lnTo>
                  <a:pt x="0" y="0"/>
                </a:lnTo>
                <a:close/>
              </a:path>
            </a:pathLst>
          </a:custGeom>
          <a:blipFill>
            <a:blip r:embed="rId5"/>
            <a:stretch>
              <a:fillRect l="-264041" t="0" r="0" b="-29901"/>
            </a:stretch>
          </a:blipFill>
        </p:spPr>
      </p:sp>
      <p:sp>
        <p:nvSpPr>
          <p:cNvPr name="TextBox 14" id="14"/>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Police Changes</a:t>
            </a:r>
          </a:p>
        </p:txBody>
      </p:sp>
      <p:sp>
        <p:nvSpPr>
          <p:cNvPr name="TextBox 15" id="15"/>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6" id="16"/>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415577" y="382898"/>
            <a:ext cx="9371060" cy="1291604"/>
            <a:chOff x="0" y="0"/>
            <a:chExt cx="2468098" cy="340176"/>
          </a:xfrm>
        </p:grpSpPr>
        <p:sp>
          <p:nvSpPr>
            <p:cNvPr name="Freeform 3" id="3"/>
            <p:cNvSpPr/>
            <p:nvPr/>
          </p:nvSpPr>
          <p:spPr>
            <a:xfrm flipH="false" flipV="false" rot="0">
              <a:off x="0" y="0"/>
              <a:ext cx="2468098" cy="340176"/>
            </a:xfrm>
            <a:custGeom>
              <a:avLst/>
              <a:gdLst/>
              <a:ahLst/>
              <a:cxnLst/>
              <a:rect r="r" b="b" t="t" l="l"/>
              <a:pathLst>
                <a:path h="340176" w="2468098">
                  <a:moveTo>
                    <a:pt x="42134" y="0"/>
                  </a:moveTo>
                  <a:lnTo>
                    <a:pt x="2425965" y="0"/>
                  </a:lnTo>
                  <a:cubicBezTo>
                    <a:pt x="2437139" y="0"/>
                    <a:pt x="2447856" y="4439"/>
                    <a:pt x="2455757" y="12341"/>
                  </a:cubicBezTo>
                  <a:cubicBezTo>
                    <a:pt x="2463659" y="20242"/>
                    <a:pt x="2468098" y="30959"/>
                    <a:pt x="2468098" y="42134"/>
                  </a:cubicBezTo>
                  <a:lnTo>
                    <a:pt x="2468098" y="298042"/>
                  </a:lnTo>
                  <a:cubicBezTo>
                    <a:pt x="2468098" y="309216"/>
                    <a:pt x="2463659" y="319933"/>
                    <a:pt x="2455757" y="327835"/>
                  </a:cubicBezTo>
                  <a:cubicBezTo>
                    <a:pt x="2447856" y="335737"/>
                    <a:pt x="2437139" y="340176"/>
                    <a:pt x="2425965" y="340176"/>
                  </a:cubicBezTo>
                  <a:lnTo>
                    <a:pt x="42134" y="340176"/>
                  </a:lnTo>
                  <a:cubicBezTo>
                    <a:pt x="30959" y="340176"/>
                    <a:pt x="20242" y="335737"/>
                    <a:pt x="12341" y="327835"/>
                  </a:cubicBezTo>
                  <a:cubicBezTo>
                    <a:pt x="4439" y="319933"/>
                    <a:pt x="0" y="309216"/>
                    <a:pt x="0" y="298042"/>
                  </a:cubicBezTo>
                  <a:lnTo>
                    <a:pt x="0" y="42134"/>
                  </a:lnTo>
                  <a:cubicBezTo>
                    <a:pt x="0" y="30959"/>
                    <a:pt x="4439" y="20242"/>
                    <a:pt x="12341" y="12341"/>
                  </a:cubicBezTo>
                  <a:cubicBezTo>
                    <a:pt x="20242" y="4439"/>
                    <a:pt x="30959" y="0"/>
                    <a:pt x="42134" y="0"/>
                  </a:cubicBezTo>
                  <a:close/>
                </a:path>
              </a:pathLst>
            </a:custGeom>
            <a:solidFill>
              <a:srgbClr val="1B64AE"/>
            </a:solidFill>
          </p:spPr>
        </p:sp>
        <p:sp>
          <p:nvSpPr>
            <p:cNvPr name="TextBox 4" id="4"/>
            <p:cNvSpPr txBox="true"/>
            <p:nvPr/>
          </p:nvSpPr>
          <p:spPr>
            <a:xfrm>
              <a:off x="0" y="-38100"/>
              <a:ext cx="2468098" cy="378276"/>
            </a:xfrm>
            <a:prstGeom prst="rect">
              <a:avLst/>
            </a:prstGeom>
          </p:spPr>
          <p:txBody>
            <a:bodyPr anchor="ctr" rtlCol="false" tIns="50800" lIns="50800" bIns="50800" rIns="50800"/>
            <a:lstStyle/>
            <a:p>
              <a:pPr algn="ctr">
                <a:lnSpc>
                  <a:spcPts val="2774"/>
                </a:lnSpc>
              </a:pPr>
            </a:p>
          </p:txBody>
        </p:sp>
      </p:grpSp>
      <p:grpSp>
        <p:nvGrpSpPr>
          <p:cNvPr name="Group 5" id="5"/>
          <p:cNvGrpSpPr/>
          <p:nvPr/>
        </p:nvGrpSpPr>
        <p:grpSpPr>
          <a:xfrm rot="0">
            <a:off x="1959823" y="1032410"/>
            <a:ext cx="14368355" cy="8825504"/>
            <a:chOff x="0" y="0"/>
            <a:chExt cx="7124114" cy="4375859"/>
          </a:xfrm>
        </p:grpSpPr>
        <p:sp>
          <p:nvSpPr>
            <p:cNvPr name="Freeform 6" id="6"/>
            <p:cNvSpPr/>
            <p:nvPr/>
          </p:nvSpPr>
          <p:spPr>
            <a:xfrm flipH="false" flipV="false" rot="0">
              <a:off x="0" y="0"/>
              <a:ext cx="7124114" cy="4375859"/>
            </a:xfrm>
            <a:custGeom>
              <a:avLst/>
              <a:gdLst/>
              <a:ahLst/>
              <a:cxnLst/>
              <a:rect r="r" b="b" t="t" l="l"/>
              <a:pathLst>
                <a:path h="4375859" w="7124114">
                  <a:moveTo>
                    <a:pt x="6999653" y="4375859"/>
                  </a:moveTo>
                  <a:lnTo>
                    <a:pt x="124460" y="4375859"/>
                  </a:lnTo>
                  <a:cubicBezTo>
                    <a:pt x="55880" y="4375859"/>
                    <a:pt x="0" y="4319979"/>
                    <a:pt x="0" y="4251399"/>
                  </a:cubicBezTo>
                  <a:lnTo>
                    <a:pt x="0" y="124460"/>
                  </a:lnTo>
                  <a:cubicBezTo>
                    <a:pt x="0" y="55880"/>
                    <a:pt x="55880" y="0"/>
                    <a:pt x="124460" y="0"/>
                  </a:cubicBezTo>
                  <a:lnTo>
                    <a:pt x="6999653" y="0"/>
                  </a:lnTo>
                  <a:cubicBezTo>
                    <a:pt x="7068234" y="0"/>
                    <a:pt x="7124114" y="55880"/>
                    <a:pt x="7124114" y="124460"/>
                  </a:cubicBezTo>
                  <a:lnTo>
                    <a:pt x="7124114" y="4251399"/>
                  </a:lnTo>
                  <a:cubicBezTo>
                    <a:pt x="7124114" y="4319979"/>
                    <a:pt x="7068234" y="4375859"/>
                    <a:pt x="6999653" y="4375859"/>
                  </a:cubicBezTo>
                  <a:close/>
                </a:path>
              </a:pathLst>
            </a:custGeom>
            <a:solidFill>
              <a:srgbClr val="100F0D">
                <a:alpha val="4706"/>
              </a:srgbClr>
            </a:solidFill>
          </p:spPr>
        </p:sp>
      </p:grpSp>
      <p:sp>
        <p:nvSpPr>
          <p:cNvPr name="Freeform 7" id="7"/>
          <p:cNvSpPr/>
          <p:nvPr/>
        </p:nvSpPr>
        <p:spPr>
          <a:xfrm flipH="false" flipV="false" rot="0">
            <a:off x="15193694" y="0"/>
            <a:ext cx="568066" cy="568066"/>
          </a:xfrm>
          <a:custGeom>
            <a:avLst/>
            <a:gdLst/>
            <a:ahLst/>
            <a:cxnLst/>
            <a:rect r="r" b="b" t="t" l="l"/>
            <a:pathLst>
              <a:path h="568066" w="568066">
                <a:moveTo>
                  <a:pt x="0" y="0"/>
                </a:moveTo>
                <a:lnTo>
                  <a:pt x="568066" y="0"/>
                </a:lnTo>
                <a:lnTo>
                  <a:pt x="568066" y="568066"/>
                </a:lnTo>
                <a:lnTo>
                  <a:pt x="0" y="568066"/>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8" id="8"/>
          <p:cNvGrpSpPr/>
          <p:nvPr/>
        </p:nvGrpSpPr>
        <p:grpSpPr>
          <a:xfrm rot="0">
            <a:off x="2374638" y="2055514"/>
            <a:ext cx="8959477" cy="7216008"/>
            <a:chOff x="0" y="0"/>
            <a:chExt cx="11945969" cy="9621345"/>
          </a:xfrm>
        </p:grpSpPr>
        <p:grpSp>
          <p:nvGrpSpPr>
            <p:cNvPr name="Group 9" id="9"/>
            <p:cNvGrpSpPr/>
            <p:nvPr/>
          </p:nvGrpSpPr>
          <p:grpSpPr>
            <a:xfrm rot="0">
              <a:off x="0" y="0"/>
              <a:ext cx="11945969" cy="9621345"/>
              <a:chOff x="0" y="0"/>
              <a:chExt cx="18034975" cy="15713308"/>
            </a:xfrm>
          </p:grpSpPr>
          <p:sp>
            <p:nvSpPr>
              <p:cNvPr name="Freeform 10" id="10"/>
              <p:cNvSpPr/>
              <p:nvPr/>
            </p:nvSpPr>
            <p:spPr>
              <a:xfrm flipH="false" flipV="false" rot="0">
                <a:off x="15240" y="248920"/>
                <a:ext cx="18007035" cy="15442798"/>
              </a:xfrm>
              <a:custGeom>
                <a:avLst/>
                <a:gdLst/>
                <a:ahLst/>
                <a:cxnLst/>
                <a:rect r="r" b="b" t="t" l="l"/>
                <a:pathLst>
                  <a:path h="15442798" w="18007035">
                    <a:moveTo>
                      <a:pt x="18004496" y="645160"/>
                    </a:moveTo>
                    <a:cubicBezTo>
                      <a:pt x="18007035" y="488950"/>
                      <a:pt x="17985446" y="30480"/>
                      <a:pt x="17985446" y="30480"/>
                    </a:cubicBezTo>
                    <a:cubicBezTo>
                      <a:pt x="17985446" y="30480"/>
                      <a:pt x="17600635" y="40640"/>
                      <a:pt x="12818536" y="40640"/>
                    </a:cubicBezTo>
                    <a:cubicBezTo>
                      <a:pt x="11404831" y="40640"/>
                      <a:pt x="2401570" y="40640"/>
                      <a:pt x="2341880" y="40640"/>
                    </a:cubicBezTo>
                    <a:cubicBezTo>
                      <a:pt x="1906270" y="40640"/>
                      <a:pt x="1042670" y="38100"/>
                      <a:pt x="795020" y="33020"/>
                    </a:cubicBezTo>
                    <a:cubicBezTo>
                      <a:pt x="482600" y="20320"/>
                      <a:pt x="11430" y="0"/>
                      <a:pt x="10160" y="29210"/>
                    </a:cubicBezTo>
                    <a:cubicBezTo>
                      <a:pt x="8890" y="58420"/>
                      <a:pt x="21590" y="440690"/>
                      <a:pt x="21590" y="440690"/>
                    </a:cubicBezTo>
                    <a:cubicBezTo>
                      <a:pt x="21590" y="440690"/>
                      <a:pt x="21590" y="14594438"/>
                      <a:pt x="21590" y="14786209"/>
                    </a:cubicBezTo>
                    <a:cubicBezTo>
                      <a:pt x="6350" y="15031318"/>
                      <a:pt x="0" y="15404698"/>
                      <a:pt x="0" y="15404698"/>
                    </a:cubicBezTo>
                    <a:cubicBezTo>
                      <a:pt x="204470" y="15435178"/>
                      <a:pt x="450850" y="15442798"/>
                      <a:pt x="657860" y="15440257"/>
                    </a:cubicBezTo>
                    <a:cubicBezTo>
                      <a:pt x="891540" y="15440257"/>
                      <a:pt x="9764929" y="15440257"/>
                      <a:pt x="9764929" y="15440257"/>
                    </a:cubicBezTo>
                    <a:lnTo>
                      <a:pt x="17965126" y="15426288"/>
                    </a:lnTo>
                    <a:cubicBezTo>
                      <a:pt x="17965126" y="15426288"/>
                      <a:pt x="18004496" y="14723978"/>
                      <a:pt x="18004496" y="14598248"/>
                    </a:cubicBezTo>
                    <a:cubicBezTo>
                      <a:pt x="18004496" y="14424257"/>
                      <a:pt x="18001955" y="803910"/>
                      <a:pt x="18004496" y="645160"/>
                    </a:cubicBezTo>
                    <a:close/>
                  </a:path>
                </a:pathLst>
              </a:custGeom>
              <a:solidFill>
                <a:srgbClr val="BBD9A0"/>
              </a:solidFill>
            </p:spPr>
          </p:sp>
          <p:sp>
            <p:nvSpPr>
              <p:cNvPr name="Freeform 11" id="11"/>
              <p:cNvSpPr/>
              <p:nvPr/>
            </p:nvSpPr>
            <p:spPr>
              <a:xfrm flipH="false" flipV="false" rot="0">
                <a:off x="469900" y="10160"/>
                <a:ext cx="1583690" cy="554990"/>
              </a:xfrm>
              <a:custGeom>
                <a:avLst/>
                <a:gdLst/>
                <a:ahLst/>
                <a:cxnLst/>
                <a:rect r="r" b="b" t="t" l="l"/>
                <a:pathLst>
                  <a:path h="554990" w="1583690">
                    <a:moveTo>
                      <a:pt x="27940" y="0"/>
                    </a:moveTo>
                    <a:cubicBezTo>
                      <a:pt x="27940" y="0"/>
                      <a:pt x="990600" y="95250"/>
                      <a:pt x="1109980" y="97790"/>
                    </a:cubicBezTo>
                    <a:lnTo>
                      <a:pt x="1558290" y="106680"/>
                    </a:lnTo>
                    <a:lnTo>
                      <a:pt x="1557020" y="199390"/>
                    </a:lnTo>
                    <a:cubicBezTo>
                      <a:pt x="1557020" y="199390"/>
                      <a:pt x="1583690" y="342900"/>
                      <a:pt x="1582420" y="402590"/>
                    </a:cubicBezTo>
                    <a:lnTo>
                      <a:pt x="1579880" y="554990"/>
                    </a:lnTo>
                    <a:cubicBezTo>
                      <a:pt x="1579880" y="554990"/>
                      <a:pt x="975360" y="504190"/>
                      <a:pt x="825500" y="497840"/>
                    </a:cubicBezTo>
                    <a:cubicBezTo>
                      <a:pt x="511810" y="482600"/>
                      <a:pt x="11430" y="414020"/>
                      <a:pt x="11430" y="414020"/>
                    </a:cubicBezTo>
                    <a:lnTo>
                      <a:pt x="0" y="261620"/>
                    </a:lnTo>
                    <a:lnTo>
                      <a:pt x="48260" y="135890"/>
                    </a:lnTo>
                    <a:lnTo>
                      <a:pt x="27940" y="0"/>
                    </a:lnTo>
                    <a:close/>
                  </a:path>
                </a:pathLst>
              </a:custGeom>
              <a:solidFill>
                <a:srgbClr val="51AD31"/>
              </a:solidFill>
            </p:spPr>
          </p:sp>
        </p:grpSp>
        <p:sp>
          <p:nvSpPr>
            <p:cNvPr name="TextBox 12" id="12"/>
            <p:cNvSpPr txBox="true"/>
            <p:nvPr/>
          </p:nvSpPr>
          <p:spPr>
            <a:xfrm rot="0">
              <a:off x="1285016" y="692065"/>
              <a:ext cx="9375937" cy="8265790"/>
            </a:xfrm>
            <a:prstGeom prst="rect">
              <a:avLst/>
            </a:prstGeom>
          </p:spPr>
          <p:txBody>
            <a:bodyPr anchor="t" rtlCol="false" tIns="0" lIns="0" bIns="0" rIns="0">
              <a:spAutoFit/>
            </a:bodyPr>
            <a:lstStyle/>
            <a:p>
              <a:pPr algn="l">
                <a:lnSpc>
                  <a:spcPts val="3229"/>
                </a:lnSpc>
              </a:pPr>
              <a:r>
                <a:rPr lang="en-US" sz="3197">
                  <a:solidFill>
                    <a:srgbClr val="1B64AE"/>
                  </a:solidFill>
                  <a:latin typeface="Poppins"/>
                  <a:ea typeface="Poppins"/>
                  <a:cs typeface="Poppins"/>
                  <a:sym typeface="Poppins"/>
                </a:rPr>
                <a:t>Campaigners have tried to reduce the risk of similar tragedies occurring.</a:t>
              </a:r>
            </a:p>
            <a:p>
              <a:pPr algn="l">
                <a:lnSpc>
                  <a:spcPts val="3229"/>
                </a:lnSpc>
              </a:pPr>
            </a:p>
            <a:p>
              <a:pPr algn="l">
                <a:lnSpc>
                  <a:spcPts val="3229"/>
                </a:lnSpc>
              </a:pPr>
              <a:r>
                <a:rPr lang="en-US" sz="3197">
                  <a:solidFill>
                    <a:srgbClr val="1B64AE"/>
                  </a:solidFill>
                  <a:latin typeface="Poppins"/>
                  <a:ea typeface="Poppins"/>
                  <a:cs typeface="Poppins"/>
                  <a:sym typeface="Poppins"/>
                </a:rPr>
                <a:t>Many police forces have worked hard to change how they deal with stalking and harassment, including updating training for front-line officers. </a:t>
              </a:r>
            </a:p>
            <a:p>
              <a:pPr algn="l">
                <a:lnSpc>
                  <a:spcPts val="3229"/>
                </a:lnSpc>
              </a:pPr>
            </a:p>
            <a:p>
              <a:pPr algn="l">
                <a:lnSpc>
                  <a:spcPts val="3229"/>
                </a:lnSpc>
              </a:pPr>
              <a:r>
                <a:rPr lang="en-US" sz="3197">
                  <a:solidFill>
                    <a:srgbClr val="1B64AE"/>
                  </a:solidFill>
                  <a:latin typeface="Poppins"/>
                  <a:ea typeface="Poppins"/>
                  <a:cs typeface="Poppins"/>
                  <a:sym typeface="Poppins"/>
                </a:rPr>
                <a:t>New laws like the Stalking Protection Act 2019 also provide better protection for people experiencing stalking.</a:t>
              </a:r>
            </a:p>
            <a:p>
              <a:pPr algn="l">
                <a:lnSpc>
                  <a:spcPts val="3229"/>
                </a:lnSpc>
              </a:pPr>
            </a:p>
          </p:txBody>
        </p:sp>
      </p:grpSp>
      <p:sp>
        <p:nvSpPr>
          <p:cNvPr name="Freeform 13" id="13"/>
          <p:cNvSpPr/>
          <p:nvPr/>
        </p:nvSpPr>
        <p:spPr>
          <a:xfrm flipH="false" flipV="false" rot="0">
            <a:off x="11334114" y="1712602"/>
            <a:ext cx="4676896" cy="7241478"/>
          </a:xfrm>
          <a:custGeom>
            <a:avLst/>
            <a:gdLst/>
            <a:ahLst/>
            <a:cxnLst/>
            <a:rect r="r" b="b" t="t" l="l"/>
            <a:pathLst>
              <a:path h="7241478" w="4676896">
                <a:moveTo>
                  <a:pt x="0" y="0"/>
                </a:moveTo>
                <a:lnTo>
                  <a:pt x="4676896" y="0"/>
                </a:lnTo>
                <a:lnTo>
                  <a:pt x="4676896" y="7241478"/>
                </a:lnTo>
                <a:lnTo>
                  <a:pt x="0" y="7241478"/>
                </a:lnTo>
                <a:lnTo>
                  <a:pt x="0" y="0"/>
                </a:lnTo>
                <a:close/>
              </a:path>
            </a:pathLst>
          </a:custGeom>
          <a:blipFill>
            <a:blip r:embed="rId5"/>
            <a:stretch>
              <a:fillRect l="-264041" t="0" r="0" b="-29901"/>
            </a:stretch>
          </a:blipFill>
        </p:spPr>
      </p:sp>
      <p:sp>
        <p:nvSpPr>
          <p:cNvPr name="TextBox 14" id="14"/>
          <p:cNvSpPr txBox="true"/>
          <p:nvPr/>
        </p:nvSpPr>
        <p:spPr>
          <a:xfrm rot="0">
            <a:off x="4415577" y="442606"/>
            <a:ext cx="9371060" cy="1010264"/>
          </a:xfrm>
          <a:prstGeom prst="rect">
            <a:avLst/>
          </a:prstGeom>
        </p:spPr>
        <p:txBody>
          <a:bodyPr anchor="t" rtlCol="false" tIns="0" lIns="0" bIns="0" rIns="0">
            <a:spAutoFit/>
          </a:bodyPr>
          <a:lstStyle/>
          <a:p>
            <a:pPr algn="ctr" marL="0" indent="0" lvl="0">
              <a:lnSpc>
                <a:spcPts val="7841"/>
              </a:lnSpc>
              <a:spcBef>
                <a:spcPct val="0"/>
              </a:spcBef>
            </a:pPr>
            <a:r>
              <a:rPr lang="en-US" b="true" sz="5600" spc="-56">
                <a:solidFill>
                  <a:srgbClr val="FFFFFF"/>
                </a:solidFill>
                <a:latin typeface="Poppins Semi-Bold"/>
                <a:ea typeface="Poppins Semi-Bold"/>
                <a:cs typeface="Poppins Semi-Bold"/>
                <a:sym typeface="Poppins Semi-Bold"/>
              </a:rPr>
              <a:t>Police Changes</a:t>
            </a:r>
          </a:p>
        </p:txBody>
      </p:sp>
      <p:sp>
        <p:nvSpPr>
          <p:cNvPr name="TextBox 15" id="15"/>
          <p:cNvSpPr txBox="true"/>
          <p:nvPr/>
        </p:nvSpPr>
        <p:spPr>
          <a:xfrm rot="0">
            <a:off x="14440227" y="106215"/>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@alicerugglestrust </a:t>
            </a:r>
          </a:p>
        </p:txBody>
      </p:sp>
      <p:sp>
        <p:nvSpPr>
          <p:cNvPr name="TextBox 16" id="16"/>
          <p:cNvSpPr txBox="true"/>
          <p:nvPr/>
        </p:nvSpPr>
        <p:spPr>
          <a:xfrm rot="0">
            <a:off x="14597885" y="552950"/>
            <a:ext cx="3690115" cy="327060"/>
          </a:xfrm>
          <a:prstGeom prst="rect">
            <a:avLst/>
          </a:prstGeom>
        </p:spPr>
        <p:txBody>
          <a:bodyPr anchor="t" rtlCol="false" tIns="0" lIns="0" bIns="0" rIns="0">
            <a:spAutoFit/>
          </a:bodyPr>
          <a:lstStyle/>
          <a:p>
            <a:pPr algn="r" marL="0" indent="0" lvl="0">
              <a:lnSpc>
                <a:spcPts val="2758"/>
              </a:lnSpc>
              <a:spcBef>
                <a:spcPct val="0"/>
              </a:spcBef>
            </a:pPr>
            <a:r>
              <a:rPr lang="en-US" b="true" sz="1970">
                <a:solidFill>
                  <a:srgbClr val="1B64AE"/>
                </a:solidFill>
                <a:latin typeface="DM Sans Bold"/>
                <a:ea typeface="DM Sans Bold"/>
                <a:cs typeface="DM Sans Bold"/>
                <a:sym typeface="DM Sans Bold"/>
              </a:rPr>
              <a:t>www.alicerugglestrust.org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0832B81F1354418122A32AB6F182C2" ma:contentTypeVersion="18" ma:contentTypeDescription="Create a new document." ma:contentTypeScope="" ma:versionID="7fcaff1474d80600fa87e34e00e190eb">
  <xsd:schema xmlns:xsd="http://www.w3.org/2001/XMLSchema" xmlns:xs="http://www.w3.org/2001/XMLSchema" xmlns:p="http://schemas.microsoft.com/office/2006/metadata/properties" xmlns:ns2="c17f7ba6-ebd4-4d94-a71e-213acef78971" xmlns:ns3="4cd77518-4345-49c8-a085-d31b2d67a215" targetNamespace="http://schemas.microsoft.com/office/2006/metadata/properties" ma:root="true" ma:fieldsID="5c2977988accad1c965c75d2e7616a0e" ns2:_="" ns3:_="">
    <xsd:import namespace="c17f7ba6-ebd4-4d94-a71e-213acef78971"/>
    <xsd:import namespace="4cd77518-4345-49c8-a085-d31b2d67a21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7f7ba6-ebd4-4d94-a71e-213acef789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c3a6be5-3dc2-4961-83f5-fbe63373280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cd77518-4345-49c8-a085-d31b2d67a215"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4486b10-bffd-44ea-930b-e4cee61b2459}" ma:internalName="TaxCatchAll" ma:showField="CatchAllData" ma:web="4cd77518-4345-49c8-a085-d31b2d67a2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17f7ba6-ebd4-4d94-a71e-213acef78971">
      <Terms xmlns="http://schemas.microsoft.com/office/infopath/2007/PartnerControls"/>
    </lcf76f155ced4ddcb4097134ff3c332f>
    <TaxCatchAll xmlns="4cd77518-4345-49c8-a085-d31b2d67a215" xsi:nil="true"/>
  </documentManagement>
</p:properties>
</file>

<file path=customXml/itemProps1.xml><?xml version="1.0" encoding="utf-8"?>
<ds:datastoreItem xmlns:ds="http://schemas.openxmlformats.org/officeDocument/2006/customXml" ds:itemID="{9E8E93C7-5077-4B3A-9BBC-F873B7FF673C}"/>
</file>

<file path=customXml/itemProps2.xml><?xml version="1.0" encoding="utf-8"?>
<ds:datastoreItem xmlns:ds="http://schemas.openxmlformats.org/officeDocument/2006/customXml" ds:itemID="{0A2285D2-0F22-40C8-8D5B-E10726AA63D5}"/>
</file>

<file path=customXml/itemProps3.xml><?xml version="1.0" encoding="utf-8"?>
<ds:datastoreItem xmlns:ds="http://schemas.openxmlformats.org/officeDocument/2006/customXml" ds:itemID="{6709E1DB-88DB-457D-9F4B-0DA335617E88}"/>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KS4-Reducing Inappropriate Behaviours- Lesson 3 </dc:title>
  <cp:revision>1</cp:revision>
  <dcterms:created xsi:type="dcterms:W3CDTF">2006-08-16T00:00:00Z</dcterms:created>
  <dcterms:modified xsi:type="dcterms:W3CDTF">2011-08-01T06:04:30Z</dcterms:modified>
  <dc:identifier>DAGP5deVBdM</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0x010100E60832B81F1354418122A32AB6F182C2</vt:lpwstr>
  </property>
</Properties>
</file>