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dumu Regular" panose="020B0604020202020204" charset="0"/>
      <p:regular r:id="rId19"/>
    </p:embeddedFont>
    <p:embeddedFont>
      <p:font typeface="DM Sans Bold" panose="020B0604020202020204" charset="0"/>
      <p:regular r:id="rId20"/>
    </p:embeddedFont>
    <p:embeddedFont>
      <p:font typeface="Poppins" panose="00000500000000000000" pitchFamily="2" charset="0"/>
      <p:regular r:id="rId21"/>
    </p:embeddedFont>
    <p:embeddedFont>
      <p:font typeface="Poppins Bold" panose="00000800000000000000" charset="0"/>
      <p:regular r:id="rId22"/>
    </p:embeddedFont>
    <p:embeddedFont>
      <p:font typeface="Poppins Medium" panose="00000600000000000000" pitchFamily="2" charset="0"/>
      <p:regular r:id="rId23"/>
    </p:embeddedFont>
    <p:embeddedFont>
      <p:font typeface="Poppins Medium Italics" panose="020B0604020202020204" charset="0"/>
      <p:regular r:id="rId24"/>
    </p:embeddedFont>
    <p:embeddedFont>
      <p:font typeface="Poppins Semi-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3670" autoAdjust="0"/>
  </p:normalViewPr>
  <p:slideViewPr>
    <p:cSldViewPr>
      <p:cViewPr varScale="1">
        <p:scale>
          <a:sx n="15" d="100"/>
          <a:sy n="15" d="100"/>
        </p:scale>
        <p:origin x="75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Play as students enter: Blondie’s ‘One Way or Another’ (https://www.youtube.com/watch?v=_zBwRDEFMRY or ‘Every Step You Take’ by The Police can be played as students enter the assembly space (https://www.youtube.com/watch?v=OMOGaugKpzs .</a:t>
            </a:r>
          </a:p>
          <a:p>
            <a:endParaRPr lang="en-US"/>
          </a:p>
          <a:p>
            <a:r>
              <a:rPr lang="en-US"/>
              <a:t>Once you have played the songs:</a:t>
            </a:r>
          </a:p>
          <a:p>
            <a:endParaRPr lang="en-US"/>
          </a:p>
          <a:p>
            <a:r>
              <a:rPr lang="en-US"/>
              <a:t>Hi! I'm ... and today I'm going to be speaking with you about how we can recognize and respond to stalking...</a:t>
            </a:r>
          </a:p>
          <a:p>
            <a:endParaRPr lang="en-US"/>
          </a:p>
          <a:p>
            <a:r>
              <a:rPr lang="en-US"/>
              <a:t>You’ve just been listening to a song that might seem familiar to many of you. At first glance, you might think these are love songs. After all, they’re catchy, memorable, and often played in romantic movies, but actually this is a song about stalking and obsession, and this can be very dangerous as it was for Alice who was stalked and then murdered by an ex-partner.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Stalking </a:t>
            </a:r>
            <a:r>
              <a:rPr lang="en-US" dirty="0" err="1"/>
              <a:t>behaviours</a:t>
            </a:r>
            <a:r>
              <a:rPr lang="en-US" dirty="0"/>
              <a:t> are </a:t>
            </a:r>
            <a:r>
              <a:rPr lang="en-US" b="1" i="0" dirty="0"/>
              <a:t>any</a:t>
            </a:r>
            <a:r>
              <a:rPr lang="en-US" dirty="0"/>
              <a:t> pattern of repeated and unwanted actions that make someone feel unsafe or uncomfortable.</a:t>
            </a:r>
          </a:p>
          <a:p>
            <a:endParaRPr lang="en-US" dirty="0"/>
          </a:p>
          <a:p>
            <a:r>
              <a:rPr lang="en-US" dirty="0"/>
              <a:t>These </a:t>
            </a:r>
            <a:r>
              <a:rPr lang="en-US" dirty="0" err="1"/>
              <a:t>behaviours</a:t>
            </a:r>
            <a:r>
              <a:rPr lang="en-US" dirty="0"/>
              <a:t> can happen online, offline, or even randomly.</a:t>
            </a:r>
          </a:p>
          <a:p>
            <a:endParaRPr lang="en-US" dirty="0"/>
          </a:p>
          <a:p>
            <a:r>
              <a:rPr lang="en-US" dirty="0"/>
              <a:t>For example --- pick an example from each to draw out to the students. Key to remember that this list does not include everything.</a:t>
            </a:r>
          </a:p>
          <a:p>
            <a:endParaRPr lang="en-US" dirty="0"/>
          </a:p>
          <a:p>
            <a:r>
              <a:rPr lang="en-US" dirty="0"/>
              <a:t>Even if one action seems small, when repeated, they can build up and become extremely distressing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verbatim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These actions create a pattern of repeated, unwanted behaviours that can be harmful to both individuals involved. For the person being followed, this behaviour can lead to feelings of fear and discomfort, affecting their daily life and sense of safety. For the person engaging in these actions, it reflects an unhealthy focus on another person, which can be damaging to their well-being as well. It's important to recognize that this kind of behaviour is not respectful or healthy. So, what can we learn from this?</a:t>
            </a:r>
          </a:p>
          <a:p>
            <a:endParaRPr lang="en-US"/>
          </a:p>
          <a:p>
            <a:r>
              <a:rPr lang="en-US"/>
              <a:t>Read out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you ever feel like someone’s repeated actions are making you uncomfortable, unsafe, or worried, it’s important to take uncomfortable </a:t>
            </a:r>
            <a:r>
              <a:rPr lang="en-US" dirty="0" err="1"/>
              <a:t>behaviour</a:t>
            </a:r>
            <a:r>
              <a:rPr lang="en-US" dirty="0"/>
              <a:t> seriously early on. It is never your fault.</a:t>
            </a:r>
          </a:p>
          <a:p>
            <a:endParaRPr lang="en-US" dirty="0"/>
          </a:p>
          <a:p>
            <a:r>
              <a:rPr lang="en-US" dirty="0"/>
              <a:t>First, log the </a:t>
            </a:r>
            <a:r>
              <a:rPr lang="en-US" dirty="0" err="1"/>
              <a:t>behaviours</a:t>
            </a:r>
            <a:r>
              <a:rPr lang="en-US" dirty="0"/>
              <a:t>. Keep a record of what’s happening—write down dates, times, and details in a diary. Save evidence like screenshots, messages, or emails. This will help you build a clear picture of what’s going on. For help with this, you can visit the Alice Ruggles Trust website to download a free diary that can help you keep track of these instances.</a:t>
            </a:r>
          </a:p>
          <a:p>
            <a:endParaRPr lang="en-US" dirty="0"/>
          </a:p>
          <a:p>
            <a:r>
              <a:rPr lang="en-US" dirty="0"/>
              <a:t>Next, talk to people you trust. Share what’s happening with someone who can support you, like a friend, family member, teacher, or school counsellor. You can also reach out to a helpline such as the national stalking helpline—they’re there to listen and provide advice.</a:t>
            </a:r>
          </a:p>
          <a:p>
            <a:endParaRPr lang="en-US" dirty="0"/>
          </a:p>
          <a:p>
            <a:r>
              <a:rPr lang="en-US" dirty="0"/>
              <a:t>Finally, report the </a:t>
            </a:r>
            <a:r>
              <a:rPr lang="en-US" dirty="0" err="1"/>
              <a:t>behaviours</a:t>
            </a:r>
            <a:r>
              <a:rPr lang="en-US" dirty="0"/>
              <a:t> to the police if you’re concerned.</a:t>
            </a:r>
          </a:p>
          <a:p>
            <a:endParaRPr lang="en-US" dirty="0"/>
          </a:p>
          <a:p>
            <a:r>
              <a:rPr lang="en-US" dirty="0"/>
              <a:t>Remember, you don’t have to deal with this alone—there are people and resources ready to help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Stalking can be overwhelming, and it might take a while for your friend to speak up or take action. Did you know that it often takes about 100 incidents before someone seeks help? So, if they don’t confide in you right away, don't take it personally. Let them know that you’re there whenever they’re ready to talk.</a:t>
            </a:r>
          </a:p>
          <a:p>
            <a:endParaRPr lang="en-US"/>
          </a:p>
          <a:p>
            <a:r>
              <a:rPr lang="en-US"/>
              <a:t>One of the most important things you can do is to listen without judgment. Believe them when they share their experience and remind them that it’s not their fault.</a:t>
            </a:r>
          </a:p>
          <a:p>
            <a:endParaRPr lang="en-US"/>
          </a:p>
          <a:p>
            <a:r>
              <a:rPr lang="en-US"/>
              <a:t>You could also help you friend to log the behaviours via diaries, encourage them to talk to people they trust, explore the available options with them such as researching support helplines with them, and if they are concerned to report the behaviours to report it to the police.</a:t>
            </a:r>
          </a:p>
          <a:p>
            <a:endParaRPr lang="en-US"/>
          </a:p>
          <a:p>
            <a:r>
              <a:rPr lang="en-US"/>
              <a:t>Supporting a friend through this can be challenging, but your patience, understanding, and encouragement can make all the difference. Just be there for them, listen, and remind them that they are not alone. But do not put yourself at risk, never confront the abuser or act as a go-between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Verbatim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some support services, please as you are leaving read through them and they are also on the back of your leaflets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I'm here today presenting on behalf of The Alice Ruggles Trust. The trust is a charity that educates young people under 25 about stalking.</a:t>
            </a:r>
          </a:p>
          <a:p>
            <a:endParaRPr lang="en-US"/>
          </a:p>
          <a:p>
            <a:r>
              <a:rPr lang="en-US"/>
              <a:t>It is our vision to prevent what happened to Alice happening to others. To bring stalking to an end.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start by talking about examples of stalking in everyday life. Can you think of any?</a:t>
            </a:r>
          </a:p>
          <a:p>
            <a:endParaRPr lang="en-US"/>
          </a:p>
          <a:p>
            <a:r>
              <a:rPr lang="en-US"/>
              <a:t>(Pause for responses.)</a:t>
            </a:r>
          </a:p>
          <a:p>
            <a:endParaRPr lang="en-US"/>
          </a:p>
          <a:p>
            <a:r>
              <a:rPr lang="en-US"/>
              <a:t>Some examples might surprise you. It is alarming how modern technology has made it easier for people to track and monitor others without their consent. Apps like Snapchat Maps, BeReal Maps, and Life360 allow individuals to locate and follow others in real-time, often without their knowledge.</a:t>
            </a:r>
          </a:p>
          <a:p>
            <a:endParaRPr lang="en-US"/>
          </a:p>
          <a:p>
            <a:r>
              <a:rPr lang="en-US"/>
              <a:t>These actions are further normalised by the behavior of celebrities, such as when Kim Kardashian publicly admitted to hacking into her ex's voicemail. While these incidents may be dismissed as harmless or even humorous, they set a dangerous precedent. We even see this humour reinforced in memes about obsessive behaviours.</a:t>
            </a:r>
          </a:p>
          <a:p>
            <a:endParaRPr lang="en-US"/>
          </a:p>
          <a:p>
            <a:r>
              <a:rPr lang="en-US"/>
              <a:t>Films and tv series often portray stalking behaviours as romantic or desirable. A persistent admirer showing up uninvited or following someone around is frequently framed as love, when in reality, it’s unhealthy and invasive.</a:t>
            </a:r>
          </a:p>
          <a:p>
            <a:endParaRPr lang="en-US"/>
          </a:p>
          <a:p>
            <a:r>
              <a:rPr lang="en-US"/>
              <a:t>In popular culture, stalking is often glamorised, and this reinforces and normalises unhealthy relationship behaviours which are not ok. ‘No doesn’t mean no’.</a:t>
            </a:r>
          </a:p>
          <a:p>
            <a:endParaRPr lang="en-US"/>
          </a:p>
          <a:p>
            <a:r>
              <a:rPr lang="en-US"/>
              <a:t>When we normalise these behaviours, we are saying people aren't supposed to be upset by them but that just isn't the case. You are allowed to feel uncomfortable or concerned by someone's repeated behaviours and you are allowed to say so.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Stalking is a pattern of repeated, unwanted behaviour that makes you feel uncomfortable and uneasy. It affects 523,000 young people aged 16-24 experience stalking each year</a:t>
            </a:r>
          </a:p>
          <a:p>
            <a:endParaRPr lang="en-US"/>
          </a:p>
          <a:p>
            <a:r>
              <a:rPr lang="en-US"/>
              <a:t>What does this definition mean?</a:t>
            </a:r>
          </a:p>
          <a:p>
            <a:endParaRPr lang="en-US"/>
          </a:p>
          <a:p>
            <a:r>
              <a:rPr lang="en-US"/>
              <a:t>A pattern is… something that happens over and over again. This might not be the same behaviour, but the behaviours are done for the same reason - to get your attention.</a:t>
            </a:r>
          </a:p>
          <a:p>
            <a:endParaRPr lang="en-US"/>
          </a:p>
          <a:p>
            <a:r>
              <a:rPr lang="en-US"/>
              <a:t>Research says that stalking victims experience 100 incidents before speaking up. We want to support people to come forward much sooner.</a:t>
            </a:r>
          </a:p>
          <a:p>
            <a:endParaRPr lang="en-US"/>
          </a:p>
          <a:p>
            <a:r>
              <a:rPr lang="en-US"/>
              <a:t>Unwanted means…You do not want this person to be in your life in the way that they want. This can be complicated if you’re in the same friendship group or classes, but your ‘no’ needs to be respected.</a:t>
            </a:r>
          </a:p>
          <a:p>
            <a:endParaRPr lang="en-US"/>
          </a:p>
          <a:p>
            <a:r>
              <a:rPr lang="en-US"/>
              <a:t>It is important to remember that stalking is a crime, and it has been illegal since 2012.</a:t>
            </a:r>
          </a:p>
          <a:p>
            <a:endParaRPr lang="en-US"/>
          </a:p>
          <a:p>
            <a:r>
              <a:rPr lang="en-US"/>
              <a:t>Alice took time to seek help as she did not initially recognise the risks she faced, but we urge you to seek help sooner if you’re experiencing patterns of unwanted, repeated behaviours.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video tells Alice’s story, and it can be tough to watch.</a:t>
            </a:r>
          </a:p>
          <a:p>
            <a:endParaRPr lang="en-US"/>
          </a:p>
          <a:p>
            <a:r>
              <a:rPr lang="en-US"/>
              <a:t>Please do what you need to take care of yourself, even if that means leaving the room or taking a break. If you need support, we encourage you to seek help from your teacher. Unhealthy relationships are an issue amongst all types of relationships, no matter gender, sexuality, class, ability, religion, or race.</a:t>
            </a:r>
          </a:p>
          <a:p>
            <a:endParaRPr lang="en-US"/>
          </a:p>
          <a:p>
            <a:r>
              <a:rPr lang="en-US"/>
              <a:t>Alice was kind, clever and beautiful. She loved life, loved her friends and loved her job. She had so much to live for. Tragically, Alice was murdered in Gateshead on 12 October 2016, aged just 24.</a:t>
            </a:r>
          </a:p>
          <a:p>
            <a:endParaRPr lang="en-US"/>
          </a:p>
          <a:p>
            <a:r>
              <a:rPr lang="en-US"/>
              <a:t>The police are much better at dealing with this now, but Alice would have sought help sooner if she had understood the danger she was in, and it is important that it is taken seriously before things escalate out of control.</a:t>
            </a:r>
          </a:p>
          <a:p>
            <a:endParaRPr lang="en-US"/>
          </a:p>
          <a:p>
            <a:r>
              <a:rPr lang="en-US"/>
              <a:t>The message that we are trying to spread is to take it seriously and act quickly.</a:t>
            </a:r>
          </a:p>
          <a:p>
            <a:endParaRPr lang="en-US"/>
          </a:p>
          <a:p>
            <a:r>
              <a:rPr lang="en-US"/>
              <a:t>PLAY VIDEO AFTER SAYING ALL OF THE ABOVE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Slide out then say</a:t>
            </a:r>
          </a:p>
          <a:p>
            <a:endParaRPr lang="en-US"/>
          </a:p>
          <a:p>
            <a:r>
              <a:rPr lang="en-US"/>
              <a:t>We are now going to present you with three brief scenarios and ask you to think about how the target of the behaviours (Taylor) may feel.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 a hands up with eyes shut...</a:t>
            </a:r>
          </a:p>
          <a:p>
            <a:endParaRPr lang="en-US"/>
          </a:p>
          <a:p>
            <a:r>
              <a:rPr lang="en-US"/>
              <a:t>Please shut your eyes and...</a:t>
            </a:r>
          </a:p>
          <a:p>
            <a:endParaRPr lang="en-US"/>
          </a:p>
          <a:p>
            <a:r>
              <a:rPr lang="en-US"/>
              <a:t>1. Hands up if you think Taylor may feel uncomfortable and embarrassed.</a:t>
            </a:r>
          </a:p>
          <a:p>
            <a:endParaRPr lang="en-US"/>
          </a:p>
          <a:p>
            <a:r>
              <a:rPr lang="en-US"/>
              <a:t>2. Hands up if you think Taylor may feel flattered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Hands up if you think Taylor may feel scared and overwhelmed</a:t>
            </a:r>
          </a:p>
          <a:p>
            <a:endParaRPr lang="en-US"/>
          </a:p>
          <a:p>
            <a:r>
              <a:rPr lang="en-US"/>
              <a:t>2. Hands up if you think Taylor may feel amused and unconcerned.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Hands up if you think Taylor may feel flattered by the attention  </a:t>
            </a:r>
          </a:p>
          <a:p>
            <a:r>
              <a:rPr lang="en-US"/>
              <a:t>2. Hands up if you think Taylor may feel uncomfortable and uneasy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0815" y="1186709"/>
            <a:ext cx="12036640" cy="7206370"/>
            <a:chOff x="0" y="0"/>
            <a:chExt cx="3170144" cy="1897974"/>
          </a:xfrm>
        </p:grpSpPr>
        <p:sp>
          <p:nvSpPr>
            <p:cNvPr id="3" name="Freeform 3"/>
            <p:cNvSpPr/>
            <p:nvPr/>
          </p:nvSpPr>
          <p:spPr>
            <a:xfrm>
              <a:off x="0" y="0"/>
              <a:ext cx="3170144" cy="1897974"/>
            </a:xfrm>
            <a:custGeom>
              <a:avLst/>
              <a:gdLst/>
              <a:ahLst/>
              <a:cxnLst/>
              <a:rect l="l" t="t" r="r" b="b"/>
              <a:pathLst>
                <a:path w="3170144" h="1897974">
                  <a:moveTo>
                    <a:pt x="32803" y="0"/>
                  </a:moveTo>
                  <a:lnTo>
                    <a:pt x="3137341" y="0"/>
                  </a:lnTo>
                  <a:cubicBezTo>
                    <a:pt x="3155458" y="0"/>
                    <a:pt x="3170144" y="14686"/>
                    <a:pt x="3170144" y="32803"/>
                  </a:cubicBezTo>
                  <a:lnTo>
                    <a:pt x="3170144" y="1865171"/>
                  </a:lnTo>
                  <a:cubicBezTo>
                    <a:pt x="3170144" y="1883288"/>
                    <a:pt x="3155458" y="1897974"/>
                    <a:pt x="3137341" y="1897974"/>
                  </a:cubicBezTo>
                  <a:lnTo>
                    <a:pt x="32803" y="1897974"/>
                  </a:lnTo>
                  <a:cubicBezTo>
                    <a:pt x="14686" y="1897974"/>
                    <a:pt x="0" y="1883288"/>
                    <a:pt x="0" y="1865171"/>
                  </a:cubicBezTo>
                  <a:lnTo>
                    <a:pt x="0" y="32803"/>
                  </a:lnTo>
                  <a:cubicBezTo>
                    <a:pt x="0" y="14686"/>
                    <a:pt x="14686" y="0"/>
                    <a:pt x="32803" y="0"/>
                  </a:cubicBezTo>
                  <a:close/>
                </a:path>
              </a:pathLst>
            </a:custGeom>
            <a:solidFill>
              <a:srgbClr val="1B64AE"/>
            </a:solidFill>
          </p:spPr>
          <p:txBody>
            <a:bodyPr/>
            <a:lstStyle/>
            <a:p>
              <a:endParaRPr lang="en-GB"/>
            </a:p>
          </p:txBody>
        </p:sp>
        <p:sp>
          <p:nvSpPr>
            <p:cNvPr id="4" name="TextBox 4"/>
            <p:cNvSpPr txBox="1"/>
            <p:nvPr/>
          </p:nvSpPr>
          <p:spPr>
            <a:xfrm>
              <a:off x="0" y="-38100"/>
              <a:ext cx="3170144" cy="1936074"/>
            </a:xfrm>
            <a:prstGeom prst="rect">
              <a:avLst/>
            </a:prstGeom>
          </p:spPr>
          <p:txBody>
            <a:bodyPr lIns="50800" tIns="50800" rIns="50800" bIns="50800" rtlCol="0" anchor="ctr"/>
            <a:lstStyle/>
            <a:p>
              <a:pPr algn="ctr">
                <a:lnSpc>
                  <a:spcPts val="2774"/>
                </a:lnSpc>
              </a:pPr>
              <a:endParaRPr/>
            </a:p>
          </p:txBody>
        </p:sp>
      </p:grpSp>
      <p:sp>
        <p:nvSpPr>
          <p:cNvPr id="5" name="TextBox 5"/>
          <p:cNvSpPr txBox="1"/>
          <p:nvPr/>
        </p:nvSpPr>
        <p:spPr>
          <a:xfrm>
            <a:off x="3159392" y="1416150"/>
            <a:ext cx="11079486" cy="6358217"/>
          </a:xfrm>
          <a:prstGeom prst="rect">
            <a:avLst/>
          </a:prstGeom>
        </p:spPr>
        <p:txBody>
          <a:bodyPr lIns="0" tIns="0" rIns="0" bIns="0" rtlCol="0" anchor="t">
            <a:spAutoFit/>
          </a:bodyPr>
          <a:lstStyle/>
          <a:p>
            <a:pPr marL="0" lvl="0" indent="0" algn="ctr">
              <a:lnSpc>
                <a:spcPts val="12241"/>
              </a:lnSpc>
            </a:pPr>
            <a:r>
              <a:rPr lang="en-US" sz="11128" b="1" spc="-111">
                <a:solidFill>
                  <a:srgbClr val="FFFFFF"/>
                </a:solidFill>
                <a:latin typeface="Poppins Semi-Bold"/>
                <a:ea typeface="Poppins Semi-Bold"/>
                <a:cs typeface="Poppins Semi-Bold"/>
                <a:sym typeface="Poppins Semi-Bold"/>
              </a:rPr>
              <a:t>Recognising and  Responding to Stalking </a:t>
            </a:r>
          </a:p>
        </p:txBody>
      </p:sp>
      <p:grpSp>
        <p:nvGrpSpPr>
          <p:cNvPr id="6" name="Group 6"/>
          <p:cNvGrpSpPr/>
          <p:nvPr/>
        </p:nvGrpSpPr>
        <p:grpSpPr>
          <a:xfrm>
            <a:off x="2418930" y="8012409"/>
            <a:ext cx="12560411" cy="1386823"/>
            <a:chOff x="0" y="0"/>
            <a:chExt cx="16747214" cy="1849097"/>
          </a:xfrm>
        </p:grpSpPr>
        <p:grpSp>
          <p:nvGrpSpPr>
            <p:cNvPr id="7" name="Group 7"/>
            <p:cNvGrpSpPr/>
            <p:nvPr/>
          </p:nvGrpSpPr>
          <p:grpSpPr>
            <a:xfrm>
              <a:off x="0" y="0"/>
              <a:ext cx="16747214" cy="1849097"/>
              <a:chOff x="0" y="0"/>
              <a:chExt cx="15455251" cy="2318834"/>
            </a:xfrm>
          </p:grpSpPr>
          <p:sp>
            <p:nvSpPr>
              <p:cNvPr id="8" name="Freeform 8"/>
              <p:cNvSpPr/>
              <p:nvPr/>
            </p:nvSpPr>
            <p:spPr>
              <a:xfrm>
                <a:off x="0" y="0"/>
                <a:ext cx="15455252" cy="2318834"/>
              </a:xfrm>
              <a:custGeom>
                <a:avLst/>
                <a:gdLst/>
                <a:ahLst/>
                <a:cxnLst/>
                <a:rect l="l" t="t" r="r" b="b"/>
                <a:pathLst>
                  <a:path w="15455252" h="2318834">
                    <a:moveTo>
                      <a:pt x="15150452" y="0"/>
                    </a:moveTo>
                    <a:lnTo>
                      <a:pt x="304800" y="0"/>
                    </a:lnTo>
                    <a:cubicBezTo>
                      <a:pt x="135890" y="0"/>
                      <a:pt x="0" y="135890"/>
                      <a:pt x="0" y="304800"/>
                    </a:cubicBezTo>
                    <a:lnTo>
                      <a:pt x="0" y="2014034"/>
                    </a:lnTo>
                    <a:cubicBezTo>
                      <a:pt x="0" y="2182943"/>
                      <a:pt x="135890" y="2318834"/>
                      <a:pt x="304800" y="2318834"/>
                    </a:cubicBezTo>
                    <a:lnTo>
                      <a:pt x="15150452" y="2318834"/>
                    </a:lnTo>
                    <a:cubicBezTo>
                      <a:pt x="15319361" y="2318834"/>
                      <a:pt x="15455252" y="2182943"/>
                      <a:pt x="15455252" y="2014034"/>
                    </a:cubicBezTo>
                    <a:lnTo>
                      <a:pt x="15455252" y="304800"/>
                    </a:lnTo>
                    <a:cubicBezTo>
                      <a:pt x="15455252" y="135890"/>
                      <a:pt x="15319361" y="0"/>
                      <a:pt x="15150452" y="0"/>
                    </a:cubicBezTo>
                    <a:close/>
                  </a:path>
                </a:pathLst>
              </a:custGeom>
              <a:solidFill>
                <a:srgbClr val="EDF0F2"/>
              </a:solidFill>
            </p:spPr>
            <p:txBody>
              <a:bodyPr/>
              <a:lstStyle/>
              <a:p>
                <a:endParaRPr lang="en-GB"/>
              </a:p>
            </p:txBody>
          </p:sp>
        </p:grpSp>
        <p:sp>
          <p:nvSpPr>
            <p:cNvPr id="9" name="TextBox 9"/>
            <p:cNvSpPr txBox="1"/>
            <p:nvPr/>
          </p:nvSpPr>
          <p:spPr>
            <a:xfrm>
              <a:off x="3731492" y="556222"/>
              <a:ext cx="9828787" cy="650929"/>
            </a:xfrm>
            <a:prstGeom prst="rect">
              <a:avLst/>
            </a:prstGeom>
          </p:spPr>
          <p:txBody>
            <a:bodyPr lIns="0" tIns="0" rIns="0" bIns="0" rtlCol="0" anchor="t">
              <a:spAutoFit/>
            </a:bodyPr>
            <a:lstStyle/>
            <a:p>
              <a:pPr marL="0" lvl="0" indent="0" algn="ctr">
                <a:lnSpc>
                  <a:spcPts val="3935"/>
                </a:lnSpc>
                <a:spcBef>
                  <a:spcPct val="0"/>
                </a:spcBef>
              </a:pPr>
              <a:r>
                <a:rPr lang="en-US" sz="2810" b="1" spc="-28">
                  <a:solidFill>
                    <a:srgbClr val="1B64AE"/>
                  </a:solidFill>
                  <a:latin typeface="Poppins Bold"/>
                  <a:ea typeface="Poppins Bold"/>
                  <a:cs typeface="Poppins Bold"/>
                  <a:sym typeface="Poppins Bold"/>
                </a:rPr>
                <a:t>The Alice Ruggles Trust </a:t>
              </a:r>
            </a:p>
          </p:txBody>
        </p:sp>
      </p:grpSp>
      <p:sp>
        <p:nvSpPr>
          <p:cNvPr id="10" name="Freeform 10"/>
          <p:cNvSpPr/>
          <p:nvPr/>
        </p:nvSpPr>
        <p:spPr>
          <a:xfrm>
            <a:off x="4725936"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3981281"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3" name="TextBox 13"/>
          <p:cNvSpPr txBox="1"/>
          <p:nvPr/>
        </p:nvSpPr>
        <p:spPr>
          <a:xfrm>
            <a:off x="9348112"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4419" y="1909578"/>
            <a:ext cx="17844030" cy="8036665"/>
            <a:chOff x="0" y="0"/>
            <a:chExt cx="30237787" cy="13618614"/>
          </a:xfrm>
        </p:grpSpPr>
        <p:sp>
          <p:nvSpPr>
            <p:cNvPr id="3" name="Freeform 3"/>
            <p:cNvSpPr/>
            <p:nvPr/>
          </p:nvSpPr>
          <p:spPr>
            <a:xfrm>
              <a:off x="0" y="0"/>
              <a:ext cx="30237788" cy="13618615"/>
            </a:xfrm>
            <a:custGeom>
              <a:avLst/>
              <a:gdLst/>
              <a:ahLst/>
              <a:cxnLst/>
              <a:rect l="l" t="t" r="r" b="b"/>
              <a:pathLst>
                <a:path w="30237788" h="13618615">
                  <a:moveTo>
                    <a:pt x="30113328" y="13618614"/>
                  </a:moveTo>
                  <a:lnTo>
                    <a:pt x="124460" y="13618614"/>
                  </a:lnTo>
                  <a:cubicBezTo>
                    <a:pt x="55880" y="13618614"/>
                    <a:pt x="0" y="13562735"/>
                    <a:pt x="0" y="13494155"/>
                  </a:cubicBezTo>
                  <a:lnTo>
                    <a:pt x="0" y="124460"/>
                  </a:lnTo>
                  <a:cubicBezTo>
                    <a:pt x="0" y="55880"/>
                    <a:pt x="55880" y="0"/>
                    <a:pt x="124460" y="0"/>
                  </a:cubicBezTo>
                  <a:lnTo>
                    <a:pt x="30113328" y="0"/>
                  </a:lnTo>
                  <a:cubicBezTo>
                    <a:pt x="30181907" y="0"/>
                    <a:pt x="30237788" y="55880"/>
                    <a:pt x="30237788" y="124460"/>
                  </a:cubicBezTo>
                  <a:lnTo>
                    <a:pt x="30237788" y="13494155"/>
                  </a:lnTo>
                  <a:cubicBezTo>
                    <a:pt x="30237788" y="13562735"/>
                    <a:pt x="30181907" y="13618615"/>
                    <a:pt x="30113328" y="13618615"/>
                  </a:cubicBezTo>
                  <a:close/>
                </a:path>
              </a:pathLst>
            </a:custGeom>
            <a:solidFill>
              <a:srgbClr val="EDF0F2"/>
            </a:solidFill>
          </p:spPr>
          <p:txBody>
            <a:bodyPr/>
            <a:lstStyle/>
            <a:p>
              <a:endParaRPr lang="en-GB"/>
            </a:p>
          </p:txBody>
        </p:sp>
      </p:grpSp>
      <p:grpSp>
        <p:nvGrpSpPr>
          <p:cNvPr id="4" name="Group 4"/>
          <p:cNvGrpSpPr/>
          <p:nvPr/>
        </p:nvGrpSpPr>
        <p:grpSpPr>
          <a:xfrm>
            <a:off x="3126439" y="605463"/>
            <a:ext cx="11529230" cy="1906359"/>
            <a:chOff x="0" y="0"/>
            <a:chExt cx="1888962" cy="312340"/>
          </a:xfrm>
        </p:grpSpPr>
        <p:sp>
          <p:nvSpPr>
            <p:cNvPr id="5" name="Freeform 5"/>
            <p:cNvSpPr/>
            <p:nvPr/>
          </p:nvSpPr>
          <p:spPr>
            <a:xfrm>
              <a:off x="0" y="0"/>
              <a:ext cx="1888962" cy="312340"/>
            </a:xfrm>
            <a:custGeom>
              <a:avLst/>
              <a:gdLst/>
              <a:ahLst/>
              <a:cxnLst/>
              <a:rect l="l" t="t" r="r" b="b"/>
              <a:pathLst>
                <a:path w="1888962" h="312340">
                  <a:moveTo>
                    <a:pt x="34247" y="0"/>
                  </a:moveTo>
                  <a:lnTo>
                    <a:pt x="1854715" y="0"/>
                  </a:lnTo>
                  <a:cubicBezTo>
                    <a:pt x="1863798" y="0"/>
                    <a:pt x="1872509" y="3608"/>
                    <a:pt x="1878931" y="10031"/>
                  </a:cubicBezTo>
                  <a:cubicBezTo>
                    <a:pt x="1885354" y="16453"/>
                    <a:pt x="1888962" y="25164"/>
                    <a:pt x="1888962" y="34247"/>
                  </a:cubicBezTo>
                  <a:lnTo>
                    <a:pt x="1888962" y="278093"/>
                  </a:lnTo>
                  <a:cubicBezTo>
                    <a:pt x="1888962" y="287176"/>
                    <a:pt x="1885354" y="295887"/>
                    <a:pt x="1878931" y="302309"/>
                  </a:cubicBezTo>
                  <a:cubicBezTo>
                    <a:pt x="1872509" y="308732"/>
                    <a:pt x="1863798" y="312340"/>
                    <a:pt x="1854715" y="312340"/>
                  </a:cubicBezTo>
                  <a:lnTo>
                    <a:pt x="34247" y="312340"/>
                  </a:lnTo>
                  <a:cubicBezTo>
                    <a:pt x="25164" y="312340"/>
                    <a:pt x="16453" y="308732"/>
                    <a:pt x="10031" y="302309"/>
                  </a:cubicBezTo>
                  <a:cubicBezTo>
                    <a:pt x="3608" y="295887"/>
                    <a:pt x="0" y="287176"/>
                    <a:pt x="0" y="278093"/>
                  </a:cubicBezTo>
                  <a:lnTo>
                    <a:pt x="0" y="34247"/>
                  </a:lnTo>
                  <a:cubicBezTo>
                    <a:pt x="0" y="25164"/>
                    <a:pt x="3608" y="16453"/>
                    <a:pt x="10031" y="10031"/>
                  </a:cubicBezTo>
                  <a:cubicBezTo>
                    <a:pt x="16453" y="3608"/>
                    <a:pt x="25164" y="0"/>
                    <a:pt x="34247" y="0"/>
                  </a:cubicBezTo>
                  <a:close/>
                </a:path>
              </a:pathLst>
            </a:custGeom>
            <a:solidFill>
              <a:srgbClr val="1B64AE"/>
            </a:solidFill>
          </p:spPr>
          <p:txBody>
            <a:bodyPr/>
            <a:lstStyle/>
            <a:p>
              <a:endParaRPr lang="en-GB"/>
            </a:p>
          </p:txBody>
        </p:sp>
        <p:sp>
          <p:nvSpPr>
            <p:cNvPr id="6" name="TextBox 6"/>
            <p:cNvSpPr txBox="1"/>
            <p:nvPr/>
          </p:nvSpPr>
          <p:spPr>
            <a:xfrm>
              <a:off x="0" y="-38100"/>
              <a:ext cx="1888962" cy="350440"/>
            </a:xfrm>
            <a:prstGeom prst="rect">
              <a:avLst/>
            </a:prstGeom>
          </p:spPr>
          <p:txBody>
            <a:bodyPr lIns="50800" tIns="50800" rIns="50800" bIns="50800" rtlCol="0" anchor="ctr"/>
            <a:lstStyle/>
            <a:p>
              <a:pPr algn="ctr">
                <a:lnSpc>
                  <a:spcPts val="2774"/>
                </a:lnSpc>
              </a:pPr>
              <a:endParaRPr/>
            </a:p>
          </p:txBody>
        </p:sp>
      </p:grpSp>
      <p:sp>
        <p:nvSpPr>
          <p:cNvPr id="7" name="Freeform 7"/>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3457172" y="627697"/>
            <a:ext cx="10699960" cy="1916425"/>
          </a:xfrm>
          <a:prstGeom prst="rect">
            <a:avLst/>
          </a:prstGeom>
        </p:spPr>
        <p:txBody>
          <a:bodyPr lIns="0" tIns="0" rIns="0" bIns="0" rtlCol="0" anchor="t">
            <a:spAutoFit/>
          </a:bodyPr>
          <a:lstStyle/>
          <a:p>
            <a:pPr algn="ctr">
              <a:lnSpc>
                <a:spcPts val="7199"/>
              </a:lnSpc>
            </a:pPr>
            <a:r>
              <a:rPr lang="en-US" sz="7199" b="1" spc="-71">
                <a:solidFill>
                  <a:srgbClr val="FFFFFF"/>
                </a:solidFill>
                <a:latin typeface="Poppins Semi-Bold"/>
                <a:ea typeface="Poppins Semi-Bold"/>
                <a:cs typeface="Poppins Semi-Bold"/>
                <a:sym typeface="Poppins Semi-Bold"/>
              </a:rPr>
              <a:t>Some stalking behaviours</a:t>
            </a:r>
          </a:p>
        </p:txBody>
      </p:sp>
      <p:sp>
        <p:nvSpPr>
          <p:cNvPr id="9" name="TextBox 9"/>
          <p:cNvSpPr txBox="1"/>
          <p:nvPr/>
        </p:nvSpPr>
        <p:spPr>
          <a:xfrm>
            <a:off x="244419" y="2639407"/>
            <a:ext cx="18043581" cy="918718"/>
          </a:xfrm>
          <a:prstGeom prst="rect">
            <a:avLst/>
          </a:prstGeom>
        </p:spPr>
        <p:txBody>
          <a:bodyPr lIns="0" tIns="0" rIns="0" bIns="0" rtlCol="0" anchor="t">
            <a:spAutoFit/>
          </a:bodyPr>
          <a:lstStyle/>
          <a:p>
            <a:pPr algn="ctr">
              <a:lnSpc>
                <a:spcPts val="7111"/>
              </a:lnSpc>
            </a:pPr>
            <a:r>
              <a:rPr lang="en-US" sz="5079" b="1" i="1">
                <a:solidFill>
                  <a:srgbClr val="904AB4"/>
                </a:solidFill>
                <a:latin typeface="Poppins Medium Italics"/>
                <a:ea typeface="Poppins Medium Italics"/>
                <a:cs typeface="Poppins Medium Italics"/>
                <a:sym typeface="Poppins Medium Italics"/>
              </a:rPr>
              <a:t>Any pattern of repeated and unwanted behaviour</a:t>
            </a:r>
          </a:p>
        </p:txBody>
      </p:sp>
      <p:grpSp>
        <p:nvGrpSpPr>
          <p:cNvPr id="10" name="Group 10"/>
          <p:cNvGrpSpPr/>
          <p:nvPr/>
        </p:nvGrpSpPr>
        <p:grpSpPr>
          <a:xfrm>
            <a:off x="2284935" y="3651064"/>
            <a:ext cx="13212239" cy="6051954"/>
            <a:chOff x="0" y="0"/>
            <a:chExt cx="17616318" cy="8069272"/>
          </a:xfrm>
        </p:grpSpPr>
        <p:grpSp>
          <p:nvGrpSpPr>
            <p:cNvPr id="11" name="Group 11"/>
            <p:cNvGrpSpPr/>
            <p:nvPr/>
          </p:nvGrpSpPr>
          <p:grpSpPr>
            <a:xfrm>
              <a:off x="0" y="2019285"/>
              <a:ext cx="7410276" cy="6049987"/>
              <a:chOff x="0" y="0"/>
              <a:chExt cx="995551" cy="812800"/>
            </a:xfrm>
          </p:grpSpPr>
          <p:sp>
            <p:nvSpPr>
              <p:cNvPr id="12" name="Freeform 12"/>
              <p:cNvSpPr/>
              <p:nvPr/>
            </p:nvSpPr>
            <p:spPr>
              <a:xfrm>
                <a:off x="0" y="0"/>
                <a:ext cx="995551" cy="812800"/>
              </a:xfrm>
              <a:custGeom>
                <a:avLst/>
                <a:gdLst/>
                <a:ahLst/>
                <a:cxnLst/>
                <a:rect l="l" t="t" r="r" b="b"/>
                <a:pathLst>
                  <a:path w="995551" h="812800">
                    <a:moveTo>
                      <a:pt x="497776" y="0"/>
                    </a:moveTo>
                    <a:cubicBezTo>
                      <a:pt x="222862" y="0"/>
                      <a:pt x="0" y="181951"/>
                      <a:pt x="0" y="406400"/>
                    </a:cubicBezTo>
                    <a:cubicBezTo>
                      <a:pt x="0" y="630849"/>
                      <a:pt x="222862" y="812800"/>
                      <a:pt x="497776" y="812800"/>
                    </a:cubicBezTo>
                    <a:cubicBezTo>
                      <a:pt x="772690" y="812800"/>
                      <a:pt x="995551" y="630849"/>
                      <a:pt x="995551" y="406400"/>
                    </a:cubicBezTo>
                    <a:cubicBezTo>
                      <a:pt x="995551" y="181951"/>
                      <a:pt x="772690" y="0"/>
                      <a:pt x="497776" y="0"/>
                    </a:cubicBezTo>
                    <a:close/>
                  </a:path>
                </a:pathLst>
              </a:custGeom>
              <a:solidFill>
                <a:srgbClr val="BBD9A0">
                  <a:alpha val="76863"/>
                </a:srgbClr>
              </a:solidFill>
            </p:spPr>
            <p:txBody>
              <a:bodyPr/>
              <a:lstStyle/>
              <a:p>
                <a:endParaRPr lang="en-GB"/>
              </a:p>
            </p:txBody>
          </p:sp>
          <p:sp>
            <p:nvSpPr>
              <p:cNvPr id="13" name="TextBox 13"/>
              <p:cNvSpPr txBox="1"/>
              <p:nvPr/>
            </p:nvSpPr>
            <p:spPr>
              <a:xfrm>
                <a:off x="93333" y="28575"/>
                <a:ext cx="808885" cy="708025"/>
              </a:xfrm>
              <a:prstGeom prst="rect">
                <a:avLst/>
              </a:prstGeom>
            </p:spPr>
            <p:txBody>
              <a:bodyPr lIns="50800" tIns="50800" rIns="50800" bIns="50800" rtlCol="0" anchor="ctr"/>
              <a:lstStyle/>
              <a:p>
                <a:pPr algn="ctr">
                  <a:lnSpc>
                    <a:spcPts val="2940"/>
                  </a:lnSpc>
                </a:pPr>
                <a:endParaRPr/>
              </a:p>
            </p:txBody>
          </p:sp>
        </p:grpSp>
        <p:grpSp>
          <p:nvGrpSpPr>
            <p:cNvPr id="14" name="Group 14"/>
            <p:cNvGrpSpPr/>
            <p:nvPr/>
          </p:nvGrpSpPr>
          <p:grpSpPr>
            <a:xfrm>
              <a:off x="4842926" y="0"/>
              <a:ext cx="7410276" cy="6049987"/>
              <a:chOff x="0" y="0"/>
              <a:chExt cx="995551" cy="812800"/>
            </a:xfrm>
          </p:grpSpPr>
          <p:sp>
            <p:nvSpPr>
              <p:cNvPr id="15" name="Freeform 15"/>
              <p:cNvSpPr/>
              <p:nvPr/>
            </p:nvSpPr>
            <p:spPr>
              <a:xfrm>
                <a:off x="0" y="0"/>
                <a:ext cx="995551" cy="812800"/>
              </a:xfrm>
              <a:custGeom>
                <a:avLst/>
                <a:gdLst/>
                <a:ahLst/>
                <a:cxnLst/>
                <a:rect l="l" t="t" r="r" b="b"/>
                <a:pathLst>
                  <a:path w="995551" h="812800">
                    <a:moveTo>
                      <a:pt x="497776" y="0"/>
                    </a:moveTo>
                    <a:cubicBezTo>
                      <a:pt x="222862" y="0"/>
                      <a:pt x="0" y="181951"/>
                      <a:pt x="0" y="406400"/>
                    </a:cubicBezTo>
                    <a:cubicBezTo>
                      <a:pt x="0" y="630849"/>
                      <a:pt x="222862" y="812800"/>
                      <a:pt x="497776" y="812800"/>
                    </a:cubicBezTo>
                    <a:cubicBezTo>
                      <a:pt x="772690" y="812800"/>
                      <a:pt x="995551" y="630849"/>
                      <a:pt x="995551" y="406400"/>
                    </a:cubicBezTo>
                    <a:cubicBezTo>
                      <a:pt x="995551" y="181951"/>
                      <a:pt x="772690" y="0"/>
                      <a:pt x="497776" y="0"/>
                    </a:cubicBezTo>
                    <a:close/>
                  </a:path>
                </a:pathLst>
              </a:custGeom>
              <a:solidFill>
                <a:srgbClr val="BBD9A0">
                  <a:alpha val="76863"/>
                </a:srgbClr>
              </a:solidFill>
            </p:spPr>
            <p:txBody>
              <a:bodyPr/>
              <a:lstStyle/>
              <a:p>
                <a:endParaRPr lang="en-GB"/>
              </a:p>
            </p:txBody>
          </p:sp>
          <p:sp>
            <p:nvSpPr>
              <p:cNvPr id="16" name="TextBox 16"/>
              <p:cNvSpPr txBox="1"/>
              <p:nvPr/>
            </p:nvSpPr>
            <p:spPr>
              <a:xfrm>
                <a:off x="93333" y="28575"/>
                <a:ext cx="808885" cy="708025"/>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1122006" y="3828106"/>
              <a:ext cx="4004549" cy="2779056"/>
            </a:xfrm>
            <a:prstGeom prst="rect">
              <a:avLst/>
            </a:prstGeom>
          </p:spPr>
          <p:txBody>
            <a:bodyPr lIns="0" tIns="0" rIns="0" bIns="0" rtlCol="0" anchor="t">
              <a:spAutoFit/>
            </a:bodyPr>
            <a:lstStyle/>
            <a:p>
              <a:pPr algn="l">
                <a:lnSpc>
                  <a:spcPts val="3373"/>
                </a:lnSpc>
              </a:pPr>
              <a:r>
                <a:rPr lang="en-US" sz="2409" b="1">
                  <a:solidFill>
                    <a:srgbClr val="1B64AE"/>
                  </a:solidFill>
                  <a:latin typeface="Poppins Medium"/>
                  <a:ea typeface="Poppins Medium"/>
                  <a:cs typeface="Poppins Medium"/>
                  <a:sym typeface="Poppins Medium"/>
                </a:rPr>
                <a:t>E.g., following or showing up wherever you go; unwanted contact, messages or gifts.​</a:t>
              </a:r>
            </a:p>
          </p:txBody>
        </p:sp>
        <p:grpSp>
          <p:nvGrpSpPr>
            <p:cNvPr id="18" name="Group 18"/>
            <p:cNvGrpSpPr/>
            <p:nvPr/>
          </p:nvGrpSpPr>
          <p:grpSpPr>
            <a:xfrm>
              <a:off x="10206042" y="2019285"/>
              <a:ext cx="7410276" cy="6049987"/>
              <a:chOff x="0" y="0"/>
              <a:chExt cx="995551" cy="812800"/>
            </a:xfrm>
          </p:grpSpPr>
          <p:sp>
            <p:nvSpPr>
              <p:cNvPr id="19" name="Freeform 19"/>
              <p:cNvSpPr/>
              <p:nvPr/>
            </p:nvSpPr>
            <p:spPr>
              <a:xfrm>
                <a:off x="0" y="0"/>
                <a:ext cx="995551" cy="812800"/>
              </a:xfrm>
              <a:custGeom>
                <a:avLst/>
                <a:gdLst/>
                <a:ahLst/>
                <a:cxnLst/>
                <a:rect l="l" t="t" r="r" b="b"/>
                <a:pathLst>
                  <a:path w="995551" h="812800">
                    <a:moveTo>
                      <a:pt x="497776" y="0"/>
                    </a:moveTo>
                    <a:cubicBezTo>
                      <a:pt x="222862" y="0"/>
                      <a:pt x="0" y="181951"/>
                      <a:pt x="0" y="406400"/>
                    </a:cubicBezTo>
                    <a:cubicBezTo>
                      <a:pt x="0" y="630849"/>
                      <a:pt x="222862" y="812800"/>
                      <a:pt x="497776" y="812800"/>
                    </a:cubicBezTo>
                    <a:cubicBezTo>
                      <a:pt x="772690" y="812800"/>
                      <a:pt x="995551" y="630849"/>
                      <a:pt x="995551" y="406400"/>
                    </a:cubicBezTo>
                    <a:cubicBezTo>
                      <a:pt x="995551" y="181951"/>
                      <a:pt x="772690" y="0"/>
                      <a:pt x="497776" y="0"/>
                    </a:cubicBezTo>
                    <a:close/>
                  </a:path>
                </a:pathLst>
              </a:custGeom>
              <a:solidFill>
                <a:srgbClr val="BBD9A0">
                  <a:alpha val="76863"/>
                </a:srgbClr>
              </a:solidFill>
            </p:spPr>
            <p:txBody>
              <a:bodyPr/>
              <a:lstStyle/>
              <a:p>
                <a:endParaRPr lang="en-GB"/>
              </a:p>
            </p:txBody>
          </p:sp>
          <p:sp>
            <p:nvSpPr>
              <p:cNvPr id="20" name="TextBox 20"/>
              <p:cNvSpPr txBox="1"/>
              <p:nvPr/>
            </p:nvSpPr>
            <p:spPr>
              <a:xfrm>
                <a:off x="93333" y="28575"/>
                <a:ext cx="808885" cy="708025"/>
              </a:xfrm>
              <a:prstGeom prst="rect">
                <a:avLst/>
              </a:prstGeom>
            </p:spPr>
            <p:txBody>
              <a:bodyPr lIns="50800" tIns="50800" rIns="50800" bIns="50800" rtlCol="0" anchor="ctr"/>
              <a:lstStyle/>
              <a:p>
                <a:pPr algn="ctr">
                  <a:lnSpc>
                    <a:spcPts val="2940"/>
                  </a:lnSpc>
                </a:pPr>
                <a:endParaRPr/>
              </a:p>
            </p:txBody>
          </p:sp>
        </p:grpSp>
        <p:sp>
          <p:nvSpPr>
            <p:cNvPr id="21" name="TextBox 21"/>
            <p:cNvSpPr txBox="1"/>
            <p:nvPr/>
          </p:nvSpPr>
          <p:spPr>
            <a:xfrm>
              <a:off x="6132903" y="1132310"/>
              <a:ext cx="4949930" cy="3950080"/>
            </a:xfrm>
            <a:prstGeom prst="rect">
              <a:avLst/>
            </a:prstGeom>
          </p:spPr>
          <p:txBody>
            <a:bodyPr lIns="0" tIns="0" rIns="0" bIns="0" rtlCol="0" anchor="t">
              <a:spAutoFit/>
            </a:bodyPr>
            <a:lstStyle/>
            <a:p>
              <a:pPr algn="ctr">
                <a:lnSpc>
                  <a:spcPts val="3369"/>
                </a:lnSpc>
              </a:pPr>
              <a:r>
                <a:rPr lang="en-US" sz="2406" b="1">
                  <a:solidFill>
                    <a:srgbClr val="1B64AE"/>
                  </a:solidFill>
                  <a:latin typeface="Poppins Bold"/>
                  <a:ea typeface="Poppins Bold"/>
                  <a:cs typeface="Poppins Bold"/>
                  <a:sym typeface="Poppins Bold"/>
                </a:rPr>
                <a:t> </a:t>
              </a:r>
              <a:r>
                <a:rPr lang="en-US" sz="2406" b="1">
                  <a:solidFill>
                    <a:srgbClr val="1B64AE"/>
                  </a:solidFill>
                  <a:latin typeface="Poppins Medium"/>
                  <a:ea typeface="Poppins Medium"/>
                  <a:cs typeface="Poppins Medium"/>
                  <a:sym typeface="Poppins Medium"/>
                </a:rPr>
                <a:t>E.g., tracking your movements, hacking your social media, setting up fake accounts, sharing ‘risky’ photos without your permission.</a:t>
              </a:r>
            </a:p>
          </p:txBody>
        </p:sp>
        <p:sp>
          <p:nvSpPr>
            <p:cNvPr id="22" name="TextBox 22"/>
            <p:cNvSpPr txBox="1"/>
            <p:nvPr/>
          </p:nvSpPr>
          <p:spPr>
            <a:xfrm>
              <a:off x="12509274" y="3828106"/>
              <a:ext cx="4331268" cy="2779056"/>
            </a:xfrm>
            <a:prstGeom prst="rect">
              <a:avLst/>
            </a:prstGeom>
          </p:spPr>
          <p:txBody>
            <a:bodyPr lIns="0" tIns="0" rIns="0" bIns="0" rtlCol="0" anchor="t">
              <a:spAutoFit/>
            </a:bodyPr>
            <a:lstStyle/>
            <a:p>
              <a:pPr algn="r">
                <a:lnSpc>
                  <a:spcPts val="3373"/>
                </a:lnSpc>
              </a:pPr>
              <a:r>
                <a:rPr lang="en-US" sz="2409" b="1">
                  <a:solidFill>
                    <a:srgbClr val="1B64AE"/>
                  </a:solidFill>
                  <a:latin typeface="Poppins Medium"/>
                  <a:ea typeface="Poppins Medium"/>
                  <a:cs typeface="Poppins Medium"/>
                  <a:sym typeface="Poppins Medium"/>
                </a:rPr>
                <a:t>E.g., accusing you of stalking, constant memes, unwanted pizza orders, threats of suicide</a:t>
              </a:r>
            </a:p>
          </p:txBody>
        </p:sp>
        <p:sp>
          <p:nvSpPr>
            <p:cNvPr id="23" name="TextBox 23"/>
            <p:cNvSpPr txBox="1"/>
            <p:nvPr/>
          </p:nvSpPr>
          <p:spPr>
            <a:xfrm>
              <a:off x="1123243" y="2920219"/>
              <a:ext cx="5630270" cy="876362"/>
            </a:xfrm>
            <a:prstGeom prst="rect">
              <a:avLst/>
            </a:prstGeom>
          </p:spPr>
          <p:txBody>
            <a:bodyPr lIns="0" tIns="0" rIns="0" bIns="0" rtlCol="0" anchor="t">
              <a:spAutoFit/>
            </a:bodyPr>
            <a:lstStyle/>
            <a:p>
              <a:pPr algn="l">
                <a:lnSpc>
                  <a:spcPts val="5378"/>
                </a:lnSpc>
              </a:pPr>
              <a:r>
                <a:rPr lang="en-US" sz="3841" b="1">
                  <a:solidFill>
                    <a:srgbClr val="1B64AE"/>
                  </a:solidFill>
                  <a:latin typeface="Poppins Bold"/>
                  <a:ea typeface="Poppins Bold"/>
                  <a:cs typeface="Poppins Bold"/>
                  <a:sym typeface="Poppins Bold"/>
                </a:rPr>
                <a:t>Offline</a:t>
              </a:r>
            </a:p>
          </p:txBody>
        </p:sp>
        <p:sp>
          <p:nvSpPr>
            <p:cNvPr id="24" name="TextBox 24"/>
            <p:cNvSpPr txBox="1"/>
            <p:nvPr/>
          </p:nvSpPr>
          <p:spPr>
            <a:xfrm>
              <a:off x="10864043" y="2920219"/>
              <a:ext cx="5630270" cy="876362"/>
            </a:xfrm>
            <a:prstGeom prst="rect">
              <a:avLst/>
            </a:prstGeom>
          </p:spPr>
          <p:txBody>
            <a:bodyPr lIns="0" tIns="0" rIns="0" bIns="0" rtlCol="0" anchor="t">
              <a:spAutoFit/>
            </a:bodyPr>
            <a:lstStyle/>
            <a:p>
              <a:pPr algn="r">
                <a:lnSpc>
                  <a:spcPts val="5378"/>
                </a:lnSpc>
              </a:pPr>
              <a:r>
                <a:rPr lang="en-US" sz="3841" b="1">
                  <a:solidFill>
                    <a:srgbClr val="1B64AE"/>
                  </a:solidFill>
                  <a:latin typeface="Poppins Bold"/>
                  <a:ea typeface="Poppins Bold"/>
                  <a:cs typeface="Poppins Bold"/>
                  <a:sym typeface="Poppins Bold"/>
                </a:rPr>
                <a:t>Random</a:t>
              </a:r>
            </a:p>
          </p:txBody>
        </p:sp>
        <p:sp>
          <p:nvSpPr>
            <p:cNvPr id="25" name="TextBox 25"/>
            <p:cNvSpPr txBox="1"/>
            <p:nvPr/>
          </p:nvSpPr>
          <p:spPr>
            <a:xfrm>
              <a:off x="5595471" y="291187"/>
              <a:ext cx="5630270" cy="885229"/>
            </a:xfrm>
            <a:prstGeom prst="rect">
              <a:avLst/>
            </a:prstGeom>
          </p:spPr>
          <p:txBody>
            <a:bodyPr lIns="0" tIns="0" rIns="0" bIns="0" rtlCol="0" anchor="t">
              <a:spAutoFit/>
            </a:bodyPr>
            <a:lstStyle/>
            <a:p>
              <a:pPr algn="ctr">
                <a:lnSpc>
                  <a:spcPts val="5378"/>
                </a:lnSpc>
              </a:pPr>
              <a:r>
                <a:rPr lang="en-US" sz="3841" b="1">
                  <a:solidFill>
                    <a:srgbClr val="1B64AE"/>
                  </a:solidFill>
                  <a:latin typeface="Poppins Bold"/>
                  <a:ea typeface="Poppins Bold"/>
                  <a:cs typeface="Poppins Bold"/>
                  <a:sym typeface="Poppins Bold"/>
                </a:rPr>
                <a:t>Online</a:t>
              </a:r>
            </a:p>
          </p:txBody>
        </p:sp>
      </p:grpSp>
      <p:sp>
        <p:nvSpPr>
          <p:cNvPr id="26" name="Freeform 26"/>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TextBox 27"/>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28" name="TextBox 28"/>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4420" y="869443"/>
            <a:ext cx="16899159" cy="3000787"/>
            <a:chOff x="0" y="0"/>
            <a:chExt cx="3604194" cy="639997"/>
          </a:xfrm>
        </p:grpSpPr>
        <p:sp>
          <p:nvSpPr>
            <p:cNvPr id="3" name="Freeform 3"/>
            <p:cNvSpPr/>
            <p:nvPr/>
          </p:nvSpPr>
          <p:spPr>
            <a:xfrm>
              <a:off x="0" y="0"/>
              <a:ext cx="3604194" cy="639997"/>
            </a:xfrm>
            <a:custGeom>
              <a:avLst/>
              <a:gdLst/>
              <a:ahLst/>
              <a:cxnLst/>
              <a:rect l="l" t="t" r="r" b="b"/>
              <a:pathLst>
                <a:path w="3604194" h="639997">
                  <a:moveTo>
                    <a:pt x="23364" y="0"/>
                  </a:moveTo>
                  <a:lnTo>
                    <a:pt x="3580829" y="0"/>
                  </a:lnTo>
                  <a:cubicBezTo>
                    <a:pt x="3593733" y="0"/>
                    <a:pt x="3604194" y="10461"/>
                    <a:pt x="3604194" y="23364"/>
                  </a:cubicBezTo>
                  <a:lnTo>
                    <a:pt x="3604194" y="616633"/>
                  </a:lnTo>
                  <a:cubicBezTo>
                    <a:pt x="3604194" y="622830"/>
                    <a:pt x="3601732" y="628773"/>
                    <a:pt x="3597351" y="633154"/>
                  </a:cubicBezTo>
                  <a:cubicBezTo>
                    <a:pt x="3592969" y="637536"/>
                    <a:pt x="3587026" y="639997"/>
                    <a:pt x="3580829" y="639997"/>
                  </a:cubicBezTo>
                  <a:lnTo>
                    <a:pt x="23364" y="639997"/>
                  </a:lnTo>
                  <a:cubicBezTo>
                    <a:pt x="17168" y="639997"/>
                    <a:pt x="11225" y="637536"/>
                    <a:pt x="6843" y="633154"/>
                  </a:cubicBezTo>
                  <a:cubicBezTo>
                    <a:pt x="2462" y="628773"/>
                    <a:pt x="0" y="622830"/>
                    <a:pt x="0" y="616633"/>
                  </a:cubicBezTo>
                  <a:lnTo>
                    <a:pt x="0" y="23364"/>
                  </a:lnTo>
                  <a:cubicBezTo>
                    <a:pt x="0" y="17168"/>
                    <a:pt x="2462" y="11225"/>
                    <a:pt x="6843" y="6843"/>
                  </a:cubicBezTo>
                  <a:cubicBezTo>
                    <a:pt x="11225" y="2462"/>
                    <a:pt x="17168" y="0"/>
                    <a:pt x="23364" y="0"/>
                  </a:cubicBezTo>
                  <a:close/>
                </a:path>
              </a:pathLst>
            </a:custGeom>
            <a:solidFill>
              <a:srgbClr val="1B64AE"/>
            </a:solidFill>
          </p:spPr>
          <p:txBody>
            <a:bodyPr/>
            <a:lstStyle/>
            <a:p>
              <a:endParaRPr lang="en-GB"/>
            </a:p>
          </p:txBody>
        </p:sp>
        <p:sp>
          <p:nvSpPr>
            <p:cNvPr id="4" name="TextBox 4"/>
            <p:cNvSpPr txBox="1"/>
            <p:nvPr/>
          </p:nvSpPr>
          <p:spPr>
            <a:xfrm>
              <a:off x="0" y="-38100"/>
              <a:ext cx="3604194" cy="678097"/>
            </a:xfrm>
            <a:prstGeom prst="rect">
              <a:avLst/>
            </a:prstGeom>
          </p:spPr>
          <p:txBody>
            <a:bodyPr lIns="50800" tIns="50800" rIns="50800" bIns="50800" rtlCol="0" anchor="ctr"/>
            <a:lstStyle/>
            <a:p>
              <a:pPr algn="ctr">
                <a:lnSpc>
                  <a:spcPts val="2774"/>
                </a:lnSpc>
              </a:pPr>
              <a:endParaRPr/>
            </a:p>
          </p:txBody>
        </p:sp>
      </p:grpSp>
      <p:sp>
        <p:nvSpPr>
          <p:cNvPr id="5" name="TextBox 5"/>
          <p:cNvSpPr txBox="1"/>
          <p:nvPr/>
        </p:nvSpPr>
        <p:spPr>
          <a:xfrm>
            <a:off x="1233823" y="810219"/>
            <a:ext cx="15412584" cy="3080258"/>
          </a:xfrm>
          <a:prstGeom prst="rect">
            <a:avLst/>
          </a:prstGeom>
        </p:spPr>
        <p:txBody>
          <a:bodyPr lIns="0" tIns="0" rIns="0" bIns="0" rtlCol="0" anchor="t">
            <a:spAutoFit/>
          </a:bodyPr>
          <a:lstStyle/>
          <a:p>
            <a:pPr marL="0" lvl="0" indent="0" algn="ctr">
              <a:lnSpc>
                <a:spcPts val="11716"/>
              </a:lnSpc>
              <a:spcBef>
                <a:spcPct val="0"/>
              </a:spcBef>
            </a:pPr>
            <a:r>
              <a:rPr lang="en-US" sz="10100" b="1" spc="-101">
                <a:solidFill>
                  <a:srgbClr val="FFFFFF"/>
                </a:solidFill>
                <a:latin typeface="Poppins Semi-Bold"/>
                <a:ea typeface="Poppins Semi-Bold"/>
                <a:cs typeface="Poppins Semi-Bold"/>
                <a:sym typeface="Poppins Semi-Bold"/>
              </a:rPr>
              <a:t>What if I do some of these things?</a:t>
            </a:r>
          </a:p>
        </p:txBody>
      </p:sp>
      <p:grpSp>
        <p:nvGrpSpPr>
          <p:cNvPr id="6" name="Group 6"/>
          <p:cNvGrpSpPr/>
          <p:nvPr/>
        </p:nvGrpSpPr>
        <p:grpSpPr>
          <a:xfrm>
            <a:off x="694420" y="3870230"/>
            <a:ext cx="16856105" cy="5407566"/>
            <a:chOff x="0" y="0"/>
            <a:chExt cx="6569367" cy="2107503"/>
          </a:xfrm>
        </p:grpSpPr>
        <p:sp>
          <p:nvSpPr>
            <p:cNvPr id="7" name="Freeform 7"/>
            <p:cNvSpPr/>
            <p:nvPr/>
          </p:nvSpPr>
          <p:spPr>
            <a:xfrm>
              <a:off x="0" y="0"/>
              <a:ext cx="6569368" cy="2107503"/>
            </a:xfrm>
            <a:custGeom>
              <a:avLst/>
              <a:gdLst/>
              <a:ahLst/>
              <a:cxnLst/>
              <a:rect l="l" t="t" r="r" b="b"/>
              <a:pathLst>
                <a:path w="6569368" h="2107503">
                  <a:moveTo>
                    <a:pt x="6444907" y="2107503"/>
                  </a:moveTo>
                  <a:lnTo>
                    <a:pt x="124460" y="2107503"/>
                  </a:lnTo>
                  <a:cubicBezTo>
                    <a:pt x="55880" y="2107503"/>
                    <a:pt x="0" y="2051623"/>
                    <a:pt x="0" y="1983043"/>
                  </a:cubicBezTo>
                  <a:lnTo>
                    <a:pt x="0" y="124460"/>
                  </a:lnTo>
                  <a:cubicBezTo>
                    <a:pt x="0" y="55880"/>
                    <a:pt x="55880" y="0"/>
                    <a:pt x="124460" y="0"/>
                  </a:cubicBezTo>
                  <a:lnTo>
                    <a:pt x="6444908" y="0"/>
                  </a:lnTo>
                  <a:cubicBezTo>
                    <a:pt x="6513488" y="0"/>
                    <a:pt x="6569368" y="55880"/>
                    <a:pt x="6569368" y="124460"/>
                  </a:cubicBezTo>
                  <a:lnTo>
                    <a:pt x="6569368" y="1983043"/>
                  </a:lnTo>
                  <a:cubicBezTo>
                    <a:pt x="6569368" y="2051623"/>
                    <a:pt x="6513488" y="2107503"/>
                    <a:pt x="6444908" y="2107503"/>
                  </a:cubicBezTo>
                  <a:close/>
                </a:path>
              </a:pathLst>
            </a:custGeom>
            <a:solidFill>
              <a:srgbClr val="100F0D">
                <a:alpha val="4706"/>
              </a:srgbClr>
            </a:solidFill>
          </p:spPr>
          <p:txBody>
            <a:bodyPr/>
            <a:lstStyle/>
            <a:p>
              <a:endParaRPr lang="en-GB"/>
            </a:p>
          </p:txBody>
        </p:sp>
      </p:grpSp>
      <p:sp>
        <p:nvSpPr>
          <p:cNvPr id="8" name="Freeform 8"/>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9" name="Freeform 9"/>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028700" y="4019194"/>
            <a:ext cx="16356773" cy="5239106"/>
          </a:xfrm>
          <a:prstGeom prst="rect">
            <a:avLst/>
          </a:prstGeom>
        </p:spPr>
        <p:txBody>
          <a:bodyPr lIns="0" tIns="0" rIns="0" bIns="0" rtlCol="0" anchor="t">
            <a:spAutoFit/>
          </a:bodyPr>
          <a:lstStyle/>
          <a:p>
            <a:pPr algn="ctr">
              <a:lnSpc>
                <a:spcPts val="4180"/>
              </a:lnSpc>
            </a:pPr>
            <a:r>
              <a:rPr lang="en-US" sz="2985" b="1">
                <a:solidFill>
                  <a:srgbClr val="51AD31"/>
                </a:solidFill>
                <a:latin typeface="Poppins Medium"/>
                <a:ea typeface="Poppins Medium"/>
                <a:cs typeface="Poppins Medium"/>
                <a:sym typeface="Poppins Medium"/>
              </a:rPr>
              <a:t>It’s normal to have intense emotions, especially when you’re growing up. But </a:t>
            </a:r>
            <a:r>
              <a:rPr lang="en-US" sz="2985" b="1">
                <a:solidFill>
                  <a:srgbClr val="904AB4"/>
                </a:solidFill>
                <a:latin typeface="Poppins Bold"/>
                <a:ea typeface="Poppins Bold"/>
                <a:cs typeface="Poppins Bold"/>
                <a:sym typeface="Poppins Bold"/>
              </a:rPr>
              <a:t>it’s important to remember that you’re in control of your own behaviour.​</a:t>
            </a:r>
          </a:p>
          <a:p>
            <a:pPr algn="ctr">
              <a:lnSpc>
                <a:spcPts val="4180"/>
              </a:lnSpc>
            </a:pPr>
            <a:endParaRPr lang="en-US" sz="2985" b="1">
              <a:solidFill>
                <a:srgbClr val="904AB4"/>
              </a:solidFill>
              <a:latin typeface="Poppins Bold"/>
              <a:ea typeface="Poppins Bold"/>
              <a:cs typeface="Poppins Bold"/>
              <a:sym typeface="Poppins Bold"/>
            </a:endParaRPr>
          </a:p>
          <a:p>
            <a:pPr algn="ctr">
              <a:lnSpc>
                <a:spcPts val="4180"/>
              </a:lnSpc>
            </a:pPr>
            <a:r>
              <a:rPr lang="en-US" sz="2985" b="1">
                <a:solidFill>
                  <a:srgbClr val="51AD31"/>
                </a:solidFill>
                <a:latin typeface="Poppins Medium"/>
                <a:ea typeface="Poppins Medium"/>
                <a:cs typeface="Poppins Medium"/>
                <a:sym typeface="Poppins Medium"/>
              </a:rPr>
              <a:t>If you find yourself becoming fixated on someone, obsessively messaging someone, showing up uninvited, or tracking their social media, it can make them feel uncomfortable and unsafe. ​</a:t>
            </a:r>
          </a:p>
          <a:p>
            <a:pPr algn="ctr">
              <a:lnSpc>
                <a:spcPts val="4180"/>
              </a:lnSpc>
            </a:pPr>
            <a:endParaRPr lang="en-US" sz="2985" b="1">
              <a:solidFill>
                <a:srgbClr val="51AD31"/>
              </a:solidFill>
              <a:latin typeface="Poppins Medium"/>
              <a:ea typeface="Poppins Medium"/>
              <a:cs typeface="Poppins Medium"/>
              <a:sym typeface="Poppins Medium"/>
            </a:endParaRPr>
          </a:p>
          <a:p>
            <a:pPr algn="ctr">
              <a:lnSpc>
                <a:spcPts val="4180"/>
              </a:lnSpc>
            </a:pPr>
            <a:r>
              <a:rPr lang="en-US" sz="2985" b="1">
                <a:solidFill>
                  <a:srgbClr val="904AB4"/>
                </a:solidFill>
                <a:latin typeface="Poppins Bold"/>
                <a:ea typeface="Poppins Bold"/>
                <a:cs typeface="Poppins Bold"/>
                <a:sym typeface="Poppins Bold"/>
              </a:rPr>
              <a:t>Listen if someone asks you to stop and seek advice</a:t>
            </a:r>
            <a:r>
              <a:rPr lang="en-US" sz="2985" b="1">
                <a:solidFill>
                  <a:srgbClr val="51AD31"/>
                </a:solidFill>
                <a:latin typeface="Poppins Medium"/>
                <a:ea typeface="Poppins Medium"/>
                <a:cs typeface="Poppins Medium"/>
                <a:sym typeface="Poppins Medium"/>
              </a:rPr>
              <a:t> from a trusted adult (e.g., school teacher, nurse or counsellor) if you’re unsure about your behaviour. </a:t>
            </a:r>
          </a:p>
          <a:p>
            <a:pPr marL="0" lvl="0" indent="0" algn="ctr">
              <a:lnSpc>
                <a:spcPts val="4180"/>
              </a:lnSpc>
            </a:pPr>
            <a:endParaRPr lang="en-US" sz="2985" b="1">
              <a:solidFill>
                <a:srgbClr val="51AD31"/>
              </a:solidFill>
              <a:latin typeface="Poppins Medium"/>
              <a:ea typeface="Poppins Medium"/>
              <a:cs typeface="Poppins Medium"/>
              <a:sym typeface="Poppins Medium"/>
            </a:endParaRPr>
          </a:p>
        </p:txBody>
      </p:sp>
      <p:sp>
        <p:nvSpPr>
          <p:cNvPr id="11" name="TextBox 11"/>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2" name="TextBox 12"/>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0473" y="3946655"/>
            <a:ext cx="16902061" cy="5378159"/>
            <a:chOff x="0" y="0"/>
            <a:chExt cx="6623296" cy="2107503"/>
          </a:xfrm>
        </p:grpSpPr>
        <p:sp>
          <p:nvSpPr>
            <p:cNvPr id="3" name="Freeform 3"/>
            <p:cNvSpPr/>
            <p:nvPr/>
          </p:nvSpPr>
          <p:spPr>
            <a:xfrm>
              <a:off x="0" y="0"/>
              <a:ext cx="6623296" cy="2107503"/>
            </a:xfrm>
            <a:custGeom>
              <a:avLst/>
              <a:gdLst/>
              <a:ahLst/>
              <a:cxnLst/>
              <a:rect l="l" t="t" r="r" b="b"/>
              <a:pathLst>
                <a:path w="6623296" h="2107503">
                  <a:moveTo>
                    <a:pt x="6498835" y="2107503"/>
                  </a:moveTo>
                  <a:lnTo>
                    <a:pt x="124460" y="2107503"/>
                  </a:lnTo>
                  <a:cubicBezTo>
                    <a:pt x="55880" y="2107503"/>
                    <a:pt x="0" y="2051623"/>
                    <a:pt x="0" y="1983043"/>
                  </a:cubicBezTo>
                  <a:lnTo>
                    <a:pt x="0" y="124460"/>
                  </a:lnTo>
                  <a:cubicBezTo>
                    <a:pt x="0" y="55880"/>
                    <a:pt x="55880" y="0"/>
                    <a:pt x="124460" y="0"/>
                  </a:cubicBezTo>
                  <a:lnTo>
                    <a:pt x="6498835" y="0"/>
                  </a:lnTo>
                  <a:cubicBezTo>
                    <a:pt x="6567415" y="0"/>
                    <a:pt x="6623296" y="55880"/>
                    <a:pt x="6623296" y="124460"/>
                  </a:cubicBezTo>
                  <a:lnTo>
                    <a:pt x="6623296" y="1983043"/>
                  </a:lnTo>
                  <a:cubicBezTo>
                    <a:pt x="6623296" y="2051623"/>
                    <a:pt x="6567415" y="2107503"/>
                    <a:pt x="6498835" y="2107503"/>
                  </a:cubicBezTo>
                  <a:close/>
                </a:path>
              </a:pathLst>
            </a:custGeom>
            <a:solidFill>
              <a:srgbClr val="100F0D">
                <a:alpha val="4706"/>
              </a:srgbClr>
            </a:solidFill>
          </p:spPr>
          <p:txBody>
            <a:bodyPr/>
            <a:lstStyle/>
            <a:p>
              <a:endParaRPr lang="en-GB"/>
            </a:p>
          </p:txBody>
        </p:sp>
      </p:grpSp>
      <p:sp>
        <p:nvSpPr>
          <p:cNvPr id="4" name="Freeform 4"/>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336758" y="3873744"/>
            <a:ext cx="16227941" cy="5435272"/>
          </a:xfrm>
          <a:prstGeom prst="rect">
            <a:avLst/>
          </a:prstGeom>
        </p:spPr>
        <p:txBody>
          <a:bodyPr lIns="0" tIns="0" rIns="0" bIns="0" rtlCol="0" anchor="t">
            <a:spAutoFit/>
          </a:bodyPr>
          <a:lstStyle/>
          <a:p>
            <a:pPr marL="1096042" lvl="1" indent="-548021" algn="l">
              <a:lnSpc>
                <a:spcPts val="7107"/>
              </a:lnSpc>
              <a:buFont typeface="Arial"/>
              <a:buChar char="•"/>
            </a:pPr>
            <a:r>
              <a:rPr lang="en-US" sz="5076" b="1">
                <a:solidFill>
                  <a:srgbClr val="51AD31"/>
                </a:solidFill>
                <a:latin typeface="Poppins Medium"/>
                <a:ea typeface="Poppins Medium"/>
                <a:cs typeface="Poppins Medium"/>
                <a:sym typeface="Poppins Medium"/>
              </a:rPr>
              <a:t>Respect boundaries.​</a:t>
            </a:r>
          </a:p>
          <a:p>
            <a:pPr marL="1096042" lvl="1" indent="-548021" algn="l">
              <a:lnSpc>
                <a:spcPts val="7107"/>
              </a:lnSpc>
              <a:buFont typeface="Arial"/>
              <a:buChar char="•"/>
            </a:pPr>
            <a:r>
              <a:rPr lang="en-US" sz="5076" b="1">
                <a:solidFill>
                  <a:srgbClr val="51AD31"/>
                </a:solidFill>
                <a:latin typeface="Poppins Medium"/>
                <a:ea typeface="Poppins Medium"/>
                <a:cs typeface="Poppins Medium"/>
                <a:sym typeface="Poppins Medium"/>
              </a:rPr>
              <a:t>Understand the impact your behaviour, even innocent behaviour, may have on other people. ​</a:t>
            </a:r>
          </a:p>
          <a:p>
            <a:pPr marL="1096042" lvl="1" indent="-548021" algn="l">
              <a:lnSpc>
                <a:spcPts val="7107"/>
              </a:lnSpc>
              <a:buFont typeface="Arial"/>
              <a:buChar char="•"/>
            </a:pPr>
            <a:r>
              <a:rPr lang="en-US" sz="5076" b="1">
                <a:solidFill>
                  <a:srgbClr val="51AD31"/>
                </a:solidFill>
                <a:latin typeface="Poppins Medium"/>
                <a:ea typeface="Poppins Medium"/>
                <a:cs typeface="Poppins Medium"/>
                <a:sym typeface="Poppins Medium"/>
              </a:rPr>
              <a:t>Change your behaviour when necessary. ​</a:t>
            </a:r>
          </a:p>
          <a:p>
            <a:pPr marL="1120120" lvl="1" indent="-560060" algn="l">
              <a:lnSpc>
                <a:spcPts val="7263"/>
              </a:lnSpc>
              <a:buFont typeface="Arial"/>
              <a:buChar char="•"/>
            </a:pPr>
            <a:r>
              <a:rPr lang="en-US" sz="5188" b="1">
                <a:solidFill>
                  <a:srgbClr val="51AD31"/>
                </a:solidFill>
                <a:latin typeface="Poppins Medium"/>
                <a:ea typeface="Poppins Medium"/>
                <a:cs typeface="Poppins Medium"/>
                <a:sym typeface="Poppins Medium"/>
              </a:rPr>
              <a:t>Seek support. </a:t>
            </a:r>
          </a:p>
        </p:txBody>
      </p:sp>
      <p:grpSp>
        <p:nvGrpSpPr>
          <p:cNvPr id="6" name="Group 6"/>
          <p:cNvGrpSpPr/>
          <p:nvPr/>
        </p:nvGrpSpPr>
        <p:grpSpPr>
          <a:xfrm>
            <a:off x="774129" y="962186"/>
            <a:ext cx="16945233" cy="2984469"/>
            <a:chOff x="0" y="0"/>
            <a:chExt cx="3633781" cy="639997"/>
          </a:xfrm>
        </p:grpSpPr>
        <p:sp>
          <p:nvSpPr>
            <p:cNvPr id="7" name="Freeform 7"/>
            <p:cNvSpPr/>
            <p:nvPr/>
          </p:nvSpPr>
          <p:spPr>
            <a:xfrm>
              <a:off x="0" y="0"/>
              <a:ext cx="3633781" cy="639997"/>
            </a:xfrm>
            <a:custGeom>
              <a:avLst/>
              <a:gdLst/>
              <a:ahLst/>
              <a:cxnLst/>
              <a:rect l="l" t="t" r="r" b="b"/>
              <a:pathLst>
                <a:path w="3633781" h="639997">
                  <a:moveTo>
                    <a:pt x="23301" y="0"/>
                  </a:moveTo>
                  <a:lnTo>
                    <a:pt x="3610480" y="0"/>
                  </a:lnTo>
                  <a:cubicBezTo>
                    <a:pt x="3616660" y="0"/>
                    <a:pt x="3622587" y="2455"/>
                    <a:pt x="3626956" y="6825"/>
                  </a:cubicBezTo>
                  <a:cubicBezTo>
                    <a:pt x="3631326" y="11194"/>
                    <a:pt x="3633781" y="17121"/>
                    <a:pt x="3633781" y="23301"/>
                  </a:cubicBezTo>
                  <a:lnTo>
                    <a:pt x="3633781" y="616697"/>
                  </a:lnTo>
                  <a:cubicBezTo>
                    <a:pt x="3633781" y="622876"/>
                    <a:pt x="3631326" y="628803"/>
                    <a:pt x="3626956" y="633173"/>
                  </a:cubicBezTo>
                  <a:cubicBezTo>
                    <a:pt x="3622587" y="637543"/>
                    <a:pt x="3616660" y="639997"/>
                    <a:pt x="3610480" y="639997"/>
                  </a:cubicBezTo>
                  <a:lnTo>
                    <a:pt x="23301" y="639997"/>
                  </a:lnTo>
                  <a:cubicBezTo>
                    <a:pt x="17121" y="639997"/>
                    <a:pt x="11194" y="637543"/>
                    <a:pt x="6825" y="633173"/>
                  </a:cubicBezTo>
                  <a:cubicBezTo>
                    <a:pt x="2455" y="628803"/>
                    <a:pt x="0" y="622876"/>
                    <a:pt x="0" y="616697"/>
                  </a:cubicBezTo>
                  <a:lnTo>
                    <a:pt x="0" y="23301"/>
                  </a:lnTo>
                  <a:cubicBezTo>
                    <a:pt x="0" y="17121"/>
                    <a:pt x="2455" y="11194"/>
                    <a:pt x="6825" y="6825"/>
                  </a:cubicBezTo>
                  <a:cubicBezTo>
                    <a:pt x="11194" y="2455"/>
                    <a:pt x="17121" y="0"/>
                    <a:pt x="23301" y="0"/>
                  </a:cubicBezTo>
                  <a:close/>
                </a:path>
              </a:pathLst>
            </a:custGeom>
            <a:solidFill>
              <a:srgbClr val="1B64AE"/>
            </a:solidFill>
          </p:spPr>
          <p:txBody>
            <a:bodyPr/>
            <a:lstStyle/>
            <a:p>
              <a:endParaRPr lang="en-GB"/>
            </a:p>
          </p:txBody>
        </p:sp>
        <p:sp>
          <p:nvSpPr>
            <p:cNvPr id="8" name="TextBox 8"/>
            <p:cNvSpPr txBox="1"/>
            <p:nvPr/>
          </p:nvSpPr>
          <p:spPr>
            <a:xfrm>
              <a:off x="0" y="-38100"/>
              <a:ext cx="3633781" cy="678097"/>
            </a:xfrm>
            <a:prstGeom prst="rect">
              <a:avLst/>
            </a:prstGeom>
          </p:spPr>
          <p:txBody>
            <a:bodyPr lIns="50800" tIns="50800" rIns="50800" bIns="50800" rtlCol="0" anchor="ctr"/>
            <a:lstStyle/>
            <a:p>
              <a:pPr algn="ctr">
                <a:lnSpc>
                  <a:spcPts val="2774"/>
                </a:lnSpc>
              </a:pPr>
              <a:endParaRPr/>
            </a:p>
          </p:txBody>
        </p:sp>
      </p:grpSp>
      <p:sp>
        <p:nvSpPr>
          <p:cNvPr id="9" name="TextBox 9"/>
          <p:cNvSpPr txBox="1"/>
          <p:nvPr/>
        </p:nvSpPr>
        <p:spPr>
          <a:xfrm>
            <a:off x="1471867" y="976794"/>
            <a:ext cx="15454605" cy="3059692"/>
          </a:xfrm>
          <a:prstGeom prst="rect">
            <a:avLst/>
          </a:prstGeom>
        </p:spPr>
        <p:txBody>
          <a:bodyPr lIns="0" tIns="0" rIns="0" bIns="0" rtlCol="0" anchor="t">
            <a:spAutoFit/>
          </a:bodyPr>
          <a:lstStyle/>
          <a:p>
            <a:pPr marL="0" lvl="0" indent="0" algn="ctr">
              <a:lnSpc>
                <a:spcPts val="11713"/>
              </a:lnSpc>
              <a:spcBef>
                <a:spcPct val="0"/>
              </a:spcBef>
            </a:pPr>
            <a:r>
              <a:rPr lang="en-US" sz="10097" b="1" spc="-100">
                <a:solidFill>
                  <a:srgbClr val="FFFFFF"/>
                </a:solidFill>
                <a:latin typeface="Poppins Semi-Bold"/>
                <a:ea typeface="Poppins Semi-Bold"/>
                <a:cs typeface="Poppins Semi-Bold"/>
                <a:sym typeface="Poppins Semi-Bold"/>
              </a:rPr>
              <a:t>What can we learn from this?</a:t>
            </a:r>
          </a:p>
        </p:txBody>
      </p:sp>
      <p:sp>
        <p:nvSpPr>
          <p:cNvPr id="10" name="Freeform 10"/>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2" name="TextBox 12"/>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3494" y="875123"/>
            <a:ext cx="17421013" cy="2853183"/>
            <a:chOff x="0" y="0"/>
            <a:chExt cx="4130011" cy="676406"/>
          </a:xfrm>
        </p:grpSpPr>
        <p:sp>
          <p:nvSpPr>
            <p:cNvPr id="3" name="Freeform 3"/>
            <p:cNvSpPr/>
            <p:nvPr/>
          </p:nvSpPr>
          <p:spPr>
            <a:xfrm>
              <a:off x="0" y="0"/>
              <a:ext cx="4130011" cy="676406"/>
            </a:xfrm>
            <a:custGeom>
              <a:avLst/>
              <a:gdLst/>
              <a:ahLst/>
              <a:cxnLst/>
              <a:rect l="l" t="t" r="r" b="b"/>
              <a:pathLst>
                <a:path w="4130011" h="676406">
                  <a:moveTo>
                    <a:pt x="22664" y="0"/>
                  </a:moveTo>
                  <a:lnTo>
                    <a:pt x="4107347" y="0"/>
                  </a:lnTo>
                  <a:cubicBezTo>
                    <a:pt x="4113357" y="0"/>
                    <a:pt x="4119123" y="2388"/>
                    <a:pt x="4123373" y="6638"/>
                  </a:cubicBezTo>
                  <a:cubicBezTo>
                    <a:pt x="4127623" y="10889"/>
                    <a:pt x="4130011" y="16653"/>
                    <a:pt x="4130011" y="22664"/>
                  </a:cubicBezTo>
                  <a:lnTo>
                    <a:pt x="4130011" y="653742"/>
                  </a:lnTo>
                  <a:cubicBezTo>
                    <a:pt x="4130011" y="659753"/>
                    <a:pt x="4127623" y="665517"/>
                    <a:pt x="4123373" y="669768"/>
                  </a:cubicBezTo>
                  <a:cubicBezTo>
                    <a:pt x="4119123" y="674018"/>
                    <a:pt x="4113357" y="676406"/>
                    <a:pt x="4107347" y="676406"/>
                  </a:cubicBezTo>
                  <a:lnTo>
                    <a:pt x="22664" y="676406"/>
                  </a:lnTo>
                  <a:cubicBezTo>
                    <a:pt x="16653" y="676406"/>
                    <a:pt x="10889" y="674018"/>
                    <a:pt x="6638" y="669768"/>
                  </a:cubicBezTo>
                  <a:cubicBezTo>
                    <a:pt x="2388" y="665517"/>
                    <a:pt x="0" y="659753"/>
                    <a:pt x="0" y="653742"/>
                  </a:cubicBezTo>
                  <a:lnTo>
                    <a:pt x="0" y="22664"/>
                  </a:lnTo>
                  <a:cubicBezTo>
                    <a:pt x="0" y="16653"/>
                    <a:pt x="2388" y="10889"/>
                    <a:pt x="6638" y="6638"/>
                  </a:cubicBezTo>
                  <a:cubicBezTo>
                    <a:pt x="10889" y="2388"/>
                    <a:pt x="16653" y="0"/>
                    <a:pt x="22664" y="0"/>
                  </a:cubicBezTo>
                  <a:close/>
                </a:path>
              </a:pathLst>
            </a:custGeom>
            <a:solidFill>
              <a:srgbClr val="1B64AE"/>
            </a:solidFill>
          </p:spPr>
          <p:txBody>
            <a:bodyPr/>
            <a:lstStyle/>
            <a:p>
              <a:endParaRPr lang="en-GB"/>
            </a:p>
          </p:txBody>
        </p:sp>
        <p:sp>
          <p:nvSpPr>
            <p:cNvPr id="4" name="TextBox 4"/>
            <p:cNvSpPr txBox="1"/>
            <p:nvPr/>
          </p:nvSpPr>
          <p:spPr>
            <a:xfrm>
              <a:off x="0" y="-38100"/>
              <a:ext cx="4130011" cy="714506"/>
            </a:xfrm>
            <a:prstGeom prst="rect">
              <a:avLst/>
            </a:prstGeom>
          </p:spPr>
          <p:txBody>
            <a:bodyPr lIns="50800" tIns="50800" rIns="50800" bIns="50800" rtlCol="0" anchor="ctr"/>
            <a:lstStyle/>
            <a:p>
              <a:pPr algn="ctr">
                <a:lnSpc>
                  <a:spcPts val="2774"/>
                </a:lnSpc>
              </a:pPr>
              <a:endParaRPr/>
            </a:p>
          </p:txBody>
        </p:sp>
      </p:grpSp>
      <p:sp>
        <p:nvSpPr>
          <p:cNvPr id="5" name="TextBox 5"/>
          <p:cNvSpPr txBox="1"/>
          <p:nvPr/>
        </p:nvSpPr>
        <p:spPr>
          <a:xfrm>
            <a:off x="1138772" y="817973"/>
            <a:ext cx="15888531" cy="3080258"/>
          </a:xfrm>
          <a:prstGeom prst="rect">
            <a:avLst/>
          </a:prstGeom>
        </p:spPr>
        <p:txBody>
          <a:bodyPr lIns="0" tIns="0" rIns="0" bIns="0" rtlCol="0" anchor="t">
            <a:spAutoFit/>
          </a:bodyPr>
          <a:lstStyle/>
          <a:p>
            <a:pPr marL="0" lvl="0" indent="0" algn="ctr">
              <a:lnSpc>
                <a:spcPts val="11716"/>
              </a:lnSpc>
              <a:spcBef>
                <a:spcPct val="0"/>
              </a:spcBef>
            </a:pPr>
            <a:r>
              <a:rPr lang="en-US" sz="10100" b="1" spc="-101">
                <a:solidFill>
                  <a:srgbClr val="FFFFFF"/>
                </a:solidFill>
                <a:latin typeface="Poppins Semi-Bold"/>
                <a:ea typeface="Poppins Semi-Bold"/>
                <a:cs typeface="Poppins Semi-Bold"/>
                <a:sym typeface="Poppins Semi-Bold"/>
              </a:rPr>
              <a:t>If you think you’re being stalked</a:t>
            </a:r>
          </a:p>
        </p:txBody>
      </p:sp>
      <p:grpSp>
        <p:nvGrpSpPr>
          <p:cNvPr id="6" name="Group 6"/>
          <p:cNvGrpSpPr/>
          <p:nvPr/>
        </p:nvGrpSpPr>
        <p:grpSpPr>
          <a:xfrm>
            <a:off x="433494" y="3728306"/>
            <a:ext cx="17376628" cy="5799438"/>
            <a:chOff x="0" y="0"/>
            <a:chExt cx="7527774" cy="2512390"/>
          </a:xfrm>
        </p:grpSpPr>
        <p:sp>
          <p:nvSpPr>
            <p:cNvPr id="7" name="Freeform 7"/>
            <p:cNvSpPr/>
            <p:nvPr/>
          </p:nvSpPr>
          <p:spPr>
            <a:xfrm>
              <a:off x="0" y="0"/>
              <a:ext cx="7527775" cy="2512390"/>
            </a:xfrm>
            <a:custGeom>
              <a:avLst/>
              <a:gdLst/>
              <a:ahLst/>
              <a:cxnLst/>
              <a:rect l="l" t="t" r="r" b="b"/>
              <a:pathLst>
                <a:path w="7527775" h="2512390">
                  <a:moveTo>
                    <a:pt x="7403314" y="2512389"/>
                  </a:moveTo>
                  <a:lnTo>
                    <a:pt x="124460" y="2512389"/>
                  </a:lnTo>
                  <a:cubicBezTo>
                    <a:pt x="55880" y="2512389"/>
                    <a:pt x="0" y="2456510"/>
                    <a:pt x="0" y="2387929"/>
                  </a:cubicBezTo>
                  <a:lnTo>
                    <a:pt x="0" y="124460"/>
                  </a:lnTo>
                  <a:cubicBezTo>
                    <a:pt x="0" y="55880"/>
                    <a:pt x="55880" y="0"/>
                    <a:pt x="124460" y="0"/>
                  </a:cubicBezTo>
                  <a:lnTo>
                    <a:pt x="7403315" y="0"/>
                  </a:lnTo>
                  <a:cubicBezTo>
                    <a:pt x="7471894" y="0"/>
                    <a:pt x="7527775" y="55880"/>
                    <a:pt x="7527775" y="124460"/>
                  </a:cubicBezTo>
                  <a:lnTo>
                    <a:pt x="7527775" y="2387930"/>
                  </a:lnTo>
                  <a:cubicBezTo>
                    <a:pt x="7527775" y="2456510"/>
                    <a:pt x="7471894" y="2512390"/>
                    <a:pt x="7403315" y="2512390"/>
                  </a:cubicBezTo>
                  <a:close/>
                </a:path>
              </a:pathLst>
            </a:custGeom>
            <a:solidFill>
              <a:srgbClr val="100F0D">
                <a:alpha val="4706"/>
              </a:srgbClr>
            </a:solidFill>
          </p:spPr>
          <p:txBody>
            <a:bodyPr/>
            <a:lstStyle/>
            <a:p>
              <a:endParaRPr lang="en-GB"/>
            </a:p>
          </p:txBody>
        </p:sp>
      </p:grpSp>
      <p:sp>
        <p:nvSpPr>
          <p:cNvPr id="8" name="TextBox 8"/>
          <p:cNvSpPr txBox="1"/>
          <p:nvPr/>
        </p:nvSpPr>
        <p:spPr>
          <a:xfrm>
            <a:off x="919043" y="3686869"/>
            <a:ext cx="16868993" cy="918738"/>
          </a:xfrm>
          <a:prstGeom prst="rect">
            <a:avLst/>
          </a:prstGeom>
        </p:spPr>
        <p:txBody>
          <a:bodyPr lIns="0" tIns="0" rIns="0" bIns="0" rtlCol="0" anchor="t">
            <a:spAutoFit/>
          </a:bodyPr>
          <a:lstStyle/>
          <a:p>
            <a:pPr algn="ctr">
              <a:lnSpc>
                <a:spcPts val="7110"/>
              </a:lnSpc>
            </a:pPr>
            <a:r>
              <a:rPr lang="en-US" sz="5079" b="1" i="1">
                <a:solidFill>
                  <a:srgbClr val="904AB4"/>
                </a:solidFill>
                <a:latin typeface="Poppins Medium Italics"/>
                <a:ea typeface="Poppins Medium Italics"/>
                <a:cs typeface="Poppins Medium Italics"/>
                <a:sym typeface="Poppins Medium Italics"/>
              </a:rPr>
              <a:t>Trust your instincts and stay safe</a:t>
            </a:r>
          </a:p>
        </p:txBody>
      </p:sp>
      <p:sp>
        <p:nvSpPr>
          <p:cNvPr id="9" name="TextBox 9"/>
          <p:cNvSpPr txBox="1"/>
          <p:nvPr/>
        </p:nvSpPr>
        <p:spPr>
          <a:xfrm>
            <a:off x="464327" y="4588461"/>
            <a:ext cx="17359346" cy="4633298"/>
          </a:xfrm>
          <a:prstGeom prst="rect">
            <a:avLst/>
          </a:prstGeom>
        </p:spPr>
        <p:txBody>
          <a:bodyPr lIns="0" tIns="0" rIns="0" bIns="0" rtlCol="0" anchor="t">
            <a:spAutoFit/>
          </a:bodyPr>
          <a:lstStyle/>
          <a:p>
            <a:pPr marL="936291" lvl="1" indent="-468145" algn="l">
              <a:lnSpc>
                <a:spcPts val="6071"/>
              </a:lnSpc>
              <a:buFont typeface="Arial"/>
              <a:buChar char="•"/>
            </a:pPr>
            <a:r>
              <a:rPr lang="en-US" sz="4336" b="1">
                <a:solidFill>
                  <a:srgbClr val="904AB4"/>
                </a:solidFill>
                <a:latin typeface="Poppins Bold"/>
                <a:ea typeface="Poppins Bold"/>
                <a:cs typeface="Poppins Bold"/>
                <a:sym typeface="Poppins Bold"/>
              </a:rPr>
              <a:t>Log</a:t>
            </a:r>
            <a:r>
              <a:rPr lang="en-US" sz="4336">
                <a:solidFill>
                  <a:srgbClr val="51AD31"/>
                </a:solidFill>
                <a:latin typeface="Poppins"/>
                <a:ea typeface="Poppins"/>
                <a:cs typeface="Poppins"/>
                <a:sym typeface="Poppins"/>
              </a:rPr>
              <a:t> the behaviours (e.g., diary of dates and time) and gather evidence (e.g., screenshots and saved emails). ​</a:t>
            </a:r>
          </a:p>
          <a:p>
            <a:pPr marL="957880" lvl="1" indent="-478940" algn="just">
              <a:lnSpc>
                <a:spcPts val="6211"/>
              </a:lnSpc>
              <a:buFont typeface="Arial"/>
              <a:buChar char="•"/>
            </a:pPr>
            <a:r>
              <a:rPr lang="en-US" sz="4436" b="1">
                <a:solidFill>
                  <a:srgbClr val="904AB4"/>
                </a:solidFill>
                <a:latin typeface="Poppins Bold"/>
                <a:ea typeface="Poppins Bold"/>
                <a:cs typeface="Poppins Bold"/>
                <a:sym typeface="Poppins Bold"/>
              </a:rPr>
              <a:t>Talk </a:t>
            </a:r>
            <a:r>
              <a:rPr lang="en-US" sz="4436">
                <a:solidFill>
                  <a:srgbClr val="51AD31"/>
                </a:solidFill>
                <a:latin typeface="Poppins"/>
                <a:ea typeface="Poppins"/>
                <a:cs typeface="Poppins"/>
                <a:sym typeface="Poppins"/>
              </a:rPr>
              <a:t>to people you trust about what is happening (e.g., a friend or guardian, a teacher or school counsellor,</a:t>
            </a:r>
          </a:p>
          <a:p>
            <a:pPr algn="just">
              <a:lnSpc>
                <a:spcPts val="6211"/>
              </a:lnSpc>
            </a:pPr>
            <a:r>
              <a:rPr lang="en-US" sz="4436">
                <a:solidFill>
                  <a:srgbClr val="51AD31"/>
                </a:solidFill>
                <a:latin typeface="Poppins"/>
                <a:ea typeface="Poppins"/>
                <a:cs typeface="Poppins"/>
                <a:sym typeface="Poppins"/>
              </a:rPr>
              <a:t>      a helpline). </a:t>
            </a:r>
            <a:r>
              <a:rPr lang="en-US" sz="4436" b="1">
                <a:solidFill>
                  <a:srgbClr val="51AD31"/>
                </a:solidFill>
                <a:latin typeface="Poppins Medium"/>
                <a:ea typeface="Poppins Medium"/>
                <a:cs typeface="Poppins Medium"/>
                <a:sym typeface="Poppins Medium"/>
              </a:rPr>
              <a:t>​</a:t>
            </a:r>
          </a:p>
          <a:p>
            <a:pPr marL="936291" lvl="1" indent="-468145" algn="just">
              <a:lnSpc>
                <a:spcPts val="6071"/>
              </a:lnSpc>
              <a:buFont typeface="Arial"/>
              <a:buChar char="•"/>
            </a:pPr>
            <a:r>
              <a:rPr lang="en-US" sz="4336" b="1">
                <a:solidFill>
                  <a:srgbClr val="904AB4"/>
                </a:solidFill>
                <a:latin typeface="Poppins Bold"/>
                <a:ea typeface="Poppins Bold"/>
                <a:cs typeface="Poppins Bold"/>
                <a:sym typeface="Poppins Bold"/>
              </a:rPr>
              <a:t>Report </a:t>
            </a:r>
            <a:r>
              <a:rPr lang="en-US" sz="4336">
                <a:solidFill>
                  <a:srgbClr val="51AD31"/>
                </a:solidFill>
                <a:latin typeface="Poppins"/>
                <a:ea typeface="Poppins"/>
                <a:cs typeface="Poppins"/>
                <a:sym typeface="Poppins"/>
              </a:rPr>
              <a:t>the behaviours if you are concerned.</a:t>
            </a:r>
          </a:p>
        </p:txBody>
      </p:sp>
      <p:grpSp>
        <p:nvGrpSpPr>
          <p:cNvPr id="10" name="Group 10"/>
          <p:cNvGrpSpPr/>
          <p:nvPr/>
        </p:nvGrpSpPr>
        <p:grpSpPr>
          <a:xfrm>
            <a:off x="14835773" y="7380199"/>
            <a:ext cx="3728726" cy="2906801"/>
            <a:chOff x="0" y="0"/>
            <a:chExt cx="4971634" cy="3875735"/>
          </a:xfrm>
        </p:grpSpPr>
        <p:sp>
          <p:nvSpPr>
            <p:cNvPr id="11" name="Freeform 11"/>
            <p:cNvSpPr/>
            <p:nvPr/>
          </p:nvSpPr>
          <p:spPr>
            <a:xfrm>
              <a:off x="401827" y="183550"/>
              <a:ext cx="3809946" cy="3692184"/>
            </a:xfrm>
            <a:custGeom>
              <a:avLst/>
              <a:gdLst/>
              <a:ahLst/>
              <a:cxnLst/>
              <a:rect l="l" t="t" r="r" b="b"/>
              <a:pathLst>
                <a:path w="3809946" h="3692184">
                  <a:moveTo>
                    <a:pt x="0" y="0"/>
                  </a:moveTo>
                  <a:lnTo>
                    <a:pt x="3809946" y="0"/>
                  </a:lnTo>
                  <a:lnTo>
                    <a:pt x="3809946" y="3692185"/>
                  </a:lnTo>
                  <a:lnTo>
                    <a:pt x="0" y="36921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a:off x="0" y="240857"/>
              <a:ext cx="2465731" cy="1414278"/>
            </a:xfrm>
            <a:prstGeom prst="rect">
              <a:avLst/>
            </a:prstGeom>
          </p:spPr>
          <p:txBody>
            <a:bodyPr lIns="0" tIns="0" rIns="0" bIns="0" rtlCol="0" anchor="t">
              <a:spAutoFit/>
            </a:bodyPr>
            <a:lstStyle/>
            <a:p>
              <a:pPr algn="ctr">
                <a:lnSpc>
                  <a:spcPts val="8544"/>
                </a:lnSpc>
              </a:pPr>
              <a:r>
                <a:rPr lang="en-US" sz="6102">
                  <a:solidFill>
                    <a:srgbClr val="1B64AE"/>
                  </a:solidFill>
                  <a:latin typeface="Adumu Regular"/>
                  <a:ea typeface="Adumu Regular"/>
                  <a:cs typeface="Adumu Regular"/>
                  <a:sym typeface="Adumu Regular"/>
                </a:rPr>
                <a:t>LOG</a:t>
              </a:r>
            </a:p>
          </p:txBody>
        </p:sp>
        <p:sp>
          <p:nvSpPr>
            <p:cNvPr id="13" name="TextBox 13"/>
            <p:cNvSpPr txBox="1"/>
            <p:nvPr/>
          </p:nvSpPr>
          <p:spPr>
            <a:xfrm>
              <a:off x="244957" y="1281622"/>
              <a:ext cx="3572733" cy="1507428"/>
            </a:xfrm>
            <a:prstGeom prst="rect">
              <a:avLst/>
            </a:prstGeom>
          </p:spPr>
          <p:txBody>
            <a:bodyPr lIns="0" tIns="0" rIns="0" bIns="0" rtlCol="0" anchor="t">
              <a:spAutoFit/>
            </a:bodyPr>
            <a:lstStyle/>
            <a:p>
              <a:pPr algn="ctr">
                <a:lnSpc>
                  <a:spcPts val="9178"/>
                </a:lnSpc>
              </a:pPr>
              <a:r>
                <a:rPr lang="en-US" sz="6555">
                  <a:solidFill>
                    <a:srgbClr val="1B64AE"/>
                  </a:solidFill>
                  <a:latin typeface="Adumu Regular"/>
                  <a:ea typeface="Adumu Regular"/>
                  <a:cs typeface="Adumu Regular"/>
                  <a:sym typeface="Adumu Regular"/>
                </a:rPr>
                <a:t>TALK</a:t>
              </a:r>
            </a:p>
          </p:txBody>
        </p:sp>
        <p:sp>
          <p:nvSpPr>
            <p:cNvPr id="14" name="Freeform 14"/>
            <p:cNvSpPr/>
            <p:nvPr/>
          </p:nvSpPr>
          <p:spPr>
            <a:xfrm rot="-1432058" flipH="1">
              <a:off x="2503022" y="206849"/>
              <a:ext cx="1284799" cy="1241437"/>
            </a:xfrm>
            <a:custGeom>
              <a:avLst/>
              <a:gdLst/>
              <a:ahLst/>
              <a:cxnLst/>
              <a:rect l="l" t="t" r="r" b="b"/>
              <a:pathLst>
                <a:path w="1284799" h="1241437">
                  <a:moveTo>
                    <a:pt x="1284799" y="0"/>
                  </a:moveTo>
                  <a:lnTo>
                    <a:pt x="0" y="0"/>
                  </a:lnTo>
                  <a:lnTo>
                    <a:pt x="0" y="1241437"/>
                  </a:lnTo>
                  <a:lnTo>
                    <a:pt x="1284799" y="1241437"/>
                  </a:lnTo>
                  <a:lnTo>
                    <a:pt x="128479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506207" y="2478866"/>
              <a:ext cx="4465427" cy="1396869"/>
            </a:xfrm>
            <a:prstGeom prst="rect">
              <a:avLst/>
            </a:prstGeom>
          </p:spPr>
          <p:txBody>
            <a:bodyPr lIns="0" tIns="0" rIns="0" bIns="0" rtlCol="0" anchor="t">
              <a:spAutoFit/>
            </a:bodyPr>
            <a:lstStyle/>
            <a:p>
              <a:pPr algn="ctr">
                <a:lnSpc>
                  <a:spcPts val="8462"/>
                </a:lnSpc>
              </a:pPr>
              <a:r>
                <a:rPr lang="en-US" sz="6044">
                  <a:solidFill>
                    <a:srgbClr val="1B64AE"/>
                  </a:solidFill>
                  <a:latin typeface="Adumu Regular"/>
                  <a:ea typeface="Adumu Regular"/>
                  <a:cs typeface="Adumu Regular"/>
                  <a:sym typeface="Adumu Regular"/>
                </a:rPr>
                <a:t>REPORT</a:t>
              </a:r>
            </a:p>
          </p:txBody>
        </p:sp>
      </p:grpSp>
      <p:sp>
        <p:nvSpPr>
          <p:cNvPr id="16" name="Freeform 16"/>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TextBox 17"/>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8" name="TextBox 18"/>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1330" y="1028700"/>
            <a:ext cx="17169222" cy="3164928"/>
            <a:chOff x="0" y="0"/>
            <a:chExt cx="3471883" cy="639997"/>
          </a:xfrm>
        </p:grpSpPr>
        <p:sp>
          <p:nvSpPr>
            <p:cNvPr id="3" name="Freeform 3"/>
            <p:cNvSpPr/>
            <p:nvPr/>
          </p:nvSpPr>
          <p:spPr>
            <a:xfrm>
              <a:off x="0" y="0"/>
              <a:ext cx="3471883" cy="639997"/>
            </a:xfrm>
            <a:custGeom>
              <a:avLst/>
              <a:gdLst/>
              <a:ahLst/>
              <a:cxnLst/>
              <a:rect l="l" t="t" r="r" b="b"/>
              <a:pathLst>
                <a:path w="3471883" h="639997">
                  <a:moveTo>
                    <a:pt x="22997" y="0"/>
                  </a:moveTo>
                  <a:lnTo>
                    <a:pt x="3448886" y="0"/>
                  </a:lnTo>
                  <a:cubicBezTo>
                    <a:pt x="3461587" y="0"/>
                    <a:pt x="3471883" y="10296"/>
                    <a:pt x="3471883" y="22997"/>
                  </a:cubicBezTo>
                  <a:lnTo>
                    <a:pt x="3471883" y="617001"/>
                  </a:lnTo>
                  <a:cubicBezTo>
                    <a:pt x="3471883" y="629701"/>
                    <a:pt x="3461587" y="639997"/>
                    <a:pt x="3448886" y="639997"/>
                  </a:cubicBezTo>
                  <a:lnTo>
                    <a:pt x="22997" y="639997"/>
                  </a:lnTo>
                  <a:cubicBezTo>
                    <a:pt x="10296" y="639997"/>
                    <a:pt x="0" y="629701"/>
                    <a:pt x="0" y="617001"/>
                  </a:cubicBezTo>
                  <a:lnTo>
                    <a:pt x="0" y="22997"/>
                  </a:lnTo>
                  <a:cubicBezTo>
                    <a:pt x="0" y="10296"/>
                    <a:pt x="10296" y="0"/>
                    <a:pt x="22997" y="0"/>
                  </a:cubicBezTo>
                  <a:close/>
                </a:path>
              </a:pathLst>
            </a:custGeom>
            <a:solidFill>
              <a:srgbClr val="1B64AE"/>
            </a:solidFill>
          </p:spPr>
          <p:txBody>
            <a:bodyPr/>
            <a:lstStyle/>
            <a:p>
              <a:endParaRPr lang="en-GB"/>
            </a:p>
          </p:txBody>
        </p:sp>
        <p:sp>
          <p:nvSpPr>
            <p:cNvPr id="4" name="TextBox 4"/>
            <p:cNvSpPr txBox="1"/>
            <p:nvPr/>
          </p:nvSpPr>
          <p:spPr>
            <a:xfrm>
              <a:off x="0" y="-38100"/>
              <a:ext cx="3471883" cy="678097"/>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551330" y="4212678"/>
            <a:ext cx="17125480" cy="5703355"/>
            <a:chOff x="0" y="0"/>
            <a:chExt cx="6328204" cy="2107503"/>
          </a:xfrm>
        </p:grpSpPr>
        <p:sp>
          <p:nvSpPr>
            <p:cNvPr id="6" name="Freeform 6"/>
            <p:cNvSpPr/>
            <p:nvPr/>
          </p:nvSpPr>
          <p:spPr>
            <a:xfrm>
              <a:off x="0" y="0"/>
              <a:ext cx="6328204" cy="2107503"/>
            </a:xfrm>
            <a:custGeom>
              <a:avLst/>
              <a:gdLst/>
              <a:ahLst/>
              <a:cxnLst/>
              <a:rect l="l" t="t" r="r" b="b"/>
              <a:pathLst>
                <a:path w="6328204" h="2107503">
                  <a:moveTo>
                    <a:pt x="6203743" y="2107503"/>
                  </a:moveTo>
                  <a:lnTo>
                    <a:pt x="124460" y="2107503"/>
                  </a:lnTo>
                  <a:cubicBezTo>
                    <a:pt x="55880" y="2107503"/>
                    <a:pt x="0" y="2051623"/>
                    <a:pt x="0" y="1983043"/>
                  </a:cubicBezTo>
                  <a:lnTo>
                    <a:pt x="0" y="124460"/>
                  </a:lnTo>
                  <a:cubicBezTo>
                    <a:pt x="0" y="55880"/>
                    <a:pt x="55880" y="0"/>
                    <a:pt x="124460" y="0"/>
                  </a:cubicBezTo>
                  <a:lnTo>
                    <a:pt x="6203744" y="0"/>
                  </a:lnTo>
                  <a:cubicBezTo>
                    <a:pt x="6272324" y="0"/>
                    <a:pt x="6328204" y="55880"/>
                    <a:pt x="6328204" y="124460"/>
                  </a:cubicBezTo>
                  <a:lnTo>
                    <a:pt x="6328204" y="1983043"/>
                  </a:lnTo>
                  <a:cubicBezTo>
                    <a:pt x="6328204" y="2051623"/>
                    <a:pt x="6272324" y="2107503"/>
                    <a:pt x="6203744" y="2107503"/>
                  </a:cubicBezTo>
                  <a:close/>
                </a:path>
              </a:pathLst>
            </a:custGeom>
            <a:solidFill>
              <a:srgbClr val="100F0D">
                <a:alpha val="4706"/>
              </a:srgbClr>
            </a:solidFill>
          </p:spPr>
          <p:txBody>
            <a:bodyPr/>
            <a:lstStyle/>
            <a:p>
              <a:endParaRPr lang="en-GB"/>
            </a:p>
          </p:txBody>
        </p:sp>
      </p:grpSp>
      <p:sp>
        <p:nvSpPr>
          <p:cNvPr id="7" name="Freeform 7"/>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0049462" y="4395528"/>
            <a:ext cx="7671091" cy="3329129"/>
          </a:xfrm>
          <a:prstGeom prst="rect">
            <a:avLst/>
          </a:prstGeom>
        </p:spPr>
        <p:txBody>
          <a:bodyPr lIns="0" tIns="0" rIns="0" bIns="0" rtlCol="0" anchor="t">
            <a:spAutoFit/>
          </a:bodyPr>
          <a:lstStyle/>
          <a:p>
            <a:pPr algn="just">
              <a:lnSpc>
                <a:spcPts val="6554"/>
              </a:lnSpc>
            </a:pPr>
            <a:r>
              <a:rPr lang="en-US" sz="4681" b="1">
                <a:solidFill>
                  <a:srgbClr val="51AD31"/>
                </a:solidFill>
                <a:latin typeface="Poppins Medium"/>
                <a:ea typeface="Poppins Medium"/>
                <a:cs typeface="Poppins Medium"/>
                <a:sym typeface="Poppins Medium"/>
              </a:rPr>
              <a:t>Help your friend to:</a:t>
            </a:r>
          </a:p>
          <a:p>
            <a:pPr algn="just">
              <a:lnSpc>
                <a:spcPts val="6554"/>
              </a:lnSpc>
            </a:pPr>
            <a:r>
              <a:rPr lang="en-US" sz="4681" b="1">
                <a:solidFill>
                  <a:srgbClr val="904AB4"/>
                </a:solidFill>
                <a:latin typeface="Poppins Bold"/>
                <a:ea typeface="Poppins Bold"/>
                <a:cs typeface="Poppins Bold"/>
                <a:sym typeface="Poppins Bold"/>
              </a:rPr>
              <a:t>Log </a:t>
            </a:r>
            <a:r>
              <a:rPr lang="en-US" sz="4681">
                <a:solidFill>
                  <a:srgbClr val="51AD31"/>
                </a:solidFill>
                <a:latin typeface="Poppins"/>
                <a:ea typeface="Poppins"/>
                <a:cs typeface="Poppins"/>
                <a:sym typeface="Poppins"/>
              </a:rPr>
              <a:t>the behaviour​s</a:t>
            </a:r>
          </a:p>
          <a:p>
            <a:pPr algn="just">
              <a:lnSpc>
                <a:spcPts val="6554"/>
              </a:lnSpc>
            </a:pPr>
            <a:r>
              <a:rPr lang="en-US" sz="4681" b="1">
                <a:solidFill>
                  <a:srgbClr val="904AB4"/>
                </a:solidFill>
                <a:latin typeface="Poppins Bold"/>
                <a:ea typeface="Poppins Bold"/>
                <a:cs typeface="Poppins Bold"/>
                <a:sym typeface="Poppins Bold"/>
              </a:rPr>
              <a:t>Talk </a:t>
            </a:r>
            <a:r>
              <a:rPr lang="en-US" sz="4681">
                <a:solidFill>
                  <a:srgbClr val="51AD31"/>
                </a:solidFill>
                <a:latin typeface="Poppins"/>
                <a:ea typeface="Poppins"/>
                <a:cs typeface="Poppins"/>
                <a:sym typeface="Poppins"/>
              </a:rPr>
              <a:t>to other people​</a:t>
            </a:r>
          </a:p>
          <a:p>
            <a:pPr algn="l">
              <a:lnSpc>
                <a:spcPts val="6554"/>
              </a:lnSpc>
            </a:pPr>
            <a:r>
              <a:rPr lang="en-US" sz="4681" b="1">
                <a:solidFill>
                  <a:srgbClr val="904AB4"/>
                </a:solidFill>
                <a:latin typeface="Poppins Bold"/>
                <a:ea typeface="Poppins Bold"/>
                <a:cs typeface="Poppins Bold"/>
                <a:sym typeface="Poppins Bold"/>
              </a:rPr>
              <a:t>Report</a:t>
            </a:r>
            <a:r>
              <a:rPr lang="en-US" sz="4681">
                <a:solidFill>
                  <a:srgbClr val="51AD31"/>
                </a:solidFill>
                <a:latin typeface="Poppins"/>
                <a:ea typeface="Poppins"/>
                <a:cs typeface="Poppins"/>
                <a:sym typeface="Poppins"/>
              </a:rPr>
              <a:t> the behaviours</a:t>
            </a:r>
          </a:p>
        </p:txBody>
      </p:sp>
      <p:sp>
        <p:nvSpPr>
          <p:cNvPr id="9" name="TextBox 9"/>
          <p:cNvSpPr txBox="1"/>
          <p:nvPr/>
        </p:nvSpPr>
        <p:spPr>
          <a:xfrm>
            <a:off x="1284625" y="1464624"/>
            <a:ext cx="15658890" cy="2027720"/>
          </a:xfrm>
          <a:prstGeom prst="rect">
            <a:avLst/>
          </a:prstGeom>
        </p:spPr>
        <p:txBody>
          <a:bodyPr lIns="0" tIns="0" rIns="0" bIns="0" rtlCol="0" anchor="t">
            <a:spAutoFit/>
          </a:bodyPr>
          <a:lstStyle/>
          <a:p>
            <a:pPr marL="0" lvl="0" indent="0" algn="ctr">
              <a:lnSpc>
                <a:spcPts val="14972"/>
              </a:lnSpc>
              <a:spcBef>
                <a:spcPct val="0"/>
              </a:spcBef>
            </a:pPr>
            <a:r>
              <a:rPr lang="en-US" sz="12907" b="1" spc="-129">
                <a:solidFill>
                  <a:srgbClr val="FFFFFF"/>
                </a:solidFill>
                <a:latin typeface="Poppins Semi-Bold"/>
                <a:ea typeface="Poppins Semi-Bold"/>
                <a:cs typeface="Poppins Semi-Bold"/>
                <a:sym typeface="Poppins Semi-Bold"/>
              </a:rPr>
              <a:t>Helping a friend</a:t>
            </a:r>
          </a:p>
        </p:txBody>
      </p:sp>
      <p:sp>
        <p:nvSpPr>
          <p:cNvPr id="10" name="TextBox 10"/>
          <p:cNvSpPr txBox="1"/>
          <p:nvPr/>
        </p:nvSpPr>
        <p:spPr>
          <a:xfrm>
            <a:off x="872951" y="4308928"/>
            <a:ext cx="8202909" cy="5278528"/>
          </a:xfrm>
          <a:prstGeom prst="rect">
            <a:avLst/>
          </a:prstGeom>
        </p:spPr>
        <p:txBody>
          <a:bodyPr lIns="0" tIns="0" rIns="0" bIns="0" rtlCol="0" anchor="t">
            <a:spAutoFit/>
          </a:bodyPr>
          <a:lstStyle/>
          <a:p>
            <a:pPr marL="917100" lvl="1" indent="-458550" algn="just">
              <a:lnSpc>
                <a:spcPts val="5946"/>
              </a:lnSpc>
              <a:buFont typeface="Arial"/>
              <a:buChar char="•"/>
            </a:pPr>
            <a:r>
              <a:rPr lang="en-US" sz="4247" b="1">
                <a:solidFill>
                  <a:srgbClr val="51AD31"/>
                </a:solidFill>
                <a:latin typeface="Poppins Medium"/>
                <a:ea typeface="Poppins Medium"/>
                <a:cs typeface="Poppins Medium"/>
                <a:sym typeface="Poppins Medium"/>
              </a:rPr>
              <a:t>Be there for them​</a:t>
            </a:r>
          </a:p>
          <a:p>
            <a:pPr marL="917100" lvl="1" indent="-458550" algn="just">
              <a:lnSpc>
                <a:spcPts val="5946"/>
              </a:lnSpc>
              <a:buFont typeface="Arial"/>
              <a:buChar char="•"/>
            </a:pPr>
            <a:r>
              <a:rPr lang="en-US" sz="4247" b="1">
                <a:solidFill>
                  <a:srgbClr val="51AD31"/>
                </a:solidFill>
                <a:latin typeface="Poppins Medium"/>
                <a:ea typeface="Poppins Medium"/>
                <a:cs typeface="Poppins Medium"/>
                <a:sym typeface="Poppins Medium"/>
              </a:rPr>
              <a:t>Be patient​</a:t>
            </a:r>
          </a:p>
          <a:p>
            <a:pPr marL="917100" lvl="1" indent="-458550" algn="just">
              <a:lnSpc>
                <a:spcPts val="5946"/>
              </a:lnSpc>
              <a:buFont typeface="Arial"/>
              <a:buChar char="•"/>
            </a:pPr>
            <a:r>
              <a:rPr lang="en-US" sz="4247" b="1">
                <a:solidFill>
                  <a:srgbClr val="51AD31"/>
                </a:solidFill>
                <a:latin typeface="Poppins Medium"/>
                <a:ea typeface="Poppins Medium"/>
                <a:cs typeface="Poppins Medium"/>
                <a:sym typeface="Poppins Medium"/>
              </a:rPr>
              <a:t>Listen and believe​</a:t>
            </a:r>
          </a:p>
          <a:p>
            <a:pPr marL="917100" lvl="1" indent="-458550" algn="just">
              <a:lnSpc>
                <a:spcPts val="5946"/>
              </a:lnSpc>
              <a:buFont typeface="Arial"/>
              <a:buChar char="•"/>
            </a:pPr>
            <a:r>
              <a:rPr lang="en-US" sz="4247" b="1">
                <a:solidFill>
                  <a:srgbClr val="51AD31"/>
                </a:solidFill>
                <a:latin typeface="Poppins Medium"/>
                <a:ea typeface="Poppins Medium"/>
                <a:cs typeface="Poppins Medium"/>
                <a:sym typeface="Poppins Medium"/>
              </a:rPr>
              <a:t>Don’t judge​</a:t>
            </a:r>
          </a:p>
          <a:p>
            <a:pPr marL="917100" lvl="1" indent="-458550" algn="just">
              <a:lnSpc>
                <a:spcPts val="5946"/>
              </a:lnSpc>
              <a:buFont typeface="Arial"/>
              <a:buChar char="•"/>
            </a:pPr>
            <a:r>
              <a:rPr lang="en-US" sz="4247" b="1">
                <a:solidFill>
                  <a:srgbClr val="51AD31"/>
                </a:solidFill>
                <a:latin typeface="Poppins Medium"/>
                <a:ea typeface="Poppins Medium"/>
                <a:cs typeface="Poppins Medium"/>
                <a:sym typeface="Poppins Medium"/>
              </a:rPr>
              <a:t>Tell them it’s not their fault​</a:t>
            </a:r>
          </a:p>
          <a:p>
            <a:pPr marL="917100" lvl="1" indent="-458550" algn="just">
              <a:lnSpc>
                <a:spcPts val="5946"/>
              </a:lnSpc>
              <a:buFont typeface="Arial"/>
              <a:buChar char="•"/>
            </a:pPr>
            <a:r>
              <a:rPr lang="en-US" sz="4247" b="1">
                <a:solidFill>
                  <a:srgbClr val="51AD31"/>
                </a:solidFill>
                <a:latin typeface="Poppins Medium"/>
                <a:ea typeface="Poppins Medium"/>
                <a:cs typeface="Poppins Medium"/>
                <a:sym typeface="Poppins Medium"/>
              </a:rPr>
              <a:t>Remind them they are not alone</a:t>
            </a:r>
          </a:p>
        </p:txBody>
      </p:sp>
      <p:sp>
        <p:nvSpPr>
          <p:cNvPr id="11" name="TextBox 11"/>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2" name="TextBox 12"/>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4965" y="761232"/>
            <a:ext cx="17197569" cy="2980360"/>
            <a:chOff x="0" y="0"/>
            <a:chExt cx="3692977" cy="639997"/>
          </a:xfrm>
        </p:grpSpPr>
        <p:sp>
          <p:nvSpPr>
            <p:cNvPr id="3" name="Freeform 3"/>
            <p:cNvSpPr/>
            <p:nvPr/>
          </p:nvSpPr>
          <p:spPr>
            <a:xfrm>
              <a:off x="0" y="0"/>
              <a:ext cx="3692977" cy="639997"/>
            </a:xfrm>
            <a:custGeom>
              <a:avLst/>
              <a:gdLst/>
              <a:ahLst/>
              <a:cxnLst/>
              <a:rect l="l" t="t" r="r" b="b"/>
              <a:pathLst>
                <a:path w="3692977" h="639997">
                  <a:moveTo>
                    <a:pt x="22959" y="0"/>
                  </a:moveTo>
                  <a:lnTo>
                    <a:pt x="3670018" y="0"/>
                  </a:lnTo>
                  <a:cubicBezTo>
                    <a:pt x="3676107" y="0"/>
                    <a:pt x="3681947" y="2419"/>
                    <a:pt x="3686253" y="6725"/>
                  </a:cubicBezTo>
                  <a:cubicBezTo>
                    <a:pt x="3690558" y="11030"/>
                    <a:pt x="3692977" y="16870"/>
                    <a:pt x="3692977" y="22959"/>
                  </a:cubicBezTo>
                  <a:lnTo>
                    <a:pt x="3692977" y="617039"/>
                  </a:lnTo>
                  <a:cubicBezTo>
                    <a:pt x="3692977" y="623128"/>
                    <a:pt x="3690558" y="628967"/>
                    <a:pt x="3686253" y="633273"/>
                  </a:cubicBezTo>
                  <a:cubicBezTo>
                    <a:pt x="3681947" y="637579"/>
                    <a:pt x="3676107" y="639997"/>
                    <a:pt x="3670018" y="639997"/>
                  </a:cubicBezTo>
                  <a:lnTo>
                    <a:pt x="22959" y="639997"/>
                  </a:lnTo>
                  <a:cubicBezTo>
                    <a:pt x="16870" y="639997"/>
                    <a:pt x="11030" y="637579"/>
                    <a:pt x="6725" y="633273"/>
                  </a:cubicBezTo>
                  <a:cubicBezTo>
                    <a:pt x="2419" y="628967"/>
                    <a:pt x="0" y="623128"/>
                    <a:pt x="0" y="617039"/>
                  </a:cubicBezTo>
                  <a:lnTo>
                    <a:pt x="0" y="22959"/>
                  </a:lnTo>
                  <a:cubicBezTo>
                    <a:pt x="0" y="16870"/>
                    <a:pt x="2419" y="11030"/>
                    <a:pt x="6725" y="6725"/>
                  </a:cubicBezTo>
                  <a:cubicBezTo>
                    <a:pt x="11030" y="2419"/>
                    <a:pt x="16870" y="0"/>
                    <a:pt x="22959" y="0"/>
                  </a:cubicBezTo>
                  <a:close/>
                </a:path>
              </a:pathLst>
            </a:custGeom>
            <a:solidFill>
              <a:srgbClr val="1B64AE"/>
            </a:solidFill>
          </p:spPr>
          <p:txBody>
            <a:bodyPr/>
            <a:lstStyle/>
            <a:p>
              <a:endParaRPr lang="en-GB"/>
            </a:p>
          </p:txBody>
        </p:sp>
        <p:sp>
          <p:nvSpPr>
            <p:cNvPr id="4" name="TextBox 4"/>
            <p:cNvSpPr txBox="1"/>
            <p:nvPr/>
          </p:nvSpPr>
          <p:spPr>
            <a:xfrm>
              <a:off x="0" y="-38100"/>
              <a:ext cx="3692977" cy="678097"/>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564965" y="3741592"/>
            <a:ext cx="17153754" cy="6406145"/>
            <a:chOff x="0" y="0"/>
            <a:chExt cx="6731192" cy="2513793"/>
          </a:xfrm>
        </p:grpSpPr>
        <p:sp>
          <p:nvSpPr>
            <p:cNvPr id="6" name="Freeform 6"/>
            <p:cNvSpPr/>
            <p:nvPr/>
          </p:nvSpPr>
          <p:spPr>
            <a:xfrm>
              <a:off x="0" y="0"/>
              <a:ext cx="6731192" cy="2513793"/>
            </a:xfrm>
            <a:custGeom>
              <a:avLst/>
              <a:gdLst/>
              <a:ahLst/>
              <a:cxnLst/>
              <a:rect l="l" t="t" r="r" b="b"/>
              <a:pathLst>
                <a:path w="6731192" h="2513793">
                  <a:moveTo>
                    <a:pt x="6606732" y="2513793"/>
                  </a:moveTo>
                  <a:lnTo>
                    <a:pt x="124460" y="2513793"/>
                  </a:lnTo>
                  <a:cubicBezTo>
                    <a:pt x="55880" y="2513793"/>
                    <a:pt x="0" y="2457913"/>
                    <a:pt x="0" y="2389333"/>
                  </a:cubicBezTo>
                  <a:lnTo>
                    <a:pt x="0" y="124460"/>
                  </a:lnTo>
                  <a:cubicBezTo>
                    <a:pt x="0" y="55880"/>
                    <a:pt x="55880" y="0"/>
                    <a:pt x="124460" y="0"/>
                  </a:cubicBezTo>
                  <a:lnTo>
                    <a:pt x="6606732" y="0"/>
                  </a:lnTo>
                  <a:cubicBezTo>
                    <a:pt x="6675312" y="0"/>
                    <a:pt x="6731192" y="55880"/>
                    <a:pt x="6731192" y="124460"/>
                  </a:cubicBezTo>
                  <a:lnTo>
                    <a:pt x="6731192" y="2389333"/>
                  </a:lnTo>
                  <a:cubicBezTo>
                    <a:pt x="6731192" y="2457913"/>
                    <a:pt x="6675312" y="2513793"/>
                    <a:pt x="6606732" y="2513793"/>
                  </a:cubicBezTo>
                  <a:close/>
                </a:path>
              </a:pathLst>
            </a:custGeom>
            <a:solidFill>
              <a:srgbClr val="100F0D">
                <a:alpha val="4706"/>
              </a:srgbClr>
            </a:solidFill>
          </p:spPr>
          <p:txBody>
            <a:bodyPr/>
            <a:lstStyle/>
            <a:p>
              <a:endParaRPr lang="en-GB"/>
            </a:p>
          </p:txBody>
        </p:sp>
      </p:grpSp>
      <p:sp>
        <p:nvSpPr>
          <p:cNvPr id="7" name="Freeform 7"/>
          <p:cNvSpPr/>
          <p:nvPr/>
        </p:nvSpPr>
        <p:spPr>
          <a:xfrm>
            <a:off x="17134312" y="9258300"/>
            <a:ext cx="998145" cy="889436"/>
          </a:xfrm>
          <a:custGeom>
            <a:avLst/>
            <a:gdLst/>
            <a:ahLst/>
            <a:cxnLst/>
            <a:rect l="l" t="t" r="r" b="b"/>
            <a:pathLst>
              <a:path w="998145" h="889436">
                <a:moveTo>
                  <a:pt x="0" y="0"/>
                </a:moveTo>
                <a:lnTo>
                  <a:pt x="998144" y="0"/>
                </a:lnTo>
                <a:lnTo>
                  <a:pt x="998144" y="889436"/>
                </a:lnTo>
                <a:lnTo>
                  <a:pt x="0" y="889436"/>
                </a:lnTo>
                <a:lnTo>
                  <a:pt x="0" y="0"/>
                </a:lnTo>
                <a:close/>
              </a:path>
            </a:pathLst>
          </a:custGeom>
          <a:blipFill>
            <a:blip r:embed="rId3"/>
            <a:stretch>
              <a:fillRect l="-416" r="-416"/>
            </a:stretch>
          </a:blipFill>
        </p:spPr>
        <p:txBody>
          <a:bodyPr/>
          <a:lstStyle/>
          <a:p>
            <a:endParaRPr lang="en-GB"/>
          </a:p>
        </p:txBody>
      </p:sp>
      <p:sp>
        <p:nvSpPr>
          <p:cNvPr id="8" name="TextBox 8"/>
          <p:cNvSpPr txBox="1"/>
          <p:nvPr/>
        </p:nvSpPr>
        <p:spPr>
          <a:xfrm>
            <a:off x="757893" y="3815582"/>
            <a:ext cx="16960826" cy="4209489"/>
          </a:xfrm>
          <a:prstGeom prst="rect">
            <a:avLst/>
          </a:prstGeom>
        </p:spPr>
        <p:txBody>
          <a:bodyPr lIns="0" tIns="0" rIns="0" bIns="0" rtlCol="0" anchor="t">
            <a:spAutoFit/>
          </a:bodyPr>
          <a:lstStyle/>
          <a:p>
            <a:pPr marL="730291" lvl="1" indent="-365146" algn="just">
              <a:lnSpc>
                <a:spcPts val="4735"/>
              </a:lnSpc>
              <a:buFont typeface="Arial"/>
              <a:buChar char="•"/>
            </a:pPr>
            <a:r>
              <a:rPr lang="en-US" sz="3382" b="1">
                <a:solidFill>
                  <a:srgbClr val="51AD31"/>
                </a:solidFill>
                <a:latin typeface="Poppins Medium"/>
                <a:ea typeface="Poppins Medium"/>
                <a:cs typeface="Poppins Medium"/>
                <a:sym typeface="Poppins Medium"/>
              </a:rPr>
              <a:t>If someone won’t accept ’no’ or does not listen when you ask them to ‘stop’:​</a:t>
            </a:r>
          </a:p>
          <a:p>
            <a:pPr algn="just">
              <a:lnSpc>
                <a:spcPts val="4735"/>
              </a:lnSpc>
            </a:pPr>
            <a:endParaRPr lang="en-US" sz="3382" b="1">
              <a:solidFill>
                <a:srgbClr val="51AD31"/>
              </a:solidFill>
              <a:latin typeface="Poppins Medium"/>
              <a:ea typeface="Poppins Medium"/>
              <a:cs typeface="Poppins Medium"/>
              <a:sym typeface="Poppins Medium"/>
            </a:endParaRPr>
          </a:p>
          <a:p>
            <a:pPr marL="730291" lvl="1" indent="-365146" algn="just">
              <a:lnSpc>
                <a:spcPts val="4735"/>
              </a:lnSpc>
              <a:buFont typeface="Arial"/>
              <a:buChar char="•"/>
            </a:pPr>
            <a:r>
              <a:rPr lang="en-US" sz="3382" b="1">
                <a:solidFill>
                  <a:srgbClr val="51AD31"/>
                </a:solidFill>
                <a:latin typeface="Poppins Medium"/>
                <a:ea typeface="Poppins Medium"/>
                <a:cs typeface="Poppins Medium"/>
                <a:sym typeface="Poppins Medium"/>
              </a:rPr>
              <a:t>It’s not your fault.​</a:t>
            </a:r>
          </a:p>
          <a:p>
            <a:pPr marL="730291" lvl="1" indent="-365146" algn="just">
              <a:lnSpc>
                <a:spcPts val="4735"/>
              </a:lnSpc>
              <a:buFont typeface="Arial"/>
              <a:buChar char="•"/>
            </a:pPr>
            <a:r>
              <a:rPr lang="en-US" sz="3382" b="1">
                <a:solidFill>
                  <a:srgbClr val="51AD31"/>
                </a:solidFill>
                <a:latin typeface="Poppins Medium"/>
                <a:ea typeface="Poppins Medium"/>
                <a:cs typeface="Poppins Medium"/>
                <a:sym typeface="Poppins Medium"/>
              </a:rPr>
              <a:t>It is okay to change your mind, no means no at any point.​</a:t>
            </a:r>
          </a:p>
          <a:p>
            <a:pPr marL="730291" lvl="1" indent="-365146" algn="just">
              <a:lnSpc>
                <a:spcPts val="4735"/>
              </a:lnSpc>
              <a:buFont typeface="Arial"/>
              <a:buChar char="•"/>
            </a:pPr>
            <a:r>
              <a:rPr lang="en-US" sz="3382" b="1">
                <a:solidFill>
                  <a:srgbClr val="51AD31"/>
                </a:solidFill>
                <a:latin typeface="Poppins Medium"/>
                <a:ea typeface="Poppins Medium"/>
                <a:cs typeface="Poppins Medium"/>
                <a:sym typeface="Poppins Medium"/>
              </a:rPr>
              <a:t>You should not accept repeated, unwanted behaviours.​</a:t>
            </a:r>
          </a:p>
          <a:p>
            <a:pPr marL="730291" lvl="1" indent="-365146" algn="just">
              <a:lnSpc>
                <a:spcPts val="4735"/>
              </a:lnSpc>
              <a:buFont typeface="Arial"/>
              <a:buChar char="•"/>
            </a:pPr>
            <a:r>
              <a:rPr lang="en-US" sz="3382" b="1">
                <a:solidFill>
                  <a:srgbClr val="51AD31"/>
                </a:solidFill>
                <a:latin typeface="Poppins Medium"/>
                <a:ea typeface="Poppins Medium"/>
                <a:cs typeface="Poppins Medium"/>
                <a:sym typeface="Poppins Medium"/>
              </a:rPr>
              <a:t>Trust your instincts and stay safe.</a:t>
            </a:r>
          </a:p>
        </p:txBody>
      </p:sp>
      <p:sp>
        <p:nvSpPr>
          <p:cNvPr id="9" name="Freeform 9"/>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rot="-5400000">
            <a:off x="1434714" y="7937464"/>
            <a:ext cx="2122666" cy="2297880"/>
          </a:xfrm>
          <a:custGeom>
            <a:avLst/>
            <a:gdLst/>
            <a:ahLst/>
            <a:cxnLst/>
            <a:rect l="l" t="t" r="r" b="b"/>
            <a:pathLst>
              <a:path w="2122666" h="2297880">
                <a:moveTo>
                  <a:pt x="0" y="0"/>
                </a:moveTo>
                <a:lnTo>
                  <a:pt x="2122666" y="0"/>
                </a:lnTo>
                <a:lnTo>
                  <a:pt x="2122666" y="2297879"/>
                </a:lnTo>
                <a:lnTo>
                  <a:pt x="0" y="2297879"/>
                </a:lnTo>
                <a:lnTo>
                  <a:pt x="0" y="0"/>
                </a:lnTo>
                <a:close/>
              </a:path>
            </a:pathLst>
          </a:custGeom>
          <a:blipFill>
            <a:blip r:embed="rId6">
              <a:alphaModFix amt="78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TextBox 11"/>
          <p:cNvSpPr txBox="1"/>
          <p:nvPr/>
        </p:nvSpPr>
        <p:spPr>
          <a:xfrm>
            <a:off x="1261197" y="1213257"/>
            <a:ext cx="15684743" cy="2027682"/>
          </a:xfrm>
          <a:prstGeom prst="rect">
            <a:avLst/>
          </a:prstGeom>
        </p:spPr>
        <p:txBody>
          <a:bodyPr lIns="0" tIns="0" rIns="0" bIns="0" rtlCol="0" anchor="t">
            <a:spAutoFit/>
          </a:bodyPr>
          <a:lstStyle/>
          <a:p>
            <a:pPr marL="0" lvl="0" indent="0" algn="ctr">
              <a:lnSpc>
                <a:spcPts val="14963"/>
              </a:lnSpc>
              <a:spcBef>
                <a:spcPct val="0"/>
              </a:spcBef>
            </a:pPr>
            <a:r>
              <a:rPr lang="en-US" sz="12900" b="1" spc="-129">
                <a:solidFill>
                  <a:srgbClr val="FFFFFF"/>
                </a:solidFill>
                <a:latin typeface="Poppins Semi-Bold"/>
                <a:ea typeface="Poppins Semi-Bold"/>
                <a:cs typeface="Poppins Semi-Bold"/>
                <a:sym typeface="Poppins Semi-Bold"/>
              </a:rPr>
              <a:t>Remember</a:t>
            </a:r>
          </a:p>
        </p:txBody>
      </p:sp>
      <p:sp>
        <p:nvSpPr>
          <p:cNvPr id="12" name="TextBox 12"/>
          <p:cNvSpPr txBox="1"/>
          <p:nvPr/>
        </p:nvSpPr>
        <p:spPr>
          <a:xfrm>
            <a:off x="1847026" y="8204757"/>
            <a:ext cx="1660483" cy="1010986"/>
          </a:xfrm>
          <a:prstGeom prst="rect">
            <a:avLst/>
          </a:prstGeom>
        </p:spPr>
        <p:txBody>
          <a:bodyPr lIns="0" tIns="0" rIns="0" bIns="0" rtlCol="0" anchor="t">
            <a:spAutoFit/>
          </a:bodyPr>
          <a:lstStyle/>
          <a:p>
            <a:pPr algn="just">
              <a:lnSpc>
                <a:spcPts val="7801"/>
              </a:lnSpc>
            </a:pPr>
            <a:r>
              <a:rPr lang="en-US" sz="5572">
                <a:solidFill>
                  <a:srgbClr val="1B64AE"/>
                </a:solidFill>
                <a:latin typeface="Adumu Regular"/>
                <a:ea typeface="Adumu Regular"/>
                <a:cs typeface="Adumu Regular"/>
                <a:sym typeface="Adumu Regular"/>
              </a:rPr>
              <a:t>Log </a:t>
            </a:r>
          </a:p>
        </p:txBody>
      </p:sp>
      <p:sp>
        <p:nvSpPr>
          <p:cNvPr id="13" name="Freeform 13"/>
          <p:cNvSpPr/>
          <p:nvPr/>
        </p:nvSpPr>
        <p:spPr>
          <a:xfrm rot="-5400000">
            <a:off x="7981398" y="8040572"/>
            <a:ext cx="2122666" cy="2297880"/>
          </a:xfrm>
          <a:custGeom>
            <a:avLst/>
            <a:gdLst/>
            <a:ahLst/>
            <a:cxnLst/>
            <a:rect l="l" t="t" r="r" b="b"/>
            <a:pathLst>
              <a:path w="2122666" h="2297880">
                <a:moveTo>
                  <a:pt x="0" y="0"/>
                </a:moveTo>
                <a:lnTo>
                  <a:pt x="2122667" y="0"/>
                </a:lnTo>
                <a:lnTo>
                  <a:pt x="2122667" y="2297880"/>
                </a:lnTo>
                <a:lnTo>
                  <a:pt x="0" y="2297880"/>
                </a:lnTo>
                <a:lnTo>
                  <a:pt x="0" y="0"/>
                </a:lnTo>
                <a:close/>
              </a:path>
            </a:pathLst>
          </a:custGeom>
          <a:blipFill>
            <a:blip r:embed="rId6">
              <a:alphaModFix amt="78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8223929" y="8242495"/>
            <a:ext cx="2577209" cy="1010986"/>
          </a:xfrm>
          <a:prstGeom prst="rect">
            <a:avLst/>
          </a:prstGeom>
        </p:spPr>
        <p:txBody>
          <a:bodyPr lIns="0" tIns="0" rIns="0" bIns="0" rtlCol="0" anchor="t">
            <a:spAutoFit/>
          </a:bodyPr>
          <a:lstStyle/>
          <a:p>
            <a:pPr algn="just">
              <a:lnSpc>
                <a:spcPts val="7801"/>
              </a:lnSpc>
            </a:pPr>
            <a:r>
              <a:rPr lang="en-US" sz="5572">
                <a:solidFill>
                  <a:srgbClr val="1B64AE"/>
                </a:solidFill>
                <a:latin typeface="Adumu Regular"/>
                <a:ea typeface="Adumu Regular"/>
                <a:cs typeface="Adumu Regular"/>
                <a:sym typeface="Adumu Regular"/>
              </a:rPr>
              <a:t>Talk</a:t>
            </a:r>
          </a:p>
        </p:txBody>
      </p:sp>
      <p:sp>
        <p:nvSpPr>
          <p:cNvPr id="15" name="Freeform 15"/>
          <p:cNvSpPr/>
          <p:nvPr/>
        </p:nvSpPr>
        <p:spPr>
          <a:xfrm rot="-5400000">
            <a:off x="13881544" y="7937464"/>
            <a:ext cx="2122666" cy="2297880"/>
          </a:xfrm>
          <a:custGeom>
            <a:avLst/>
            <a:gdLst/>
            <a:ahLst/>
            <a:cxnLst/>
            <a:rect l="l" t="t" r="r" b="b"/>
            <a:pathLst>
              <a:path w="2122666" h="2297880">
                <a:moveTo>
                  <a:pt x="0" y="0"/>
                </a:moveTo>
                <a:lnTo>
                  <a:pt x="2122666" y="0"/>
                </a:lnTo>
                <a:lnTo>
                  <a:pt x="2122666" y="2297879"/>
                </a:lnTo>
                <a:lnTo>
                  <a:pt x="0" y="2297879"/>
                </a:lnTo>
                <a:lnTo>
                  <a:pt x="0" y="0"/>
                </a:lnTo>
                <a:close/>
              </a:path>
            </a:pathLst>
          </a:custGeom>
          <a:blipFill>
            <a:blip r:embed="rId6">
              <a:alphaModFix amt="78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TextBox 16"/>
          <p:cNvSpPr txBox="1"/>
          <p:nvPr/>
        </p:nvSpPr>
        <p:spPr>
          <a:xfrm>
            <a:off x="13785691" y="8242495"/>
            <a:ext cx="3294866" cy="1010986"/>
          </a:xfrm>
          <a:prstGeom prst="rect">
            <a:avLst/>
          </a:prstGeom>
        </p:spPr>
        <p:txBody>
          <a:bodyPr lIns="0" tIns="0" rIns="0" bIns="0" rtlCol="0" anchor="t">
            <a:spAutoFit/>
          </a:bodyPr>
          <a:lstStyle/>
          <a:p>
            <a:pPr algn="just">
              <a:lnSpc>
                <a:spcPts val="7801"/>
              </a:lnSpc>
            </a:pPr>
            <a:r>
              <a:rPr lang="en-US" sz="5572">
                <a:solidFill>
                  <a:srgbClr val="1B64AE"/>
                </a:solidFill>
                <a:latin typeface="Adumu Regular"/>
                <a:ea typeface="Adumu Regular"/>
                <a:cs typeface="Adumu Regular"/>
                <a:sym typeface="Adumu Regular"/>
              </a:rPr>
              <a:t>Report</a:t>
            </a:r>
          </a:p>
        </p:txBody>
      </p:sp>
      <p:sp>
        <p:nvSpPr>
          <p:cNvPr id="17" name="TextBox 17"/>
          <p:cNvSpPr txBox="1"/>
          <p:nvPr/>
        </p:nvSpPr>
        <p:spPr>
          <a:xfrm>
            <a:off x="1261197" y="9330043"/>
            <a:ext cx="2577209" cy="392970"/>
          </a:xfrm>
          <a:prstGeom prst="rect">
            <a:avLst/>
          </a:prstGeom>
        </p:spPr>
        <p:txBody>
          <a:bodyPr lIns="0" tIns="0" rIns="0" bIns="0" rtlCol="0" anchor="t">
            <a:spAutoFit/>
          </a:bodyPr>
          <a:lstStyle/>
          <a:p>
            <a:pPr algn="ctr">
              <a:lnSpc>
                <a:spcPts val="3015"/>
              </a:lnSpc>
            </a:pPr>
            <a:r>
              <a:rPr lang="en-US" sz="2153">
                <a:solidFill>
                  <a:srgbClr val="1B64AE"/>
                </a:solidFill>
                <a:latin typeface="Adumu Regular"/>
                <a:ea typeface="Adumu Regular"/>
                <a:cs typeface="Adumu Regular"/>
                <a:sym typeface="Adumu Regular"/>
              </a:rPr>
              <a:t>the behaviours</a:t>
            </a:r>
          </a:p>
        </p:txBody>
      </p:sp>
      <p:sp>
        <p:nvSpPr>
          <p:cNvPr id="18" name="TextBox 18"/>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9" name="TextBox 19"/>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
        <p:nvSpPr>
          <p:cNvPr id="20" name="TextBox 20"/>
          <p:cNvSpPr txBox="1"/>
          <p:nvPr/>
        </p:nvSpPr>
        <p:spPr>
          <a:xfrm>
            <a:off x="7853238" y="9330043"/>
            <a:ext cx="2577209" cy="392970"/>
          </a:xfrm>
          <a:prstGeom prst="rect">
            <a:avLst/>
          </a:prstGeom>
        </p:spPr>
        <p:txBody>
          <a:bodyPr lIns="0" tIns="0" rIns="0" bIns="0" rtlCol="0" anchor="t">
            <a:spAutoFit/>
          </a:bodyPr>
          <a:lstStyle/>
          <a:p>
            <a:pPr algn="ctr">
              <a:lnSpc>
                <a:spcPts val="3015"/>
              </a:lnSpc>
            </a:pPr>
            <a:r>
              <a:rPr lang="en-US" sz="2153">
                <a:solidFill>
                  <a:srgbClr val="1B64AE"/>
                </a:solidFill>
                <a:latin typeface="Adumu Regular"/>
                <a:ea typeface="Adumu Regular"/>
                <a:cs typeface="Adumu Regular"/>
                <a:sym typeface="Adumu Regular"/>
              </a:rPr>
              <a:t>to other people​</a:t>
            </a:r>
          </a:p>
        </p:txBody>
      </p:sp>
      <p:sp>
        <p:nvSpPr>
          <p:cNvPr id="21" name="TextBox 21"/>
          <p:cNvSpPr txBox="1"/>
          <p:nvPr/>
        </p:nvSpPr>
        <p:spPr>
          <a:xfrm>
            <a:off x="13785691" y="9310048"/>
            <a:ext cx="2577209" cy="392970"/>
          </a:xfrm>
          <a:prstGeom prst="rect">
            <a:avLst/>
          </a:prstGeom>
        </p:spPr>
        <p:txBody>
          <a:bodyPr lIns="0" tIns="0" rIns="0" bIns="0" rtlCol="0" anchor="t">
            <a:spAutoFit/>
          </a:bodyPr>
          <a:lstStyle/>
          <a:p>
            <a:pPr algn="ctr">
              <a:lnSpc>
                <a:spcPts val="3015"/>
              </a:lnSpc>
            </a:pPr>
            <a:r>
              <a:rPr lang="en-US" sz="2153">
                <a:solidFill>
                  <a:srgbClr val="1B64AE"/>
                </a:solidFill>
                <a:latin typeface="Adumu Regular"/>
                <a:ea typeface="Adumu Regular"/>
                <a:cs typeface="Adumu Regular"/>
                <a:sym typeface="Adumu Regular"/>
              </a:rPr>
              <a:t>the behaviours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228" y="1891219"/>
            <a:ext cx="17079543" cy="7957971"/>
            <a:chOff x="0" y="0"/>
            <a:chExt cx="28942318" cy="13485262"/>
          </a:xfrm>
        </p:grpSpPr>
        <p:sp>
          <p:nvSpPr>
            <p:cNvPr id="3" name="Freeform 3"/>
            <p:cNvSpPr/>
            <p:nvPr/>
          </p:nvSpPr>
          <p:spPr>
            <a:xfrm>
              <a:off x="0" y="0"/>
              <a:ext cx="28942317" cy="13485262"/>
            </a:xfrm>
            <a:custGeom>
              <a:avLst/>
              <a:gdLst/>
              <a:ahLst/>
              <a:cxnLst/>
              <a:rect l="l" t="t" r="r" b="b"/>
              <a:pathLst>
                <a:path w="28942317" h="13485262">
                  <a:moveTo>
                    <a:pt x="28817860" y="13485262"/>
                  </a:moveTo>
                  <a:lnTo>
                    <a:pt x="124460" y="13485262"/>
                  </a:lnTo>
                  <a:cubicBezTo>
                    <a:pt x="55880" y="13485262"/>
                    <a:pt x="0" y="13429382"/>
                    <a:pt x="0" y="13360803"/>
                  </a:cubicBezTo>
                  <a:lnTo>
                    <a:pt x="0" y="124460"/>
                  </a:lnTo>
                  <a:cubicBezTo>
                    <a:pt x="0" y="55880"/>
                    <a:pt x="55880" y="0"/>
                    <a:pt x="124460" y="0"/>
                  </a:cubicBezTo>
                  <a:lnTo>
                    <a:pt x="28817860" y="0"/>
                  </a:lnTo>
                  <a:cubicBezTo>
                    <a:pt x="28886438" y="0"/>
                    <a:pt x="28942317" y="55880"/>
                    <a:pt x="28942317" y="124460"/>
                  </a:cubicBezTo>
                  <a:lnTo>
                    <a:pt x="28942317" y="13360803"/>
                  </a:lnTo>
                  <a:cubicBezTo>
                    <a:pt x="28942317" y="13429382"/>
                    <a:pt x="28886438" y="13485262"/>
                    <a:pt x="28817860" y="13485262"/>
                  </a:cubicBezTo>
                  <a:close/>
                </a:path>
              </a:pathLst>
            </a:custGeom>
            <a:solidFill>
              <a:srgbClr val="EDF0F2"/>
            </a:solidFill>
          </p:spPr>
          <p:txBody>
            <a:bodyPr/>
            <a:lstStyle/>
            <a:p>
              <a:endParaRPr lang="en-GB"/>
            </a:p>
          </p:txBody>
        </p:sp>
      </p:grpSp>
      <p:sp>
        <p:nvSpPr>
          <p:cNvPr id="4" name="Freeform 4"/>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5" name="Freeform 5"/>
          <p:cNvSpPr/>
          <p:nvPr/>
        </p:nvSpPr>
        <p:spPr>
          <a:xfrm>
            <a:off x="9644321" y="0"/>
            <a:ext cx="605463" cy="605463"/>
          </a:xfrm>
          <a:custGeom>
            <a:avLst/>
            <a:gdLst/>
            <a:ahLst/>
            <a:cxnLst/>
            <a:rect l="l" t="t" r="r" b="b"/>
            <a:pathLst>
              <a:path w="605463" h="605463">
                <a:moveTo>
                  <a:pt x="0" y="0"/>
                </a:moveTo>
                <a:lnTo>
                  <a:pt x="605462" y="0"/>
                </a:lnTo>
                <a:lnTo>
                  <a:pt x="605462"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6" name="Group 6"/>
          <p:cNvGrpSpPr/>
          <p:nvPr/>
        </p:nvGrpSpPr>
        <p:grpSpPr>
          <a:xfrm>
            <a:off x="2043279" y="869633"/>
            <a:ext cx="14052505" cy="1905327"/>
            <a:chOff x="0" y="0"/>
            <a:chExt cx="3331437" cy="451697"/>
          </a:xfrm>
        </p:grpSpPr>
        <p:sp>
          <p:nvSpPr>
            <p:cNvPr id="7" name="Freeform 7"/>
            <p:cNvSpPr/>
            <p:nvPr/>
          </p:nvSpPr>
          <p:spPr>
            <a:xfrm>
              <a:off x="0" y="0"/>
              <a:ext cx="3331437" cy="451697"/>
            </a:xfrm>
            <a:custGeom>
              <a:avLst/>
              <a:gdLst/>
              <a:ahLst/>
              <a:cxnLst/>
              <a:rect l="l" t="t" r="r" b="b"/>
              <a:pathLst>
                <a:path w="3331437" h="451697">
                  <a:moveTo>
                    <a:pt x="28097" y="0"/>
                  </a:moveTo>
                  <a:lnTo>
                    <a:pt x="3303339" y="0"/>
                  </a:lnTo>
                  <a:cubicBezTo>
                    <a:pt x="3310791" y="0"/>
                    <a:pt x="3317938" y="2960"/>
                    <a:pt x="3323207" y="8230"/>
                  </a:cubicBezTo>
                  <a:cubicBezTo>
                    <a:pt x="3328476" y="13499"/>
                    <a:pt x="3331437" y="20645"/>
                    <a:pt x="3331437" y="28097"/>
                  </a:cubicBezTo>
                  <a:lnTo>
                    <a:pt x="3331437" y="423600"/>
                  </a:lnTo>
                  <a:cubicBezTo>
                    <a:pt x="3331437" y="431052"/>
                    <a:pt x="3328476" y="438198"/>
                    <a:pt x="3323207" y="443468"/>
                  </a:cubicBezTo>
                  <a:cubicBezTo>
                    <a:pt x="3317938" y="448737"/>
                    <a:pt x="3310791" y="451697"/>
                    <a:pt x="3303339" y="451697"/>
                  </a:cubicBezTo>
                  <a:lnTo>
                    <a:pt x="28097" y="451697"/>
                  </a:lnTo>
                  <a:cubicBezTo>
                    <a:pt x="12580" y="451697"/>
                    <a:pt x="0" y="439118"/>
                    <a:pt x="0" y="423600"/>
                  </a:cubicBezTo>
                  <a:lnTo>
                    <a:pt x="0" y="28097"/>
                  </a:lnTo>
                  <a:cubicBezTo>
                    <a:pt x="0" y="20645"/>
                    <a:pt x="2960" y="13499"/>
                    <a:pt x="8230" y="8230"/>
                  </a:cubicBezTo>
                  <a:cubicBezTo>
                    <a:pt x="13499" y="2960"/>
                    <a:pt x="20645" y="0"/>
                    <a:pt x="28097" y="0"/>
                  </a:cubicBezTo>
                  <a:close/>
                </a:path>
              </a:pathLst>
            </a:custGeom>
            <a:solidFill>
              <a:srgbClr val="1B64AE"/>
            </a:solidFill>
          </p:spPr>
          <p:txBody>
            <a:bodyPr/>
            <a:lstStyle/>
            <a:p>
              <a:endParaRPr lang="en-GB"/>
            </a:p>
          </p:txBody>
        </p:sp>
        <p:sp>
          <p:nvSpPr>
            <p:cNvPr id="8" name="TextBox 8"/>
            <p:cNvSpPr txBox="1"/>
            <p:nvPr/>
          </p:nvSpPr>
          <p:spPr>
            <a:xfrm>
              <a:off x="0" y="-38100"/>
              <a:ext cx="3331437" cy="489797"/>
            </a:xfrm>
            <a:prstGeom prst="rect">
              <a:avLst/>
            </a:prstGeom>
          </p:spPr>
          <p:txBody>
            <a:bodyPr lIns="50800" tIns="50800" rIns="50800" bIns="50800" rtlCol="0" anchor="ctr"/>
            <a:lstStyle/>
            <a:p>
              <a:pPr algn="ctr">
                <a:lnSpc>
                  <a:spcPts val="2774"/>
                </a:lnSpc>
              </a:pPr>
              <a:endParaRPr/>
            </a:p>
          </p:txBody>
        </p:sp>
      </p:grpSp>
      <p:sp>
        <p:nvSpPr>
          <p:cNvPr id="9" name="TextBox 9"/>
          <p:cNvSpPr txBox="1"/>
          <p:nvPr/>
        </p:nvSpPr>
        <p:spPr>
          <a:xfrm>
            <a:off x="9046419"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0" name="TextBox 10"/>
          <p:cNvSpPr txBox="1"/>
          <p:nvPr/>
        </p:nvSpPr>
        <p:spPr>
          <a:xfrm>
            <a:off x="5513706"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
        <p:nvSpPr>
          <p:cNvPr id="11" name="TextBox 11"/>
          <p:cNvSpPr txBox="1"/>
          <p:nvPr/>
        </p:nvSpPr>
        <p:spPr>
          <a:xfrm>
            <a:off x="1912306" y="822007"/>
            <a:ext cx="14314450" cy="1702350"/>
          </a:xfrm>
          <a:prstGeom prst="rect">
            <a:avLst/>
          </a:prstGeom>
        </p:spPr>
        <p:txBody>
          <a:bodyPr lIns="0" tIns="0" rIns="0" bIns="0" rtlCol="0" anchor="t">
            <a:spAutoFit/>
          </a:bodyPr>
          <a:lstStyle/>
          <a:p>
            <a:pPr marL="0" lvl="0" indent="0" algn="ctr">
              <a:lnSpc>
                <a:spcPts val="12450"/>
              </a:lnSpc>
              <a:spcBef>
                <a:spcPct val="0"/>
              </a:spcBef>
            </a:pPr>
            <a:r>
              <a:rPr lang="en-US" sz="10733" b="1" spc="-107">
                <a:solidFill>
                  <a:srgbClr val="FFFFFF"/>
                </a:solidFill>
                <a:latin typeface="Poppins Semi-Bold"/>
                <a:ea typeface="Poppins Semi-Bold"/>
                <a:cs typeface="Poppins Semi-Bold"/>
                <a:sym typeface="Poppins Semi-Bold"/>
              </a:rPr>
              <a:t>Sources of support:</a:t>
            </a:r>
          </a:p>
        </p:txBody>
      </p:sp>
      <p:grpSp>
        <p:nvGrpSpPr>
          <p:cNvPr id="12" name="Group 12"/>
          <p:cNvGrpSpPr/>
          <p:nvPr/>
        </p:nvGrpSpPr>
        <p:grpSpPr>
          <a:xfrm>
            <a:off x="931119" y="3041660"/>
            <a:ext cx="16230600" cy="6645605"/>
            <a:chOff x="0" y="0"/>
            <a:chExt cx="21640800" cy="8860807"/>
          </a:xfrm>
        </p:grpSpPr>
        <p:sp>
          <p:nvSpPr>
            <p:cNvPr id="13" name="TextBox 13"/>
            <p:cNvSpPr txBox="1"/>
            <p:nvPr/>
          </p:nvSpPr>
          <p:spPr>
            <a:xfrm>
              <a:off x="0" y="-76200"/>
              <a:ext cx="21640800" cy="8937007"/>
            </a:xfrm>
            <a:prstGeom prst="rect">
              <a:avLst/>
            </a:prstGeom>
          </p:spPr>
          <p:txBody>
            <a:bodyPr lIns="0" tIns="0" rIns="0" bIns="0" rtlCol="0" anchor="t">
              <a:spAutoFit/>
            </a:bodyPr>
            <a:lstStyle/>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School</a:t>
              </a:r>
              <a:r>
                <a:rPr lang="en-US" sz="2362" b="1">
                  <a:solidFill>
                    <a:srgbClr val="51AD31"/>
                  </a:solidFill>
                  <a:latin typeface="Poppins Bold"/>
                  <a:ea typeface="Poppins Bold"/>
                  <a:cs typeface="Poppins Bold"/>
                  <a:sym typeface="Poppins Bold"/>
                </a:rPr>
                <a:t>. </a:t>
              </a:r>
              <a:r>
                <a:rPr lang="en-US" sz="2362">
                  <a:solidFill>
                    <a:srgbClr val="51AD31"/>
                  </a:solidFill>
                  <a:latin typeface="Poppins"/>
                  <a:ea typeface="Poppins"/>
                  <a:cs typeface="Poppins"/>
                  <a:sym typeface="Poppins"/>
                </a:rPr>
                <a:t>Teacher, nurse, counsellor.​</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Police.</a:t>
              </a:r>
              <a:r>
                <a:rPr lang="en-US" sz="2362" b="1">
                  <a:solidFill>
                    <a:srgbClr val="51AD31"/>
                  </a:solidFill>
                  <a:latin typeface="Poppins Bold"/>
                  <a:ea typeface="Poppins Bold"/>
                  <a:cs typeface="Poppins Bold"/>
                  <a:sym typeface="Poppins Bold"/>
                </a:rPr>
                <a:t> </a:t>
              </a:r>
              <a:r>
                <a:rPr lang="en-US" sz="2362">
                  <a:solidFill>
                    <a:srgbClr val="51AD31"/>
                  </a:solidFill>
                  <a:latin typeface="Poppins"/>
                  <a:ea typeface="Poppins"/>
                  <a:cs typeface="Poppins"/>
                  <a:sym typeface="Poppins"/>
                </a:rPr>
                <a:t>999 or 101.</a:t>
              </a:r>
              <a:r>
                <a:rPr lang="en-US" sz="2362" b="1">
                  <a:solidFill>
                    <a:srgbClr val="51AD31"/>
                  </a:solidFill>
                  <a:latin typeface="Poppins Bold"/>
                  <a:ea typeface="Poppins Bold"/>
                  <a:cs typeface="Poppins Bold"/>
                  <a:sym typeface="Poppins Bold"/>
                </a:rPr>
                <a:t>​</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Alice Ruggles Trust.</a:t>
              </a:r>
              <a:r>
                <a:rPr lang="en-US" sz="2362">
                  <a:solidFill>
                    <a:srgbClr val="904AB4"/>
                  </a:solidFill>
                  <a:latin typeface="Poppins"/>
                  <a:ea typeface="Poppins"/>
                  <a:cs typeface="Poppins"/>
                  <a:sym typeface="Poppins"/>
                </a:rPr>
                <a:t> </a:t>
              </a:r>
              <a:r>
                <a:rPr lang="en-US" sz="2362">
                  <a:solidFill>
                    <a:srgbClr val="51AD31"/>
                  </a:solidFill>
                  <a:latin typeface="Poppins"/>
                  <a:ea typeface="Poppins"/>
                  <a:cs typeface="Poppins"/>
                  <a:sym typeface="Poppins"/>
                </a:rPr>
                <a:t>alicerugglestrust.org.​</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Paladin Service.</a:t>
              </a:r>
              <a:r>
                <a:rPr lang="en-US" sz="2362" b="1">
                  <a:solidFill>
                    <a:srgbClr val="51AD31"/>
                  </a:solidFill>
                  <a:latin typeface="Poppins Bold"/>
                  <a:ea typeface="Poppins Bold"/>
                  <a:cs typeface="Poppins Bold"/>
                  <a:sym typeface="Poppins Bold"/>
                </a:rPr>
                <a:t> </a:t>
              </a:r>
              <a:r>
                <a:rPr lang="en-US" sz="2362">
                  <a:solidFill>
                    <a:srgbClr val="51AD31"/>
                  </a:solidFill>
                  <a:latin typeface="Poppins"/>
                  <a:ea typeface="Poppins"/>
                  <a:cs typeface="Poppins"/>
                  <a:sym typeface="Poppins"/>
                </a:rPr>
                <a:t>Offers stalking support and specialist young people services: </a:t>
              </a:r>
              <a:r>
                <a:rPr lang="en-US" sz="2362" u="none">
                  <a:solidFill>
                    <a:srgbClr val="51AD31"/>
                  </a:solidFill>
                  <a:latin typeface="Poppins"/>
                  <a:ea typeface="Poppins"/>
                  <a:cs typeface="Poppins"/>
                  <a:sym typeface="Poppins"/>
                </a:rPr>
                <a:t>www.paladinservice.co.uk</a:t>
              </a:r>
            </a:p>
            <a:p>
              <a:pPr algn="just">
                <a:lnSpc>
                  <a:spcPts val="3306"/>
                </a:lnSpc>
              </a:pPr>
              <a:r>
                <a:rPr lang="en-US" sz="2362">
                  <a:solidFill>
                    <a:srgbClr val="51AD31"/>
                  </a:solidFill>
                  <a:latin typeface="Poppins"/>
                  <a:ea typeface="Poppins"/>
                  <a:cs typeface="Poppins"/>
                  <a:sym typeface="Poppins"/>
                </a:rPr>
                <a:t>      020 3866 4107,       info@paladinservice.co.uk.​</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Suzy Lamplugh Trust.</a:t>
              </a:r>
              <a:r>
                <a:rPr lang="en-US" sz="2362">
                  <a:solidFill>
                    <a:srgbClr val="51AD31"/>
                  </a:solidFill>
                  <a:latin typeface="Poppins"/>
                  <a:ea typeface="Poppins"/>
                  <a:cs typeface="Poppins"/>
                  <a:sym typeface="Poppins"/>
                </a:rPr>
                <a:t> Offers national stalking helpline: https://www.suzylamplugh.org,  </a:t>
              </a:r>
            </a:p>
            <a:p>
              <a:pPr algn="just">
                <a:lnSpc>
                  <a:spcPts val="3306"/>
                </a:lnSpc>
              </a:pPr>
              <a:r>
                <a:rPr lang="en-US" sz="2362">
                  <a:solidFill>
                    <a:srgbClr val="51AD31"/>
                  </a:solidFill>
                  <a:latin typeface="Poppins"/>
                  <a:ea typeface="Poppins"/>
                  <a:cs typeface="Poppins"/>
                  <a:sym typeface="Poppins"/>
                </a:rPr>
                <a:t>      0808 802 0300,      info@suzylamplugh.org.​</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Respect.</a:t>
              </a:r>
              <a:r>
                <a:rPr lang="en-US" sz="2362" b="1">
                  <a:solidFill>
                    <a:srgbClr val="51AD31"/>
                  </a:solidFill>
                  <a:latin typeface="Poppins Bold"/>
                  <a:ea typeface="Poppins Bold"/>
                  <a:cs typeface="Poppins Bold"/>
                  <a:sym typeface="Poppins Bold"/>
                </a:rPr>
                <a:t> </a:t>
              </a:r>
              <a:r>
                <a:rPr lang="en-US" sz="2362">
                  <a:solidFill>
                    <a:srgbClr val="51AD31"/>
                  </a:solidFill>
                  <a:latin typeface="Poppins"/>
                  <a:ea typeface="Poppins"/>
                  <a:cs typeface="Poppins"/>
                  <a:sym typeface="Poppins"/>
                </a:rPr>
                <a:t>Offers support to those exhibiting controlling behaviours: </a:t>
              </a:r>
            </a:p>
            <a:p>
              <a:pPr algn="just">
                <a:lnSpc>
                  <a:spcPts val="3306"/>
                </a:lnSpc>
              </a:pPr>
              <a:r>
                <a:rPr lang="en-US" sz="2362">
                  <a:solidFill>
                    <a:srgbClr val="51AD31"/>
                  </a:solidFill>
                  <a:latin typeface="Poppins"/>
                  <a:ea typeface="Poppins"/>
                  <a:cs typeface="Poppins"/>
                  <a:sym typeface="Poppins"/>
                </a:rPr>
                <a:t>      0808 802 4040.​</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Men’s Advice Line.</a:t>
              </a:r>
              <a:r>
                <a:rPr lang="en-US" sz="2362">
                  <a:solidFill>
                    <a:srgbClr val="904AB4"/>
                  </a:solidFill>
                  <a:latin typeface="Poppins"/>
                  <a:ea typeface="Poppins"/>
                  <a:cs typeface="Poppins"/>
                  <a:sym typeface="Poppins"/>
                </a:rPr>
                <a:t> </a:t>
              </a:r>
              <a:r>
                <a:rPr lang="en-US" sz="2362">
                  <a:solidFill>
                    <a:srgbClr val="51AD31"/>
                  </a:solidFill>
                  <a:latin typeface="Poppins"/>
                  <a:ea typeface="Poppins"/>
                  <a:cs typeface="Poppins"/>
                  <a:sym typeface="Poppins"/>
                </a:rPr>
                <a:t>Offers support to men with controlling partners:</a:t>
              </a:r>
            </a:p>
            <a:p>
              <a:pPr algn="just">
                <a:lnSpc>
                  <a:spcPts val="3306"/>
                </a:lnSpc>
              </a:pPr>
              <a:r>
                <a:rPr lang="en-US" sz="2362">
                  <a:solidFill>
                    <a:srgbClr val="51AD31"/>
                  </a:solidFill>
                  <a:latin typeface="Poppins"/>
                  <a:ea typeface="Poppins"/>
                  <a:cs typeface="Poppins"/>
                  <a:sym typeface="Poppins"/>
                </a:rPr>
                <a:t>      0808 801 0327.​</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The CyberHelpline.</a:t>
              </a:r>
              <a:r>
                <a:rPr lang="en-US" sz="2362" b="1">
                  <a:solidFill>
                    <a:srgbClr val="51AD31"/>
                  </a:solidFill>
                  <a:latin typeface="Poppins Bold"/>
                  <a:ea typeface="Poppins Bold"/>
                  <a:cs typeface="Poppins Bold"/>
                  <a:sym typeface="Poppins Bold"/>
                </a:rPr>
                <a:t> </a:t>
              </a:r>
              <a:r>
                <a:rPr lang="en-US" sz="2362">
                  <a:solidFill>
                    <a:srgbClr val="51AD31"/>
                  </a:solidFill>
                  <a:latin typeface="Poppins"/>
                  <a:ea typeface="Poppins"/>
                  <a:cs typeface="Poppins"/>
                  <a:sym typeface="Poppins"/>
                </a:rPr>
                <a:t>Offers support for victims of cyber-crime and online harms: </a:t>
              </a:r>
            </a:p>
            <a:p>
              <a:pPr algn="just">
                <a:lnSpc>
                  <a:spcPts val="3306"/>
                </a:lnSpc>
              </a:pPr>
              <a:r>
                <a:rPr lang="en-US" sz="2362">
                  <a:solidFill>
                    <a:srgbClr val="51AD31"/>
                  </a:solidFill>
                  <a:latin typeface="Poppins"/>
                  <a:ea typeface="Poppins"/>
                  <a:cs typeface="Poppins"/>
                  <a:sym typeface="Poppins"/>
                </a:rPr>
                <a:t>      https://www.thecyberhelpline.com​</a:t>
              </a:r>
            </a:p>
            <a:p>
              <a:pPr marL="509958" lvl="1" indent="-254979" algn="just">
                <a:lnSpc>
                  <a:spcPts val="3306"/>
                </a:lnSpc>
                <a:buFont typeface="Arial"/>
                <a:buChar char="•"/>
              </a:pPr>
              <a:r>
                <a:rPr lang="en-US" sz="2362" b="1">
                  <a:solidFill>
                    <a:srgbClr val="904AB4"/>
                  </a:solidFill>
                  <a:latin typeface="Poppins Bold"/>
                  <a:ea typeface="Poppins Bold"/>
                  <a:cs typeface="Poppins Bold"/>
                  <a:sym typeface="Poppins Bold"/>
                </a:rPr>
                <a:t>Victim Care and Advice Service.</a:t>
              </a:r>
              <a:r>
                <a:rPr lang="en-US" sz="2362">
                  <a:solidFill>
                    <a:srgbClr val="51AD31"/>
                  </a:solidFill>
                  <a:latin typeface="Poppins"/>
                  <a:ea typeface="Poppins"/>
                  <a:cs typeface="Poppins"/>
                  <a:sym typeface="Poppins"/>
                </a:rPr>
                <a:t> Offers support to people recovering from the affects of the crime:</a:t>
              </a:r>
            </a:p>
            <a:p>
              <a:pPr algn="just">
                <a:lnSpc>
                  <a:spcPts val="3306"/>
                </a:lnSpc>
              </a:pPr>
              <a:r>
                <a:rPr lang="en-US" sz="2362">
                  <a:solidFill>
                    <a:srgbClr val="51AD31"/>
                  </a:solidFill>
                  <a:latin typeface="Poppins"/>
                  <a:ea typeface="Poppins"/>
                  <a:cs typeface="Poppins"/>
                  <a:sym typeface="Poppins"/>
                </a:rPr>
                <a:t>      0800 138 2020</a:t>
              </a:r>
            </a:p>
            <a:p>
              <a:pPr algn="just">
                <a:lnSpc>
                  <a:spcPts val="3306"/>
                </a:lnSpc>
              </a:pPr>
              <a:endParaRPr lang="en-US" sz="2362">
                <a:solidFill>
                  <a:srgbClr val="51AD31"/>
                </a:solidFill>
                <a:latin typeface="Poppins"/>
                <a:ea typeface="Poppins"/>
                <a:cs typeface="Poppins"/>
                <a:sym typeface="Poppins"/>
              </a:endParaRPr>
            </a:p>
          </p:txBody>
        </p:sp>
        <p:sp>
          <p:nvSpPr>
            <p:cNvPr id="14" name="Freeform 14"/>
            <p:cNvSpPr/>
            <p:nvPr/>
          </p:nvSpPr>
          <p:spPr>
            <a:xfrm>
              <a:off x="135944" y="2163094"/>
              <a:ext cx="473397" cy="473397"/>
            </a:xfrm>
            <a:custGeom>
              <a:avLst/>
              <a:gdLst/>
              <a:ahLst/>
              <a:cxnLst/>
              <a:rect l="l" t="t" r="r" b="b"/>
              <a:pathLst>
                <a:path w="473397" h="473397">
                  <a:moveTo>
                    <a:pt x="0" y="0"/>
                  </a:moveTo>
                  <a:lnTo>
                    <a:pt x="473397" y="0"/>
                  </a:lnTo>
                  <a:lnTo>
                    <a:pt x="473397" y="473396"/>
                  </a:lnTo>
                  <a:lnTo>
                    <a:pt x="0" y="4733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135944" y="3320144"/>
              <a:ext cx="473397" cy="473397"/>
            </a:xfrm>
            <a:custGeom>
              <a:avLst/>
              <a:gdLst/>
              <a:ahLst/>
              <a:cxnLst/>
              <a:rect l="l" t="t" r="r" b="b"/>
              <a:pathLst>
                <a:path w="473397" h="473397">
                  <a:moveTo>
                    <a:pt x="0" y="0"/>
                  </a:moveTo>
                  <a:lnTo>
                    <a:pt x="473397" y="0"/>
                  </a:lnTo>
                  <a:lnTo>
                    <a:pt x="473397" y="473397"/>
                  </a:lnTo>
                  <a:lnTo>
                    <a:pt x="0" y="47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Freeform 16"/>
            <p:cNvSpPr/>
            <p:nvPr/>
          </p:nvSpPr>
          <p:spPr>
            <a:xfrm>
              <a:off x="135944" y="4473105"/>
              <a:ext cx="473397" cy="473397"/>
            </a:xfrm>
            <a:custGeom>
              <a:avLst/>
              <a:gdLst/>
              <a:ahLst/>
              <a:cxnLst/>
              <a:rect l="l" t="t" r="r" b="b"/>
              <a:pathLst>
                <a:path w="473397" h="473397">
                  <a:moveTo>
                    <a:pt x="0" y="0"/>
                  </a:moveTo>
                  <a:lnTo>
                    <a:pt x="473397" y="0"/>
                  </a:lnTo>
                  <a:lnTo>
                    <a:pt x="473397" y="473397"/>
                  </a:lnTo>
                  <a:lnTo>
                    <a:pt x="0" y="47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17"/>
            <p:cNvSpPr/>
            <p:nvPr/>
          </p:nvSpPr>
          <p:spPr>
            <a:xfrm>
              <a:off x="135944" y="5544795"/>
              <a:ext cx="473397" cy="473397"/>
            </a:xfrm>
            <a:custGeom>
              <a:avLst/>
              <a:gdLst/>
              <a:ahLst/>
              <a:cxnLst/>
              <a:rect l="l" t="t" r="r" b="b"/>
              <a:pathLst>
                <a:path w="473397" h="473397">
                  <a:moveTo>
                    <a:pt x="0" y="0"/>
                  </a:moveTo>
                  <a:lnTo>
                    <a:pt x="473397" y="0"/>
                  </a:lnTo>
                  <a:lnTo>
                    <a:pt x="473397" y="473397"/>
                  </a:lnTo>
                  <a:lnTo>
                    <a:pt x="0" y="47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p:cNvSpPr/>
            <p:nvPr/>
          </p:nvSpPr>
          <p:spPr>
            <a:xfrm>
              <a:off x="135944" y="7734581"/>
              <a:ext cx="473397" cy="473397"/>
            </a:xfrm>
            <a:custGeom>
              <a:avLst/>
              <a:gdLst/>
              <a:ahLst/>
              <a:cxnLst/>
              <a:rect l="l" t="t" r="r" b="b"/>
              <a:pathLst>
                <a:path w="473397" h="473397">
                  <a:moveTo>
                    <a:pt x="0" y="0"/>
                  </a:moveTo>
                  <a:lnTo>
                    <a:pt x="473397" y="0"/>
                  </a:lnTo>
                  <a:lnTo>
                    <a:pt x="473397" y="473397"/>
                  </a:lnTo>
                  <a:lnTo>
                    <a:pt x="0" y="47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9" name="Freeform 19"/>
            <p:cNvSpPr/>
            <p:nvPr/>
          </p:nvSpPr>
          <p:spPr>
            <a:xfrm>
              <a:off x="3728850" y="3381987"/>
              <a:ext cx="473397" cy="337887"/>
            </a:xfrm>
            <a:custGeom>
              <a:avLst/>
              <a:gdLst/>
              <a:ahLst/>
              <a:cxnLst/>
              <a:rect l="l" t="t" r="r" b="b"/>
              <a:pathLst>
                <a:path w="473397" h="337887">
                  <a:moveTo>
                    <a:pt x="0" y="0"/>
                  </a:moveTo>
                  <a:lnTo>
                    <a:pt x="473396" y="0"/>
                  </a:lnTo>
                  <a:lnTo>
                    <a:pt x="473396" y="337887"/>
                  </a:lnTo>
                  <a:lnTo>
                    <a:pt x="0" y="3378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Freeform 20"/>
            <p:cNvSpPr/>
            <p:nvPr/>
          </p:nvSpPr>
          <p:spPr>
            <a:xfrm>
              <a:off x="3728850" y="2235226"/>
              <a:ext cx="473397" cy="337887"/>
            </a:xfrm>
            <a:custGeom>
              <a:avLst/>
              <a:gdLst/>
              <a:ahLst/>
              <a:cxnLst/>
              <a:rect l="l" t="t" r="r" b="b"/>
              <a:pathLst>
                <a:path w="473397" h="337887">
                  <a:moveTo>
                    <a:pt x="0" y="0"/>
                  </a:moveTo>
                  <a:lnTo>
                    <a:pt x="473396" y="0"/>
                  </a:lnTo>
                  <a:lnTo>
                    <a:pt x="473396" y="337886"/>
                  </a:lnTo>
                  <a:lnTo>
                    <a:pt x="0" y="3378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7504" y="2966972"/>
            <a:ext cx="16573617" cy="6232907"/>
            <a:chOff x="0" y="0"/>
            <a:chExt cx="7596879" cy="2856989"/>
          </a:xfrm>
        </p:grpSpPr>
        <p:sp>
          <p:nvSpPr>
            <p:cNvPr id="3" name="Freeform 3"/>
            <p:cNvSpPr/>
            <p:nvPr/>
          </p:nvSpPr>
          <p:spPr>
            <a:xfrm>
              <a:off x="0" y="0"/>
              <a:ext cx="7596879" cy="2856989"/>
            </a:xfrm>
            <a:custGeom>
              <a:avLst/>
              <a:gdLst/>
              <a:ahLst/>
              <a:cxnLst/>
              <a:rect l="l" t="t" r="r" b="b"/>
              <a:pathLst>
                <a:path w="7596879" h="2856989">
                  <a:moveTo>
                    <a:pt x="7472418" y="2856989"/>
                  </a:moveTo>
                  <a:lnTo>
                    <a:pt x="124460" y="2856989"/>
                  </a:lnTo>
                  <a:cubicBezTo>
                    <a:pt x="55880" y="2856989"/>
                    <a:pt x="0" y="2801109"/>
                    <a:pt x="0" y="2732529"/>
                  </a:cubicBezTo>
                  <a:lnTo>
                    <a:pt x="0" y="124460"/>
                  </a:lnTo>
                  <a:cubicBezTo>
                    <a:pt x="0" y="55880"/>
                    <a:pt x="55880" y="0"/>
                    <a:pt x="124460" y="0"/>
                  </a:cubicBezTo>
                  <a:lnTo>
                    <a:pt x="7472419" y="0"/>
                  </a:lnTo>
                  <a:cubicBezTo>
                    <a:pt x="7540999" y="0"/>
                    <a:pt x="7596879" y="55880"/>
                    <a:pt x="7596879" y="124460"/>
                  </a:cubicBezTo>
                  <a:lnTo>
                    <a:pt x="7596879" y="2732529"/>
                  </a:lnTo>
                  <a:cubicBezTo>
                    <a:pt x="7596879" y="2801109"/>
                    <a:pt x="7540999" y="2856989"/>
                    <a:pt x="7472419" y="2856989"/>
                  </a:cubicBezTo>
                  <a:close/>
                </a:path>
              </a:pathLst>
            </a:custGeom>
            <a:solidFill>
              <a:srgbClr val="100F0D">
                <a:alpha val="4706"/>
              </a:srgbClr>
            </a:solidFill>
          </p:spPr>
          <p:txBody>
            <a:bodyPr/>
            <a:lstStyle/>
            <a:p>
              <a:endParaRPr lang="en-GB"/>
            </a:p>
          </p:txBody>
        </p:sp>
      </p:grpSp>
      <p:grpSp>
        <p:nvGrpSpPr>
          <p:cNvPr id="4" name="Group 4"/>
          <p:cNvGrpSpPr/>
          <p:nvPr/>
        </p:nvGrpSpPr>
        <p:grpSpPr>
          <a:xfrm>
            <a:off x="1917085" y="1028700"/>
            <a:ext cx="14792477" cy="2283402"/>
            <a:chOff x="0" y="0"/>
            <a:chExt cx="3249327" cy="501574"/>
          </a:xfrm>
        </p:grpSpPr>
        <p:sp>
          <p:nvSpPr>
            <p:cNvPr id="5" name="Freeform 5"/>
            <p:cNvSpPr/>
            <p:nvPr/>
          </p:nvSpPr>
          <p:spPr>
            <a:xfrm>
              <a:off x="0" y="0"/>
              <a:ext cx="3249327" cy="501574"/>
            </a:xfrm>
            <a:custGeom>
              <a:avLst/>
              <a:gdLst/>
              <a:ahLst/>
              <a:cxnLst/>
              <a:rect l="l" t="t" r="r" b="b"/>
              <a:pathLst>
                <a:path w="3249327" h="501574">
                  <a:moveTo>
                    <a:pt x="26692" y="0"/>
                  </a:moveTo>
                  <a:lnTo>
                    <a:pt x="3222635" y="0"/>
                  </a:lnTo>
                  <a:cubicBezTo>
                    <a:pt x="3237377" y="0"/>
                    <a:pt x="3249327" y="11950"/>
                    <a:pt x="3249327" y="26692"/>
                  </a:cubicBezTo>
                  <a:lnTo>
                    <a:pt x="3249327" y="474882"/>
                  </a:lnTo>
                  <a:cubicBezTo>
                    <a:pt x="3249327" y="481961"/>
                    <a:pt x="3246515" y="488750"/>
                    <a:pt x="3241509" y="493756"/>
                  </a:cubicBezTo>
                  <a:cubicBezTo>
                    <a:pt x="3236504" y="498762"/>
                    <a:pt x="3229714" y="501574"/>
                    <a:pt x="3222635" y="501574"/>
                  </a:cubicBezTo>
                  <a:lnTo>
                    <a:pt x="26692" y="501574"/>
                  </a:lnTo>
                  <a:cubicBezTo>
                    <a:pt x="11950" y="501574"/>
                    <a:pt x="0" y="489624"/>
                    <a:pt x="0" y="474882"/>
                  </a:cubicBezTo>
                  <a:lnTo>
                    <a:pt x="0" y="26692"/>
                  </a:lnTo>
                  <a:cubicBezTo>
                    <a:pt x="0" y="11950"/>
                    <a:pt x="11950" y="0"/>
                    <a:pt x="26692" y="0"/>
                  </a:cubicBezTo>
                  <a:close/>
                </a:path>
              </a:pathLst>
            </a:custGeom>
            <a:solidFill>
              <a:srgbClr val="1B64AE"/>
            </a:solidFill>
          </p:spPr>
          <p:txBody>
            <a:bodyPr/>
            <a:lstStyle/>
            <a:p>
              <a:endParaRPr lang="en-GB"/>
            </a:p>
          </p:txBody>
        </p:sp>
        <p:sp>
          <p:nvSpPr>
            <p:cNvPr id="6" name="TextBox 6"/>
            <p:cNvSpPr txBox="1"/>
            <p:nvPr/>
          </p:nvSpPr>
          <p:spPr>
            <a:xfrm>
              <a:off x="0" y="-38100"/>
              <a:ext cx="3249327" cy="539674"/>
            </a:xfrm>
            <a:prstGeom prst="rect">
              <a:avLst/>
            </a:prstGeom>
          </p:spPr>
          <p:txBody>
            <a:bodyPr lIns="50800" tIns="50800" rIns="50800" bIns="50800" rtlCol="0" anchor="ctr"/>
            <a:lstStyle/>
            <a:p>
              <a:pPr algn="ctr">
                <a:lnSpc>
                  <a:spcPts val="2774"/>
                </a:lnSpc>
              </a:pPr>
              <a:endParaRPr/>
            </a:p>
          </p:txBody>
        </p:sp>
      </p:grpSp>
      <p:sp>
        <p:nvSpPr>
          <p:cNvPr id="7" name="TextBox 7"/>
          <p:cNvSpPr txBox="1"/>
          <p:nvPr/>
        </p:nvSpPr>
        <p:spPr>
          <a:xfrm>
            <a:off x="3789113" y="1130007"/>
            <a:ext cx="11586612" cy="1675041"/>
          </a:xfrm>
          <a:prstGeom prst="rect">
            <a:avLst/>
          </a:prstGeom>
        </p:spPr>
        <p:txBody>
          <a:bodyPr lIns="0" tIns="0" rIns="0" bIns="0" rtlCol="0" anchor="t">
            <a:spAutoFit/>
          </a:bodyPr>
          <a:lstStyle/>
          <a:p>
            <a:pPr marL="0" lvl="0" indent="0" algn="ctr">
              <a:lnSpc>
                <a:spcPts val="13019"/>
              </a:lnSpc>
              <a:spcBef>
                <a:spcPct val="0"/>
              </a:spcBef>
            </a:pPr>
            <a:r>
              <a:rPr lang="en-US" sz="9299" b="1" spc="-92">
                <a:solidFill>
                  <a:srgbClr val="FFFFFF"/>
                </a:solidFill>
                <a:latin typeface="Poppins Semi-Bold"/>
                <a:ea typeface="Poppins Semi-Bold"/>
                <a:cs typeface="Poppins Semi-Bold"/>
                <a:sym typeface="Poppins Semi-Bold"/>
              </a:rPr>
              <a:t>Who are we? </a:t>
            </a:r>
          </a:p>
        </p:txBody>
      </p:sp>
      <p:sp>
        <p:nvSpPr>
          <p:cNvPr id="8" name="TextBox 8"/>
          <p:cNvSpPr txBox="1"/>
          <p:nvPr/>
        </p:nvSpPr>
        <p:spPr>
          <a:xfrm>
            <a:off x="1395527" y="3813648"/>
            <a:ext cx="15863773" cy="5386231"/>
          </a:xfrm>
          <a:prstGeom prst="rect">
            <a:avLst/>
          </a:prstGeom>
        </p:spPr>
        <p:txBody>
          <a:bodyPr lIns="0" tIns="0" rIns="0" bIns="0" rtlCol="0" anchor="t">
            <a:spAutoFit/>
          </a:bodyPr>
          <a:lstStyle/>
          <a:p>
            <a:pPr algn="l">
              <a:lnSpc>
                <a:spcPts val="7096"/>
              </a:lnSpc>
            </a:pPr>
            <a:r>
              <a:rPr lang="en-US" sz="5068">
                <a:solidFill>
                  <a:srgbClr val="51AD31"/>
                </a:solidFill>
                <a:latin typeface="Poppins"/>
                <a:ea typeface="Poppins"/>
                <a:cs typeface="Poppins"/>
                <a:sym typeface="Poppins"/>
              </a:rPr>
              <a:t>The Alice Ruggles Trust is a charity that educates young people under 25 about stalking. </a:t>
            </a:r>
          </a:p>
          <a:p>
            <a:pPr algn="l">
              <a:lnSpc>
                <a:spcPts val="7096"/>
              </a:lnSpc>
            </a:pPr>
            <a:endParaRPr lang="en-US" sz="5068">
              <a:solidFill>
                <a:srgbClr val="51AD31"/>
              </a:solidFill>
              <a:latin typeface="Poppins"/>
              <a:ea typeface="Poppins"/>
              <a:cs typeface="Poppins"/>
              <a:sym typeface="Poppins"/>
            </a:endParaRPr>
          </a:p>
          <a:p>
            <a:pPr algn="l">
              <a:lnSpc>
                <a:spcPts val="7096"/>
              </a:lnSpc>
            </a:pPr>
            <a:r>
              <a:rPr lang="en-US" sz="5068">
                <a:solidFill>
                  <a:srgbClr val="51AD31"/>
                </a:solidFill>
                <a:latin typeface="Poppins"/>
                <a:ea typeface="Poppins"/>
                <a:cs typeface="Poppins"/>
                <a:sym typeface="Poppins"/>
              </a:rPr>
              <a:t>It is our vision to prevent what happened to Alice happening to others. To bring stalking to an end.</a:t>
            </a:r>
          </a:p>
          <a:p>
            <a:pPr marL="0" lvl="0" indent="0" algn="l">
              <a:lnSpc>
                <a:spcPts val="7096"/>
              </a:lnSpc>
            </a:pPr>
            <a:endParaRPr lang="en-US" sz="5068">
              <a:solidFill>
                <a:srgbClr val="51AD31"/>
              </a:solidFill>
              <a:latin typeface="Poppins"/>
              <a:ea typeface="Poppins"/>
              <a:cs typeface="Poppins"/>
              <a:sym typeface="Poppins"/>
            </a:endParaRPr>
          </a:p>
        </p:txBody>
      </p:sp>
      <p:sp>
        <p:nvSpPr>
          <p:cNvPr id="9" name="Freeform 9"/>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10" name="Freeform 10"/>
          <p:cNvSpPr/>
          <p:nvPr/>
        </p:nvSpPr>
        <p:spPr>
          <a:xfrm>
            <a:off x="5102435" y="0"/>
            <a:ext cx="605463" cy="605463"/>
          </a:xfrm>
          <a:custGeom>
            <a:avLst/>
            <a:gdLst/>
            <a:ahLst/>
            <a:cxnLst/>
            <a:rect l="l" t="t" r="r" b="b"/>
            <a:pathLst>
              <a:path w="605463" h="605463">
                <a:moveTo>
                  <a:pt x="0" y="0"/>
                </a:moveTo>
                <a:lnTo>
                  <a:pt x="605462" y="0"/>
                </a:lnTo>
                <a:lnTo>
                  <a:pt x="605462"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4357779"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2" name="TextBox 12"/>
          <p:cNvSpPr txBox="1"/>
          <p:nvPr/>
        </p:nvSpPr>
        <p:spPr>
          <a:xfrm>
            <a:off x="9724610"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7379" y="3865594"/>
            <a:ext cx="3218756" cy="509746"/>
            <a:chOff x="0" y="0"/>
            <a:chExt cx="847738" cy="134254"/>
          </a:xfrm>
        </p:grpSpPr>
        <p:sp>
          <p:nvSpPr>
            <p:cNvPr id="3" name="Freeform 3"/>
            <p:cNvSpPr/>
            <p:nvPr/>
          </p:nvSpPr>
          <p:spPr>
            <a:xfrm>
              <a:off x="0" y="0"/>
              <a:ext cx="847738" cy="134254"/>
            </a:xfrm>
            <a:custGeom>
              <a:avLst/>
              <a:gdLst/>
              <a:ahLst/>
              <a:cxnLst/>
              <a:rect l="l" t="t" r="r" b="b"/>
              <a:pathLst>
                <a:path w="847738" h="134254">
                  <a:moveTo>
                    <a:pt x="67127" y="0"/>
                  </a:moveTo>
                  <a:lnTo>
                    <a:pt x="780611" y="0"/>
                  </a:lnTo>
                  <a:cubicBezTo>
                    <a:pt x="798414" y="0"/>
                    <a:pt x="815488" y="7072"/>
                    <a:pt x="828077" y="19661"/>
                  </a:cubicBezTo>
                  <a:cubicBezTo>
                    <a:pt x="840666" y="32250"/>
                    <a:pt x="847738" y="49324"/>
                    <a:pt x="847738" y="67127"/>
                  </a:cubicBezTo>
                  <a:lnTo>
                    <a:pt x="847738" y="67127"/>
                  </a:lnTo>
                  <a:cubicBezTo>
                    <a:pt x="847738" y="104200"/>
                    <a:pt x="817684" y="134254"/>
                    <a:pt x="780611" y="134254"/>
                  </a:cubicBezTo>
                  <a:lnTo>
                    <a:pt x="67127" y="134254"/>
                  </a:lnTo>
                  <a:cubicBezTo>
                    <a:pt x="49324" y="134254"/>
                    <a:pt x="32250" y="127182"/>
                    <a:pt x="19661" y="114593"/>
                  </a:cubicBezTo>
                  <a:cubicBezTo>
                    <a:pt x="7072" y="102004"/>
                    <a:pt x="0" y="84930"/>
                    <a:pt x="0" y="67127"/>
                  </a:cubicBezTo>
                  <a:lnTo>
                    <a:pt x="0" y="67127"/>
                  </a:lnTo>
                  <a:cubicBezTo>
                    <a:pt x="0" y="49324"/>
                    <a:pt x="7072" y="32250"/>
                    <a:pt x="19661" y="19661"/>
                  </a:cubicBezTo>
                  <a:cubicBezTo>
                    <a:pt x="32250" y="7072"/>
                    <a:pt x="49324" y="0"/>
                    <a:pt x="67127" y="0"/>
                  </a:cubicBezTo>
                  <a:close/>
                </a:path>
              </a:pathLst>
            </a:custGeom>
            <a:solidFill>
              <a:srgbClr val="BBD9A0"/>
            </a:solidFill>
          </p:spPr>
          <p:txBody>
            <a:bodyPr/>
            <a:lstStyle/>
            <a:p>
              <a:endParaRPr lang="en-GB"/>
            </a:p>
          </p:txBody>
        </p:sp>
        <p:sp>
          <p:nvSpPr>
            <p:cNvPr id="4" name="TextBox 4"/>
            <p:cNvSpPr txBox="1"/>
            <p:nvPr/>
          </p:nvSpPr>
          <p:spPr>
            <a:xfrm>
              <a:off x="0" y="-38100"/>
              <a:ext cx="847738" cy="172354"/>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401084" y="4375340"/>
            <a:ext cx="17107214" cy="4340039"/>
            <a:chOff x="0" y="0"/>
            <a:chExt cx="9727659" cy="2467872"/>
          </a:xfrm>
        </p:grpSpPr>
        <p:sp>
          <p:nvSpPr>
            <p:cNvPr id="6" name="Freeform 6"/>
            <p:cNvSpPr/>
            <p:nvPr/>
          </p:nvSpPr>
          <p:spPr>
            <a:xfrm>
              <a:off x="0" y="0"/>
              <a:ext cx="9727659" cy="2467872"/>
            </a:xfrm>
            <a:custGeom>
              <a:avLst/>
              <a:gdLst/>
              <a:ahLst/>
              <a:cxnLst/>
              <a:rect l="l" t="t" r="r" b="b"/>
              <a:pathLst>
                <a:path w="9727659" h="2467872">
                  <a:moveTo>
                    <a:pt x="9603199" y="2467872"/>
                  </a:moveTo>
                  <a:lnTo>
                    <a:pt x="124460" y="2467872"/>
                  </a:lnTo>
                  <a:cubicBezTo>
                    <a:pt x="55880" y="2467872"/>
                    <a:pt x="0" y="2411992"/>
                    <a:pt x="0" y="2343412"/>
                  </a:cubicBezTo>
                  <a:lnTo>
                    <a:pt x="0" y="124460"/>
                  </a:lnTo>
                  <a:cubicBezTo>
                    <a:pt x="0" y="55880"/>
                    <a:pt x="55880" y="0"/>
                    <a:pt x="124460" y="0"/>
                  </a:cubicBezTo>
                  <a:lnTo>
                    <a:pt x="9603199" y="0"/>
                  </a:lnTo>
                  <a:cubicBezTo>
                    <a:pt x="9671779" y="0"/>
                    <a:pt x="9727659" y="55880"/>
                    <a:pt x="9727659" y="124460"/>
                  </a:cubicBezTo>
                  <a:lnTo>
                    <a:pt x="9727659" y="2343412"/>
                  </a:lnTo>
                  <a:cubicBezTo>
                    <a:pt x="9727659" y="2411992"/>
                    <a:pt x="9671779" y="2467872"/>
                    <a:pt x="9603199" y="2467872"/>
                  </a:cubicBezTo>
                  <a:close/>
                </a:path>
              </a:pathLst>
            </a:custGeom>
            <a:solidFill>
              <a:srgbClr val="100F0D">
                <a:alpha val="9804"/>
              </a:srgbClr>
            </a:solidFill>
          </p:spPr>
          <p:txBody>
            <a:bodyPr/>
            <a:lstStyle/>
            <a:p>
              <a:endParaRPr lang="en-GB"/>
            </a:p>
          </p:txBody>
        </p:sp>
      </p:grpSp>
      <p:grpSp>
        <p:nvGrpSpPr>
          <p:cNvPr id="7" name="Group 7"/>
          <p:cNvGrpSpPr/>
          <p:nvPr/>
        </p:nvGrpSpPr>
        <p:grpSpPr>
          <a:xfrm>
            <a:off x="1643051" y="3993030"/>
            <a:ext cx="3218756" cy="509746"/>
            <a:chOff x="0" y="0"/>
            <a:chExt cx="847738" cy="134254"/>
          </a:xfrm>
        </p:grpSpPr>
        <p:sp>
          <p:nvSpPr>
            <p:cNvPr id="8" name="Freeform 8"/>
            <p:cNvSpPr/>
            <p:nvPr/>
          </p:nvSpPr>
          <p:spPr>
            <a:xfrm>
              <a:off x="0" y="0"/>
              <a:ext cx="847738" cy="134254"/>
            </a:xfrm>
            <a:custGeom>
              <a:avLst/>
              <a:gdLst/>
              <a:ahLst/>
              <a:cxnLst/>
              <a:rect l="l" t="t" r="r" b="b"/>
              <a:pathLst>
                <a:path w="847738" h="134254">
                  <a:moveTo>
                    <a:pt x="67127" y="0"/>
                  </a:moveTo>
                  <a:lnTo>
                    <a:pt x="780611" y="0"/>
                  </a:lnTo>
                  <a:cubicBezTo>
                    <a:pt x="798414" y="0"/>
                    <a:pt x="815488" y="7072"/>
                    <a:pt x="828077" y="19661"/>
                  </a:cubicBezTo>
                  <a:cubicBezTo>
                    <a:pt x="840666" y="32250"/>
                    <a:pt x="847738" y="49324"/>
                    <a:pt x="847738" y="67127"/>
                  </a:cubicBezTo>
                  <a:lnTo>
                    <a:pt x="847738" y="67127"/>
                  </a:lnTo>
                  <a:cubicBezTo>
                    <a:pt x="847738" y="104200"/>
                    <a:pt x="817684" y="134254"/>
                    <a:pt x="780611" y="134254"/>
                  </a:cubicBezTo>
                  <a:lnTo>
                    <a:pt x="67127" y="134254"/>
                  </a:lnTo>
                  <a:cubicBezTo>
                    <a:pt x="49324" y="134254"/>
                    <a:pt x="32250" y="127182"/>
                    <a:pt x="19661" y="114593"/>
                  </a:cubicBezTo>
                  <a:cubicBezTo>
                    <a:pt x="7072" y="102004"/>
                    <a:pt x="0" y="84930"/>
                    <a:pt x="0" y="67127"/>
                  </a:cubicBezTo>
                  <a:lnTo>
                    <a:pt x="0" y="67127"/>
                  </a:lnTo>
                  <a:cubicBezTo>
                    <a:pt x="0" y="49324"/>
                    <a:pt x="7072" y="32250"/>
                    <a:pt x="19661" y="19661"/>
                  </a:cubicBezTo>
                  <a:cubicBezTo>
                    <a:pt x="32250" y="7072"/>
                    <a:pt x="49324" y="0"/>
                    <a:pt x="67127" y="0"/>
                  </a:cubicBezTo>
                  <a:close/>
                </a:path>
              </a:pathLst>
            </a:custGeom>
            <a:solidFill>
              <a:srgbClr val="BBD9A0"/>
            </a:solidFill>
          </p:spPr>
          <p:txBody>
            <a:bodyPr/>
            <a:lstStyle/>
            <a:p>
              <a:endParaRPr lang="en-GB"/>
            </a:p>
          </p:txBody>
        </p:sp>
        <p:sp>
          <p:nvSpPr>
            <p:cNvPr id="9" name="TextBox 9"/>
            <p:cNvSpPr txBox="1"/>
            <p:nvPr/>
          </p:nvSpPr>
          <p:spPr>
            <a:xfrm>
              <a:off x="0" y="-38100"/>
              <a:ext cx="847738" cy="172354"/>
            </a:xfrm>
            <a:prstGeom prst="rect">
              <a:avLst/>
            </a:prstGeom>
          </p:spPr>
          <p:txBody>
            <a:bodyPr lIns="50800" tIns="50800" rIns="50800" bIns="50800" rtlCol="0" anchor="ctr"/>
            <a:lstStyle/>
            <a:p>
              <a:pPr algn="ctr">
                <a:lnSpc>
                  <a:spcPts val="2774"/>
                </a:lnSpc>
              </a:pPr>
              <a:endParaRPr/>
            </a:p>
          </p:txBody>
        </p:sp>
      </p:grpSp>
      <p:sp>
        <p:nvSpPr>
          <p:cNvPr id="10" name="Freeform 10"/>
          <p:cNvSpPr/>
          <p:nvPr/>
        </p:nvSpPr>
        <p:spPr>
          <a:xfrm>
            <a:off x="12081855" y="4779660"/>
            <a:ext cx="2921956" cy="3531398"/>
          </a:xfrm>
          <a:custGeom>
            <a:avLst/>
            <a:gdLst/>
            <a:ahLst/>
            <a:cxnLst/>
            <a:rect l="l" t="t" r="r" b="b"/>
            <a:pathLst>
              <a:path w="2921956" h="3531398">
                <a:moveTo>
                  <a:pt x="0" y="0"/>
                </a:moveTo>
                <a:lnTo>
                  <a:pt x="2921956" y="0"/>
                </a:lnTo>
                <a:lnTo>
                  <a:pt x="2921956" y="3531398"/>
                </a:lnTo>
                <a:lnTo>
                  <a:pt x="0" y="3531398"/>
                </a:lnTo>
                <a:lnTo>
                  <a:pt x="0" y="0"/>
                </a:lnTo>
                <a:close/>
              </a:path>
            </a:pathLst>
          </a:custGeom>
          <a:blipFill>
            <a:blip r:embed="rId3"/>
            <a:stretch>
              <a:fillRect l="-1605" r="-1605"/>
            </a:stretch>
          </a:blipFill>
        </p:spPr>
        <p:txBody>
          <a:bodyPr/>
          <a:lstStyle/>
          <a:p>
            <a:endParaRPr lang="en-GB"/>
          </a:p>
        </p:txBody>
      </p:sp>
      <p:sp>
        <p:nvSpPr>
          <p:cNvPr id="11" name="Freeform 11"/>
          <p:cNvSpPr/>
          <p:nvPr/>
        </p:nvSpPr>
        <p:spPr>
          <a:xfrm>
            <a:off x="15108586" y="4779660"/>
            <a:ext cx="2218529" cy="3658525"/>
          </a:xfrm>
          <a:custGeom>
            <a:avLst/>
            <a:gdLst/>
            <a:ahLst/>
            <a:cxnLst/>
            <a:rect l="l" t="t" r="r" b="b"/>
            <a:pathLst>
              <a:path w="2218529" h="3658525">
                <a:moveTo>
                  <a:pt x="0" y="0"/>
                </a:moveTo>
                <a:lnTo>
                  <a:pt x="2218529" y="0"/>
                </a:lnTo>
                <a:lnTo>
                  <a:pt x="2218529" y="3658525"/>
                </a:lnTo>
                <a:lnTo>
                  <a:pt x="0" y="3658525"/>
                </a:lnTo>
                <a:lnTo>
                  <a:pt x="0" y="0"/>
                </a:lnTo>
                <a:close/>
              </a:path>
            </a:pathLst>
          </a:custGeom>
          <a:blipFill>
            <a:blip r:embed="rId4"/>
            <a:stretch>
              <a:fillRect/>
            </a:stretch>
          </a:blipFill>
        </p:spPr>
        <p:txBody>
          <a:bodyPr/>
          <a:lstStyle/>
          <a:p>
            <a:endParaRPr lang="en-GB"/>
          </a:p>
        </p:txBody>
      </p:sp>
      <p:sp>
        <p:nvSpPr>
          <p:cNvPr id="12" name="Freeform 12"/>
          <p:cNvSpPr/>
          <p:nvPr/>
        </p:nvSpPr>
        <p:spPr>
          <a:xfrm>
            <a:off x="8954691" y="4730052"/>
            <a:ext cx="2801976" cy="3695240"/>
          </a:xfrm>
          <a:custGeom>
            <a:avLst/>
            <a:gdLst/>
            <a:ahLst/>
            <a:cxnLst/>
            <a:rect l="l" t="t" r="r" b="b"/>
            <a:pathLst>
              <a:path w="2801976" h="3695240">
                <a:moveTo>
                  <a:pt x="0" y="0"/>
                </a:moveTo>
                <a:lnTo>
                  <a:pt x="2801976" y="0"/>
                </a:lnTo>
                <a:lnTo>
                  <a:pt x="2801976" y="3695240"/>
                </a:lnTo>
                <a:lnTo>
                  <a:pt x="0" y="3695240"/>
                </a:lnTo>
                <a:lnTo>
                  <a:pt x="0" y="0"/>
                </a:lnTo>
                <a:close/>
              </a:path>
            </a:pathLst>
          </a:custGeom>
          <a:blipFill>
            <a:blip r:embed="rId5"/>
            <a:stretch>
              <a:fillRect l="-24549" r="-114806" b="-3659"/>
            </a:stretch>
          </a:blipFill>
        </p:spPr>
        <p:txBody>
          <a:bodyPr/>
          <a:lstStyle/>
          <a:p>
            <a:endParaRPr lang="en-GB"/>
          </a:p>
        </p:txBody>
      </p:sp>
      <p:sp>
        <p:nvSpPr>
          <p:cNvPr id="13" name="Freeform 13"/>
          <p:cNvSpPr/>
          <p:nvPr/>
        </p:nvSpPr>
        <p:spPr>
          <a:xfrm>
            <a:off x="6113371" y="4730052"/>
            <a:ext cx="2517471" cy="3695240"/>
          </a:xfrm>
          <a:custGeom>
            <a:avLst/>
            <a:gdLst/>
            <a:ahLst/>
            <a:cxnLst/>
            <a:rect l="l" t="t" r="r" b="b"/>
            <a:pathLst>
              <a:path w="2517471" h="3695240">
                <a:moveTo>
                  <a:pt x="0" y="0"/>
                </a:moveTo>
                <a:lnTo>
                  <a:pt x="2517470" y="0"/>
                </a:lnTo>
                <a:lnTo>
                  <a:pt x="2517470" y="3695240"/>
                </a:lnTo>
                <a:lnTo>
                  <a:pt x="0" y="3695240"/>
                </a:lnTo>
                <a:lnTo>
                  <a:pt x="0" y="0"/>
                </a:lnTo>
                <a:close/>
              </a:path>
            </a:pathLst>
          </a:custGeom>
          <a:blipFill>
            <a:blip r:embed="rId6"/>
            <a:stretch>
              <a:fillRect t="-1703" b="-5848"/>
            </a:stretch>
          </a:blipFill>
        </p:spPr>
        <p:txBody>
          <a:bodyPr/>
          <a:lstStyle/>
          <a:p>
            <a:endParaRPr lang="en-GB"/>
          </a:p>
        </p:txBody>
      </p:sp>
      <p:sp>
        <p:nvSpPr>
          <p:cNvPr id="14" name="Freeform 14"/>
          <p:cNvSpPr/>
          <p:nvPr/>
        </p:nvSpPr>
        <p:spPr>
          <a:xfrm>
            <a:off x="699894" y="4816170"/>
            <a:ext cx="5207201" cy="1110167"/>
          </a:xfrm>
          <a:custGeom>
            <a:avLst/>
            <a:gdLst/>
            <a:ahLst/>
            <a:cxnLst/>
            <a:rect l="l" t="t" r="r" b="b"/>
            <a:pathLst>
              <a:path w="5207201" h="1110167">
                <a:moveTo>
                  <a:pt x="0" y="0"/>
                </a:moveTo>
                <a:lnTo>
                  <a:pt x="5207201" y="0"/>
                </a:lnTo>
                <a:lnTo>
                  <a:pt x="5207201" y="1110168"/>
                </a:lnTo>
                <a:lnTo>
                  <a:pt x="0" y="1110168"/>
                </a:lnTo>
                <a:lnTo>
                  <a:pt x="0" y="0"/>
                </a:lnTo>
                <a:close/>
              </a:path>
            </a:pathLst>
          </a:custGeom>
          <a:blipFill>
            <a:blip r:embed="rId7"/>
            <a:stretch>
              <a:fillRect t="-1839" b="-140726"/>
            </a:stretch>
          </a:blipFill>
        </p:spPr>
        <p:txBody>
          <a:bodyPr/>
          <a:lstStyle/>
          <a:p>
            <a:endParaRPr lang="en-GB"/>
          </a:p>
        </p:txBody>
      </p:sp>
      <p:sp>
        <p:nvSpPr>
          <p:cNvPr id="15" name="Freeform 15"/>
          <p:cNvSpPr/>
          <p:nvPr/>
        </p:nvSpPr>
        <p:spPr>
          <a:xfrm>
            <a:off x="699894" y="6164463"/>
            <a:ext cx="5207201" cy="2096479"/>
          </a:xfrm>
          <a:custGeom>
            <a:avLst/>
            <a:gdLst/>
            <a:ahLst/>
            <a:cxnLst/>
            <a:rect l="l" t="t" r="r" b="b"/>
            <a:pathLst>
              <a:path w="5207201" h="2096479">
                <a:moveTo>
                  <a:pt x="0" y="0"/>
                </a:moveTo>
                <a:lnTo>
                  <a:pt x="5207201" y="0"/>
                </a:lnTo>
                <a:lnTo>
                  <a:pt x="5207201" y="2096479"/>
                </a:lnTo>
                <a:lnTo>
                  <a:pt x="0" y="2096479"/>
                </a:lnTo>
                <a:lnTo>
                  <a:pt x="0" y="0"/>
                </a:lnTo>
                <a:close/>
              </a:path>
            </a:pathLst>
          </a:custGeom>
          <a:blipFill>
            <a:blip r:embed="rId8"/>
            <a:stretch>
              <a:fillRect/>
            </a:stretch>
          </a:blipFill>
        </p:spPr>
        <p:txBody>
          <a:bodyPr/>
          <a:lstStyle/>
          <a:p>
            <a:endParaRPr lang="en-GB"/>
          </a:p>
        </p:txBody>
      </p:sp>
      <p:sp>
        <p:nvSpPr>
          <p:cNvPr id="16" name="Freeform 16"/>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9"/>
            <a:stretch>
              <a:fillRect/>
            </a:stretch>
          </a:blipFill>
        </p:spPr>
        <p:txBody>
          <a:bodyPr/>
          <a:lstStyle/>
          <a:p>
            <a:endParaRPr lang="en-GB"/>
          </a:p>
        </p:txBody>
      </p:sp>
      <p:grpSp>
        <p:nvGrpSpPr>
          <p:cNvPr id="17" name="Group 17"/>
          <p:cNvGrpSpPr/>
          <p:nvPr/>
        </p:nvGrpSpPr>
        <p:grpSpPr>
          <a:xfrm>
            <a:off x="7144808" y="3864057"/>
            <a:ext cx="3218756" cy="509746"/>
            <a:chOff x="0" y="0"/>
            <a:chExt cx="847738" cy="134254"/>
          </a:xfrm>
        </p:grpSpPr>
        <p:sp>
          <p:nvSpPr>
            <p:cNvPr id="18" name="Freeform 18"/>
            <p:cNvSpPr/>
            <p:nvPr/>
          </p:nvSpPr>
          <p:spPr>
            <a:xfrm>
              <a:off x="0" y="0"/>
              <a:ext cx="847738" cy="134254"/>
            </a:xfrm>
            <a:custGeom>
              <a:avLst/>
              <a:gdLst/>
              <a:ahLst/>
              <a:cxnLst/>
              <a:rect l="l" t="t" r="r" b="b"/>
              <a:pathLst>
                <a:path w="847738" h="134254">
                  <a:moveTo>
                    <a:pt x="67127" y="0"/>
                  </a:moveTo>
                  <a:lnTo>
                    <a:pt x="780611" y="0"/>
                  </a:lnTo>
                  <a:cubicBezTo>
                    <a:pt x="798414" y="0"/>
                    <a:pt x="815488" y="7072"/>
                    <a:pt x="828077" y="19661"/>
                  </a:cubicBezTo>
                  <a:cubicBezTo>
                    <a:pt x="840666" y="32250"/>
                    <a:pt x="847738" y="49324"/>
                    <a:pt x="847738" y="67127"/>
                  </a:cubicBezTo>
                  <a:lnTo>
                    <a:pt x="847738" y="67127"/>
                  </a:lnTo>
                  <a:cubicBezTo>
                    <a:pt x="847738" y="104200"/>
                    <a:pt x="817684" y="134254"/>
                    <a:pt x="780611" y="134254"/>
                  </a:cubicBezTo>
                  <a:lnTo>
                    <a:pt x="67127" y="134254"/>
                  </a:lnTo>
                  <a:cubicBezTo>
                    <a:pt x="49324" y="134254"/>
                    <a:pt x="32250" y="127182"/>
                    <a:pt x="19661" y="114593"/>
                  </a:cubicBezTo>
                  <a:cubicBezTo>
                    <a:pt x="7072" y="102004"/>
                    <a:pt x="0" y="84930"/>
                    <a:pt x="0" y="67127"/>
                  </a:cubicBezTo>
                  <a:lnTo>
                    <a:pt x="0" y="67127"/>
                  </a:lnTo>
                  <a:cubicBezTo>
                    <a:pt x="0" y="49324"/>
                    <a:pt x="7072" y="32250"/>
                    <a:pt x="19661" y="19661"/>
                  </a:cubicBezTo>
                  <a:cubicBezTo>
                    <a:pt x="32250" y="7072"/>
                    <a:pt x="49324" y="0"/>
                    <a:pt x="67127" y="0"/>
                  </a:cubicBezTo>
                  <a:close/>
                </a:path>
              </a:pathLst>
            </a:custGeom>
            <a:solidFill>
              <a:srgbClr val="BBD9A0"/>
            </a:solidFill>
          </p:spPr>
          <p:txBody>
            <a:bodyPr/>
            <a:lstStyle/>
            <a:p>
              <a:endParaRPr lang="en-GB"/>
            </a:p>
          </p:txBody>
        </p:sp>
        <p:sp>
          <p:nvSpPr>
            <p:cNvPr id="19" name="TextBox 19"/>
            <p:cNvSpPr txBox="1"/>
            <p:nvPr/>
          </p:nvSpPr>
          <p:spPr>
            <a:xfrm>
              <a:off x="0" y="-38100"/>
              <a:ext cx="847738" cy="172354"/>
            </a:xfrm>
            <a:prstGeom prst="rect">
              <a:avLst/>
            </a:prstGeom>
          </p:spPr>
          <p:txBody>
            <a:bodyPr lIns="50800" tIns="50800" rIns="50800" bIns="50800" rtlCol="0" anchor="ctr"/>
            <a:lstStyle/>
            <a:p>
              <a:pPr algn="ctr">
                <a:lnSpc>
                  <a:spcPts val="2774"/>
                </a:lnSpc>
              </a:pPr>
              <a:endParaRPr/>
            </a:p>
          </p:txBody>
        </p:sp>
      </p:grpSp>
      <p:grpSp>
        <p:nvGrpSpPr>
          <p:cNvPr id="20" name="Group 20"/>
          <p:cNvGrpSpPr/>
          <p:nvPr/>
        </p:nvGrpSpPr>
        <p:grpSpPr>
          <a:xfrm>
            <a:off x="939826" y="1028700"/>
            <a:ext cx="15816395" cy="2387682"/>
            <a:chOff x="0" y="0"/>
            <a:chExt cx="2372999" cy="358234"/>
          </a:xfrm>
        </p:grpSpPr>
        <p:sp>
          <p:nvSpPr>
            <p:cNvPr id="21" name="Freeform 21"/>
            <p:cNvSpPr/>
            <p:nvPr/>
          </p:nvSpPr>
          <p:spPr>
            <a:xfrm>
              <a:off x="0" y="0"/>
              <a:ext cx="2372999" cy="358234"/>
            </a:xfrm>
            <a:custGeom>
              <a:avLst/>
              <a:gdLst/>
              <a:ahLst/>
              <a:cxnLst/>
              <a:rect l="l" t="t" r="r" b="b"/>
              <a:pathLst>
                <a:path w="2372999" h="358234">
                  <a:moveTo>
                    <a:pt x="24964" y="0"/>
                  </a:moveTo>
                  <a:lnTo>
                    <a:pt x="2348035" y="0"/>
                  </a:lnTo>
                  <a:cubicBezTo>
                    <a:pt x="2361822" y="0"/>
                    <a:pt x="2372999" y="11177"/>
                    <a:pt x="2372999" y="24964"/>
                  </a:cubicBezTo>
                  <a:lnTo>
                    <a:pt x="2372999" y="333270"/>
                  </a:lnTo>
                  <a:cubicBezTo>
                    <a:pt x="2372999" y="347057"/>
                    <a:pt x="2361822" y="358234"/>
                    <a:pt x="2348035" y="358234"/>
                  </a:cubicBezTo>
                  <a:lnTo>
                    <a:pt x="24964" y="358234"/>
                  </a:lnTo>
                  <a:cubicBezTo>
                    <a:pt x="11177" y="358234"/>
                    <a:pt x="0" y="347057"/>
                    <a:pt x="0" y="333270"/>
                  </a:cubicBezTo>
                  <a:lnTo>
                    <a:pt x="0" y="24964"/>
                  </a:lnTo>
                  <a:cubicBezTo>
                    <a:pt x="0" y="11177"/>
                    <a:pt x="11177" y="0"/>
                    <a:pt x="24964" y="0"/>
                  </a:cubicBezTo>
                  <a:close/>
                </a:path>
              </a:pathLst>
            </a:custGeom>
            <a:solidFill>
              <a:srgbClr val="1B64AE"/>
            </a:solidFill>
          </p:spPr>
          <p:txBody>
            <a:bodyPr/>
            <a:lstStyle/>
            <a:p>
              <a:endParaRPr lang="en-GB"/>
            </a:p>
          </p:txBody>
        </p:sp>
        <p:sp>
          <p:nvSpPr>
            <p:cNvPr id="22" name="TextBox 22"/>
            <p:cNvSpPr txBox="1"/>
            <p:nvPr/>
          </p:nvSpPr>
          <p:spPr>
            <a:xfrm>
              <a:off x="0" y="-38100"/>
              <a:ext cx="2372999" cy="396334"/>
            </a:xfrm>
            <a:prstGeom prst="rect">
              <a:avLst/>
            </a:prstGeom>
          </p:spPr>
          <p:txBody>
            <a:bodyPr lIns="50800" tIns="50800" rIns="50800" bIns="50800" rtlCol="0" anchor="ctr"/>
            <a:lstStyle/>
            <a:p>
              <a:pPr algn="ctr">
                <a:lnSpc>
                  <a:spcPts val="2774"/>
                </a:lnSpc>
              </a:pPr>
              <a:endParaRPr/>
            </a:p>
          </p:txBody>
        </p:sp>
      </p:grpSp>
      <p:sp>
        <p:nvSpPr>
          <p:cNvPr id="23" name="TextBox 23"/>
          <p:cNvSpPr txBox="1"/>
          <p:nvPr/>
        </p:nvSpPr>
        <p:spPr>
          <a:xfrm>
            <a:off x="1152657" y="1189697"/>
            <a:ext cx="15390733" cy="1869847"/>
          </a:xfrm>
          <a:prstGeom prst="rect">
            <a:avLst/>
          </a:prstGeom>
        </p:spPr>
        <p:txBody>
          <a:bodyPr lIns="0" tIns="0" rIns="0" bIns="0" rtlCol="0" anchor="t">
            <a:spAutoFit/>
          </a:bodyPr>
          <a:lstStyle/>
          <a:p>
            <a:pPr marL="0" lvl="0" indent="0" algn="ctr">
              <a:lnSpc>
                <a:spcPts val="7077"/>
              </a:lnSpc>
            </a:pPr>
            <a:r>
              <a:rPr lang="en-US" sz="6552" b="1">
                <a:solidFill>
                  <a:srgbClr val="FFFFFF"/>
                </a:solidFill>
                <a:latin typeface="Poppins Bold"/>
                <a:ea typeface="Poppins Bold"/>
                <a:cs typeface="Poppins Bold"/>
                <a:sym typeface="Poppins Bold"/>
              </a:rPr>
              <a:t>Can you think of real life stalking examples?</a:t>
            </a:r>
          </a:p>
        </p:txBody>
      </p:sp>
      <p:sp>
        <p:nvSpPr>
          <p:cNvPr id="24" name="TextBox 24"/>
          <p:cNvSpPr txBox="1"/>
          <p:nvPr/>
        </p:nvSpPr>
        <p:spPr>
          <a:xfrm>
            <a:off x="1745182" y="4047963"/>
            <a:ext cx="3116625" cy="361781"/>
          </a:xfrm>
          <a:prstGeom prst="rect">
            <a:avLst/>
          </a:prstGeom>
        </p:spPr>
        <p:txBody>
          <a:bodyPr lIns="0" tIns="0" rIns="0" bIns="0" rtlCol="0" anchor="t">
            <a:spAutoFit/>
          </a:bodyPr>
          <a:lstStyle/>
          <a:p>
            <a:pPr marL="0" lvl="0" indent="0" algn="ctr">
              <a:lnSpc>
                <a:spcPts val="2991"/>
              </a:lnSpc>
            </a:pPr>
            <a:r>
              <a:rPr lang="en-US" sz="2136" b="1">
                <a:solidFill>
                  <a:srgbClr val="1B64AE"/>
                </a:solidFill>
                <a:latin typeface="DM Sans Bold"/>
                <a:ea typeface="DM Sans Bold"/>
                <a:cs typeface="DM Sans Bold"/>
                <a:sym typeface="DM Sans Bold"/>
              </a:rPr>
              <a:t>Celebrity Behaviours</a:t>
            </a:r>
          </a:p>
        </p:txBody>
      </p:sp>
      <p:sp>
        <p:nvSpPr>
          <p:cNvPr id="25" name="TextBox 25"/>
          <p:cNvSpPr txBox="1"/>
          <p:nvPr/>
        </p:nvSpPr>
        <p:spPr>
          <a:xfrm>
            <a:off x="13736613" y="3920526"/>
            <a:ext cx="2140288" cy="361781"/>
          </a:xfrm>
          <a:prstGeom prst="rect">
            <a:avLst/>
          </a:prstGeom>
        </p:spPr>
        <p:txBody>
          <a:bodyPr lIns="0" tIns="0" rIns="0" bIns="0" rtlCol="0" anchor="t">
            <a:spAutoFit/>
          </a:bodyPr>
          <a:lstStyle/>
          <a:p>
            <a:pPr marL="0" lvl="0" indent="0" algn="ctr">
              <a:lnSpc>
                <a:spcPts val="2991"/>
              </a:lnSpc>
            </a:pPr>
            <a:r>
              <a:rPr lang="en-US" sz="2136" b="1">
                <a:solidFill>
                  <a:srgbClr val="1B64AE"/>
                </a:solidFill>
                <a:latin typeface="DM Sans Bold"/>
                <a:ea typeface="DM Sans Bold"/>
                <a:cs typeface="DM Sans Bold"/>
                <a:sym typeface="DM Sans Bold"/>
              </a:rPr>
              <a:t>Memes</a:t>
            </a:r>
          </a:p>
        </p:txBody>
      </p:sp>
      <p:sp>
        <p:nvSpPr>
          <p:cNvPr id="26" name="TextBox 26"/>
          <p:cNvSpPr txBox="1"/>
          <p:nvPr/>
        </p:nvSpPr>
        <p:spPr>
          <a:xfrm>
            <a:off x="7518620" y="3918990"/>
            <a:ext cx="2471132" cy="361781"/>
          </a:xfrm>
          <a:prstGeom prst="rect">
            <a:avLst/>
          </a:prstGeom>
        </p:spPr>
        <p:txBody>
          <a:bodyPr lIns="0" tIns="0" rIns="0" bIns="0" rtlCol="0" anchor="t">
            <a:spAutoFit/>
          </a:bodyPr>
          <a:lstStyle/>
          <a:p>
            <a:pPr marL="0" lvl="0" indent="0" algn="ctr">
              <a:lnSpc>
                <a:spcPts val="2991"/>
              </a:lnSpc>
            </a:pPr>
            <a:r>
              <a:rPr lang="en-US" sz="2136" b="1">
                <a:solidFill>
                  <a:srgbClr val="1B64AE"/>
                </a:solidFill>
                <a:latin typeface="DM Sans Bold"/>
                <a:ea typeface="DM Sans Bold"/>
                <a:cs typeface="DM Sans Bold"/>
                <a:sym typeface="DM Sans Bold"/>
              </a:rPr>
              <a:t>Social Media Maps</a:t>
            </a:r>
          </a:p>
        </p:txBody>
      </p:sp>
      <p:sp>
        <p:nvSpPr>
          <p:cNvPr id="27" name="Freeform 27"/>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8" name="TextBox 28"/>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29" name="TextBox 29"/>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7681" y="787727"/>
            <a:ext cx="15772637" cy="3196098"/>
            <a:chOff x="0" y="0"/>
            <a:chExt cx="2629538" cy="532838"/>
          </a:xfrm>
        </p:grpSpPr>
        <p:sp>
          <p:nvSpPr>
            <p:cNvPr id="3" name="Freeform 3"/>
            <p:cNvSpPr/>
            <p:nvPr/>
          </p:nvSpPr>
          <p:spPr>
            <a:xfrm>
              <a:off x="0" y="0"/>
              <a:ext cx="2629538" cy="532838"/>
            </a:xfrm>
            <a:custGeom>
              <a:avLst/>
              <a:gdLst/>
              <a:ahLst/>
              <a:cxnLst/>
              <a:rect l="l" t="t" r="r" b="b"/>
              <a:pathLst>
                <a:path w="2629538" h="532838">
                  <a:moveTo>
                    <a:pt x="25033" y="0"/>
                  </a:moveTo>
                  <a:lnTo>
                    <a:pt x="2604505" y="0"/>
                  </a:lnTo>
                  <a:cubicBezTo>
                    <a:pt x="2618330" y="0"/>
                    <a:pt x="2629538" y="11208"/>
                    <a:pt x="2629538" y="25033"/>
                  </a:cubicBezTo>
                  <a:lnTo>
                    <a:pt x="2629538" y="507805"/>
                  </a:lnTo>
                  <a:cubicBezTo>
                    <a:pt x="2629538" y="514444"/>
                    <a:pt x="2626900" y="520811"/>
                    <a:pt x="2622206" y="525506"/>
                  </a:cubicBezTo>
                  <a:cubicBezTo>
                    <a:pt x="2617511" y="530201"/>
                    <a:pt x="2611144" y="532838"/>
                    <a:pt x="2604505" y="532838"/>
                  </a:cubicBezTo>
                  <a:lnTo>
                    <a:pt x="25033" y="532838"/>
                  </a:lnTo>
                  <a:cubicBezTo>
                    <a:pt x="18394" y="532838"/>
                    <a:pt x="12027" y="530201"/>
                    <a:pt x="7332" y="525506"/>
                  </a:cubicBezTo>
                  <a:cubicBezTo>
                    <a:pt x="2637" y="520811"/>
                    <a:pt x="0" y="514444"/>
                    <a:pt x="0" y="507805"/>
                  </a:cubicBezTo>
                  <a:lnTo>
                    <a:pt x="0" y="25033"/>
                  </a:lnTo>
                  <a:cubicBezTo>
                    <a:pt x="0" y="18394"/>
                    <a:pt x="2637" y="12027"/>
                    <a:pt x="7332" y="7332"/>
                  </a:cubicBezTo>
                  <a:cubicBezTo>
                    <a:pt x="12027" y="2637"/>
                    <a:pt x="18394" y="0"/>
                    <a:pt x="25033" y="0"/>
                  </a:cubicBezTo>
                  <a:close/>
                </a:path>
              </a:pathLst>
            </a:custGeom>
            <a:solidFill>
              <a:srgbClr val="1B64AE"/>
            </a:solidFill>
          </p:spPr>
          <p:txBody>
            <a:bodyPr/>
            <a:lstStyle/>
            <a:p>
              <a:endParaRPr lang="en-GB"/>
            </a:p>
          </p:txBody>
        </p:sp>
        <p:sp>
          <p:nvSpPr>
            <p:cNvPr id="4" name="TextBox 4"/>
            <p:cNvSpPr txBox="1"/>
            <p:nvPr/>
          </p:nvSpPr>
          <p:spPr>
            <a:xfrm>
              <a:off x="0" y="-38100"/>
              <a:ext cx="2629538" cy="570938"/>
            </a:xfrm>
            <a:prstGeom prst="rect">
              <a:avLst/>
            </a:prstGeom>
          </p:spPr>
          <p:txBody>
            <a:bodyPr lIns="50800" tIns="50800" rIns="50800" bIns="50800" rtlCol="0" anchor="ctr"/>
            <a:lstStyle/>
            <a:p>
              <a:pPr algn="ctr">
                <a:lnSpc>
                  <a:spcPts val="2774"/>
                </a:lnSpc>
              </a:pPr>
              <a:endParaRPr/>
            </a:p>
          </p:txBody>
        </p:sp>
      </p:grpSp>
      <p:sp>
        <p:nvSpPr>
          <p:cNvPr id="5" name="TextBox 5"/>
          <p:cNvSpPr txBox="1"/>
          <p:nvPr/>
        </p:nvSpPr>
        <p:spPr>
          <a:xfrm>
            <a:off x="2595889" y="1456675"/>
            <a:ext cx="13096222" cy="1801051"/>
          </a:xfrm>
          <a:prstGeom prst="rect">
            <a:avLst/>
          </a:prstGeom>
        </p:spPr>
        <p:txBody>
          <a:bodyPr lIns="0" tIns="0" rIns="0" bIns="0" rtlCol="0" anchor="t">
            <a:spAutoFit/>
          </a:bodyPr>
          <a:lstStyle/>
          <a:p>
            <a:pPr marL="0" lvl="0" indent="0" algn="ctr">
              <a:lnSpc>
                <a:spcPts val="13377"/>
              </a:lnSpc>
              <a:spcBef>
                <a:spcPct val="0"/>
              </a:spcBef>
            </a:pPr>
            <a:r>
              <a:rPr lang="en-US" sz="11532" b="1" spc="-115">
                <a:solidFill>
                  <a:srgbClr val="FFFFFF"/>
                </a:solidFill>
                <a:latin typeface="Poppins Semi-Bold"/>
                <a:ea typeface="Poppins Semi-Bold"/>
                <a:cs typeface="Poppins Semi-Bold"/>
                <a:sym typeface="Poppins Semi-Bold"/>
              </a:rPr>
              <a:t>What is stalking?</a:t>
            </a:r>
          </a:p>
        </p:txBody>
      </p:sp>
      <p:grpSp>
        <p:nvGrpSpPr>
          <p:cNvPr id="6" name="Group 6"/>
          <p:cNvGrpSpPr/>
          <p:nvPr/>
        </p:nvGrpSpPr>
        <p:grpSpPr>
          <a:xfrm>
            <a:off x="1257681" y="3983825"/>
            <a:ext cx="15772637" cy="5515448"/>
            <a:chOff x="0" y="0"/>
            <a:chExt cx="5776174" cy="2019839"/>
          </a:xfrm>
        </p:grpSpPr>
        <p:sp>
          <p:nvSpPr>
            <p:cNvPr id="7" name="Freeform 7"/>
            <p:cNvSpPr/>
            <p:nvPr/>
          </p:nvSpPr>
          <p:spPr>
            <a:xfrm>
              <a:off x="0" y="0"/>
              <a:ext cx="5776174" cy="2019839"/>
            </a:xfrm>
            <a:custGeom>
              <a:avLst/>
              <a:gdLst/>
              <a:ahLst/>
              <a:cxnLst/>
              <a:rect l="l" t="t" r="r" b="b"/>
              <a:pathLst>
                <a:path w="5776174" h="2019839">
                  <a:moveTo>
                    <a:pt x="5651714" y="2019839"/>
                  </a:moveTo>
                  <a:lnTo>
                    <a:pt x="124460" y="2019839"/>
                  </a:lnTo>
                  <a:cubicBezTo>
                    <a:pt x="55880" y="2019839"/>
                    <a:pt x="0" y="1963959"/>
                    <a:pt x="0" y="1895379"/>
                  </a:cubicBezTo>
                  <a:lnTo>
                    <a:pt x="0" y="124460"/>
                  </a:lnTo>
                  <a:cubicBezTo>
                    <a:pt x="0" y="55880"/>
                    <a:pt x="55880" y="0"/>
                    <a:pt x="124460" y="0"/>
                  </a:cubicBezTo>
                  <a:lnTo>
                    <a:pt x="5651714" y="0"/>
                  </a:lnTo>
                  <a:cubicBezTo>
                    <a:pt x="5720294" y="0"/>
                    <a:pt x="5776174" y="55880"/>
                    <a:pt x="5776174" y="124460"/>
                  </a:cubicBezTo>
                  <a:lnTo>
                    <a:pt x="5776174" y="1895379"/>
                  </a:lnTo>
                  <a:cubicBezTo>
                    <a:pt x="5776174" y="1963959"/>
                    <a:pt x="5720294" y="2019839"/>
                    <a:pt x="5651714" y="2019839"/>
                  </a:cubicBezTo>
                  <a:close/>
                </a:path>
              </a:pathLst>
            </a:custGeom>
            <a:solidFill>
              <a:srgbClr val="100F0D">
                <a:alpha val="4706"/>
              </a:srgbClr>
            </a:solidFill>
          </p:spPr>
          <p:txBody>
            <a:bodyPr/>
            <a:lstStyle/>
            <a:p>
              <a:endParaRPr lang="en-GB"/>
            </a:p>
          </p:txBody>
        </p:sp>
      </p:grpSp>
      <p:sp>
        <p:nvSpPr>
          <p:cNvPr id="8" name="Freeform 8"/>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1946508" y="4215602"/>
            <a:ext cx="14306735" cy="4469471"/>
          </a:xfrm>
          <a:prstGeom prst="rect">
            <a:avLst/>
          </a:prstGeom>
        </p:spPr>
        <p:txBody>
          <a:bodyPr lIns="0" tIns="0" rIns="0" bIns="0" rtlCol="0" anchor="t">
            <a:spAutoFit/>
          </a:bodyPr>
          <a:lstStyle/>
          <a:p>
            <a:pPr marL="0" lvl="0" indent="0" algn="ctr">
              <a:lnSpc>
                <a:spcPts val="8801"/>
              </a:lnSpc>
            </a:pPr>
            <a:r>
              <a:rPr lang="en-US" sz="6286">
                <a:solidFill>
                  <a:srgbClr val="51AD31"/>
                </a:solidFill>
                <a:latin typeface="Poppins"/>
                <a:ea typeface="Poppins"/>
                <a:cs typeface="Poppins"/>
                <a:sym typeface="Poppins"/>
              </a:rPr>
              <a:t>Stalking is a pattern of </a:t>
            </a:r>
            <a:r>
              <a:rPr lang="en-US" sz="6286" b="1">
                <a:solidFill>
                  <a:srgbClr val="904AB4"/>
                </a:solidFill>
                <a:latin typeface="Poppins Bold"/>
                <a:ea typeface="Poppins Bold"/>
                <a:cs typeface="Poppins Bold"/>
                <a:sym typeface="Poppins Bold"/>
              </a:rPr>
              <a:t>repeated, unwanted behaviour </a:t>
            </a:r>
            <a:r>
              <a:rPr lang="en-US" sz="6286">
                <a:solidFill>
                  <a:srgbClr val="51AD31"/>
                </a:solidFill>
                <a:latin typeface="Poppins"/>
                <a:ea typeface="Poppins"/>
                <a:cs typeface="Poppins"/>
                <a:sym typeface="Poppins"/>
              </a:rPr>
              <a:t>that makes you feel </a:t>
            </a:r>
            <a:r>
              <a:rPr lang="en-US" sz="6286" b="1">
                <a:solidFill>
                  <a:srgbClr val="904AB4"/>
                </a:solidFill>
                <a:latin typeface="Poppins Bold"/>
                <a:ea typeface="Poppins Bold"/>
                <a:cs typeface="Poppins Bold"/>
                <a:sym typeface="Poppins Bold"/>
              </a:rPr>
              <a:t>uncomfortable and uneasy.</a:t>
            </a:r>
          </a:p>
        </p:txBody>
      </p:sp>
      <p:sp>
        <p:nvSpPr>
          <p:cNvPr id="10" name="Freeform 10"/>
          <p:cNvSpPr/>
          <p:nvPr/>
        </p:nvSpPr>
        <p:spPr>
          <a:xfrm>
            <a:off x="5194594" y="0"/>
            <a:ext cx="605463" cy="605463"/>
          </a:xfrm>
          <a:custGeom>
            <a:avLst/>
            <a:gdLst/>
            <a:ahLst/>
            <a:cxnLst/>
            <a:rect l="l" t="t" r="r" b="b"/>
            <a:pathLst>
              <a:path w="605463" h="605463">
                <a:moveTo>
                  <a:pt x="0" y="0"/>
                </a:moveTo>
                <a:lnTo>
                  <a:pt x="605462" y="0"/>
                </a:lnTo>
                <a:lnTo>
                  <a:pt x="605462"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4449938"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2" name="TextBox 12"/>
          <p:cNvSpPr txBox="1"/>
          <p:nvPr/>
        </p:nvSpPr>
        <p:spPr>
          <a:xfrm>
            <a:off x="9816769"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24720" y="989871"/>
            <a:ext cx="6873394" cy="1144520"/>
            <a:chOff x="0" y="0"/>
            <a:chExt cx="1810277" cy="301437"/>
          </a:xfrm>
        </p:grpSpPr>
        <p:sp>
          <p:nvSpPr>
            <p:cNvPr id="3" name="Freeform 3"/>
            <p:cNvSpPr/>
            <p:nvPr/>
          </p:nvSpPr>
          <p:spPr>
            <a:xfrm>
              <a:off x="0" y="0"/>
              <a:ext cx="1810277" cy="301437"/>
            </a:xfrm>
            <a:custGeom>
              <a:avLst/>
              <a:gdLst/>
              <a:ahLst/>
              <a:cxnLst/>
              <a:rect l="l" t="t" r="r" b="b"/>
              <a:pathLst>
                <a:path w="1810277" h="301437">
                  <a:moveTo>
                    <a:pt x="57444" y="0"/>
                  </a:moveTo>
                  <a:lnTo>
                    <a:pt x="1752832" y="0"/>
                  </a:lnTo>
                  <a:cubicBezTo>
                    <a:pt x="1768067" y="0"/>
                    <a:pt x="1782679" y="6052"/>
                    <a:pt x="1793452" y="16825"/>
                  </a:cubicBezTo>
                  <a:cubicBezTo>
                    <a:pt x="1804225" y="27598"/>
                    <a:pt x="1810277" y="42209"/>
                    <a:pt x="1810277" y="57444"/>
                  </a:cubicBezTo>
                  <a:lnTo>
                    <a:pt x="1810277" y="243993"/>
                  </a:lnTo>
                  <a:cubicBezTo>
                    <a:pt x="1810277" y="275719"/>
                    <a:pt x="1784558" y="301437"/>
                    <a:pt x="1752832" y="301437"/>
                  </a:cubicBezTo>
                  <a:lnTo>
                    <a:pt x="57444" y="301437"/>
                  </a:lnTo>
                  <a:cubicBezTo>
                    <a:pt x="42209" y="301437"/>
                    <a:pt x="27598" y="295385"/>
                    <a:pt x="16825" y="284612"/>
                  </a:cubicBezTo>
                  <a:cubicBezTo>
                    <a:pt x="6052" y="273839"/>
                    <a:pt x="0" y="259228"/>
                    <a:pt x="0" y="243993"/>
                  </a:cubicBezTo>
                  <a:lnTo>
                    <a:pt x="0" y="57444"/>
                  </a:lnTo>
                  <a:cubicBezTo>
                    <a:pt x="0" y="42209"/>
                    <a:pt x="6052" y="27598"/>
                    <a:pt x="16825" y="16825"/>
                  </a:cubicBezTo>
                  <a:cubicBezTo>
                    <a:pt x="27598" y="6052"/>
                    <a:pt x="42209" y="0"/>
                    <a:pt x="57444" y="0"/>
                  </a:cubicBezTo>
                  <a:close/>
                </a:path>
              </a:pathLst>
            </a:custGeom>
            <a:solidFill>
              <a:srgbClr val="1B64AE"/>
            </a:solidFill>
          </p:spPr>
          <p:txBody>
            <a:bodyPr/>
            <a:lstStyle/>
            <a:p>
              <a:endParaRPr lang="en-GB"/>
            </a:p>
          </p:txBody>
        </p:sp>
        <p:sp>
          <p:nvSpPr>
            <p:cNvPr id="4" name="TextBox 4"/>
            <p:cNvSpPr txBox="1"/>
            <p:nvPr/>
          </p:nvSpPr>
          <p:spPr>
            <a:xfrm>
              <a:off x="0" y="-38100"/>
              <a:ext cx="1810277" cy="339537"/>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5448701" y="1694697"/>
            <a:ext cx="11810599" cy="7563603"/>
            <a:chOff x="0" y="0"/>
            <a:chExt cx="6832923" cy="4375859"/>
          </a:xfrm>
        </p:grpSpPr>
        <p:sp>
          <p:nvSpPr>
            <p:cNvPr id="6" name="Freeform 6"/>
            <p:cNvSpPr/>
            <p:nvPr/>
          </p:nvSpPr>
          <p:spPr>
            <a:xfrm>
              <a:off x="0" y="0"/>
              <a:ext cx="6832922" cy="4375859"/>
            </a:xfrm>
            <a:custGeom>
              <a:avLst/>
              <a:gdLst/>
              <a:ahLst/>
              <a:cxnLst/>
              <a:rect l="l" t="t" r="r" b="b"/>
              <a:pathLst>
                <a:path w="6832922" h="4375859">
                  <a:moveTo>
                    <a:pt x="6708463" y="4375859"/>
                  </a:moveTo>
                  <a:lnTo>
                    <a:pt x="124460" y="4375859"/>
                  </a:lnTo>
                  <a:cubicBezTo>
                    <a:pt x="55880" y="4375859"/>
                    <a:pt x="0" y="4319979"/>
                    <a:pt x="0" y="4251399"/>
                  </a:cubicBezTo>
                  <a:lnTo>
                    <a:pt x="0" y="124460"/>
                  </a:lnTo>
                  <a:cubicBezTo>
                    <a:pt x="0" y="55880"/>
                    <a:pt x="55880" y="0"/>
                    <a:pt x="124460" y="0"/>
                  </a:cubicBezTo>
                  <a:lnTo>
                    <a:pt x="6708463" y="0"/>
                  </a:lnTo>
                  <a:cubicBezTo>
                    <a:pt x="6777043" y="0"/>
                    <a:pt x="6832922" y="55880"/>
                    <a:pt x="6832922" y="124460"/>
                  </a:cubicBezTo>
                  <a:lnTo>
                    <a:pt x="6832922" y="4251399"/>
                  </a:lnTo>
                  <a:cubicBezTo>
                    <a:pt x="6832922" y="4319979"/>
                    <a:pt x="6777043" y="4375859"/>
                    <a:pt x="6708463" y="4375859"/>
                  </a:cubicBezTo>
                  <a:close/>
                </a:path>
              </a:pathLst>
            </a:custGeom>
            <a:solidFill>
              <a:srgbClr val="100F0D">
                <a:alpha val="4706"/>
              </a:srgbClr>
            </a:solidFill>
          </p:spPr>
          <p:txBody>
            <a:bodyPr/>
            <a:lstStyle/>
            <a:p>
              <a:endParaRPr lang="en-GB"/>
            </a:p>
          </p:txBody>
        </p:sp>
      </p:grpSp>
      <p:sp>
        <p:nvSpPr>
          <p:cNvPr id="7" name="TextBox 7"/>
          <p:cNvSpPr txBox="1"/>
          <p:nvPr/>
        </p:nvSpPr>
        <p:spPr>
          <a:xfrm>
            <a:off x="8430663" y="1075768"/>
            <a:ext cx="5846674" cy="868680"/>
          </a:xfrm>
          <a:prstGeom prst="rect">
            <a:avLst/>
          </a:prstGeom>
        </p:spPr>
        <p:txBody>
          <a:bodyPr lIns="0" tIns="0" rIns="0" bIns="0" rtlCol="0" anchor="t">
            <a:spAutoFit/>
          </a:bodyPr>
          <a:lstStyle/>
          <a:p>
            <a:pPr marL="0" lvl="0" indent="0" algn="ctr">
              <a:lnSpc>
                <a:spcPts val="6719"/>
              </a:lnSpc>
              <a:spcBef>
                <a:spcPct val="0"/>
              </a:spcBef>
            </a:pPr>
            <a:r>
              <a:rPr lang="en-US" sz="4800" b="1" spc="-48">
                <a:solidFill>
                  <a:srgbClr val="FFFFFF"/>
                </a:solidFill>
                <a:latin typeface="Poppins Bold"/>
                <a:ea typeface="Poppins Bold"/>
                <a:cs typeface="Poppins Bold"/>
                <a:sym typeface="Poppins Bold"/>
              </a:rPr>
              <a:t>Alice’s Story </a:t>
            </a:r>
          </a:p>
        </p:txBody>
      </p:sp>
      <p:sp>
        <p:nvSpPr>
          <p:cNvPr id="8" name="Freeform 8"/>
          <p:cNvSpPr/>
          <p:nvPr/>
        </p:nvSpPr>
        <p:spPr>
          <a:xfrm>
            <a:off x="6089985" y="2606683"/>
            <a:ext cx="10528031" cy="5739631"/>
          </a:xfrm>
          <a:custGeom>
            <a:avLst/>
            <a:gdLst/>
            <a:ahLst/>
            <a:cxnLst/>
            <a:rect l="l" t="t" r="r" b="b"/>
            <a:pathLst>
              <a:path w="10528031" h="5739631">
                <a:moveTo>
                  <a:pt x="0" y="0"/>
                </a:moveTo>
                <a:lnTo>
                  <a:pt x="10528031" y="0"/>
                </a:lnTo>
                <a:lnTo>
                  <a:pt x="10528031" y="5739631"/>
                </a:lnTo>
                <a:lnTo>
                  <a:pt x="0" y="5739631"/>
                </a:lnTo>
                <a:lnTo>
                  <a:pt x="0" y="0"/>
                </a:lnTo>
                <a:close/>
              </a:path>
            </a:pathLst>
          </a:custGeom>
          <a:blipFill>
            <a:blip r:embed="rId3"/>
            <a:stretch>
              <a:fillRect/>
            </a:stretch>
          </a:blipFill>
        </p:spPr>
        <p:txBody>
          <a:bodyPr/>
          <a:lstStyle/>
          <a:p>
            <a:endParaRPr lang="en-GB"/>
          </a:p>
        </p:txBody>
      </p:sp>
      <p:sp>
        <p:nvSpPr>
          <p:cNvPr id="9" name="Freeform 9"/>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4"/>
            <a:stretch>
              <a:fillRect/>
            </a:stretch>
          </a:blipFill>
        </p:spPr>
        <p:txBody>
          <a:bodyPr/>
          <a:lstStyle/>
          <a:p>
            <a:endParaRPr lang="en-GB"/>
          </a:p>
        </p:txBody>
      </p:sp>
      <p:sp>
        <p:nvSpPr>
          <p:cNvPr id="10" name="TextBox 10"/>
          <p:cNvSpPr txBox="1"/>
          <p:nvPr/>
        </p:nvSpPr>
        <p:spPr>
          <a:xfrm>
            <a:off x="514113" y="2269949"/>
            <a:ext cx="4714194" cy="7151876"/>
          </a:xfrm>
          <a:prstGeom prst="rect">
            <a:avLst/>
          </a:prstGeom>
        </p:spPr>
        <p:txBody>
          <a:bodyPr lIns="0" tIns="0" rIns="0" bIns="0" rtlCol="0" anchor="t">
            <a:spAutoFit/>
          </a:bodyPr>
          <a:lstStyle/>
          <a:p>
            <a:pPr algn="l">
              <a:lnSpc>
                <a:spcPts val="3752"/>
              </a:lnSpc>
            </a:pPr>
            <a:r>
              <a:rPr lang="en-US" sz="2680" b="1">
                <a:solidFill>
                  <a:srgbClr val="51AD31"/>
                </a:solidFill>
                <a:latin typeface="Poppins Medium"/>
                <a:ea typeface="Poppins Medium"/>
                <a:cs typeface="Poppins Medium"/>
                <a:sym typeface="Poppins Medium"/>
              </a:rPr>
              <a:t>This video tells Alice’s story, and it can be tough to watch.  </a:t>
            </a:r>
          </a:p>
          <a:p>
            <a:pPr algn="l">
              <a:lnSpc>
                <a:spcPts val="3752"/>
              </a:lnSpc>
            </a:pPr>
            <a:endParaRPr lang="en-US" sz="2680" b="1">
              <a:solidFill>
                <a:srgbClr val="51AD31"/>
              </a:solidFill>
              <a:latin typeface="Poppins Medium"/>
              <a:ea typeface="Poppins Medium"/>
              <a:cs typeface="Poppins Medium"/>
              <a:sym typeface="Poppins Medium"/>
            </a:endParaRPr>
          </a:p>
          <a:p>
            <a:pPr algn="l">
              <a:lnSpc>
                <a:spcPts val="3752"/>
              </a:lnSpc>
            </a:pPr>
            <a:r>
              <a:rPr lang="en-US" sz="2680" b="1">
                <a:solidFill>
                  <a:srgbClr val="51AD31"/>
                </a:solidFill>
                <a:latin typeface="Poppins Medium"/>
                <a:ea typeface="Poppins Medium"/>
                <a:cs typeface="Poppins Medium"/>
                <a:sym typeface="Poppins Medium"/>
              </a:rPr>
              <a:t>Please take care of yourself (e.g., leave the room or take a break if needed). ​ If you need support, we encourage you to seek help.​</a:t>
            </a:r>
          </a:p>
          <a:p>
            <a:pPr algn="l">
              <a:lnSpc>
                <a:spcPts val="3752"/>
              </a:lnSpc>
            </a:pPr>
            <a:endParaRPr lang="en-US" sz="2680" b="1">
              <a:solidFill>
                <a:srgbClr val="51AD31"/>
              </a:solidFill>
              <a:latin typeface="Poppins Medium"/>
              <a:ea typeface="Poppins Medium"/>
              <a:cs typeface="Poppins Medium"/>
              <a:sym typeface="Poppins Medium"/>
            </a:endParaRPr>
          </a:p>
          <a:p>
            <a:pPr algn="l">
              <a:lnSpc>
                <a:spcPts val="3752"/>
              </a:lnSpc>
            </a:pPr>
            <a:r>
              <a:rPr lang="en-US" sz="2680" b="1">
                <a:solidFill>
                  <a:srgbClr val="51AD31"/>
                </a:solidFill>
                <a:latin typeface="Poppins Medium"/>
                <a:ea typeface="Poppins Medium"/>
                <a:cs typeface="Poppins Medium"/>
                <a:sym typeface="Poppins Medium"/>
              </a:rPr>
              <a:t>And please remember that </a:t>
            </a:r>
            <a:r>
              <a:rPr lang="en-US" sz="2680" b="1">
                <a:solidFill>
                  <a:srgbClr val="904AB4"/>
                </a:solidFill>
                <a:latin typeface="Poppins Bold"/>
                <a:ea typeface="Poppins Bold"/>
                <a:cs typeface="Poppins Bold"/>
                <a:sym typeface="Poppins Bold"/>
              </a:rPr>
              <a:t>things have changed since Alice’s passing.</a:t>
            </a:r>
          </a:p>
          <a:p>
            <a:pPr marL="0" lvl="0" indent="0" algn="l">
              <a:lnSpc>
                <a:spcPts val="3752"/>
              </a:lnSpc>
            </a:pPr>
            <a:endParaRPr lang="en-US" sz="2680" b="1">
              <a:solidFill>
                <a:srgbClr val="904AB4"/>
              </a:solidFill>
              <a:latin typeface="Poppins Bold"/>
              <a:ea typeface="Poppins Bold"/>
              <a:cs typeface="Poppins Bold"/>
              <a:sym typeface="Poppins Bold"/>
            </a:endParaRPr>
          </a:p>
        </p:txBody>
      </p:sp>
      <p:sp>
        <p:nvSpPr>
          <p:cNvPr id="11" name="TextBox 11"/>
          <p:cNvSpPr txBox="1"/>
          <p:nvPr/>
        </p:nvSpPr>
        <p:spPr>
          <a:xfrm>
            <a:off x="6213318" y="8577834"/>
            <a:ext cx="13589471" cy="391795"/>
          </a:xfrm>
          <a:prstGeom prst="rect">
            <a:avLst/>
          </a:prstGeom>
        </p:spPr>
        <p:txBody>
          <a:bodyPr lIns="0" tIns="0" rIns="0" bIns="0" rtlCol="0" anchor="t">
            <a:spAutoFit/>
          </a:bodyPr>
          <a:lstStyle/>
          <a:p>
            <a:pPr marL="0" lvl="0" indent="0" algn="l">
              <a:lnSpc>
                <a:spcPts val="3079"/>
              </a:lnSpc>
            </a:pPr>
            <a:r>
              <a:rPr lang="en-US" sz="2199" b="1">
                <a:solidFill>
                  <a:srgbClr val="EA4335"/>
                </a:solidFill>
                <a:latin typeface="Poppins Semi-Bold"/>
                <a:ea typeface="Poppins Semi-Bold"/>
                <a:cs typeface="Poppins Semi-Bold"/>
                <a:sym typeface="Poppins Semi-Bold"/>
              </a:rPr>
              <a:t>Trigger warnings: violence, domestic abuse, stalking</a:t>
            </a:r>
          </a:p>
        </p:txBody>
      </p:sp>
      <p:sp>
        <p:nvSpPr>
          <p:cNvPr id="12" name="TextBox 12"/>
          <p:cNvSpPr txBox="1"/>
          <p:nvPr/>
        </p:nvSpPr>
        <p:spPr>
          <a:xfrm>
            <a:off x="9699948" y="2653890"/>
            <a:ext cx="3308105" cy="293976"/>
          </a:xfrm>
          <a:prstGeom prst="rect">
            <a:avLst/>
          </a:prstGeom>
        </p:spPr>
        <p:txBody>
          <a:bodyPr lIns="0" tIns="0" rIns="0" bIns="0" rtlCol="0" anchor="t">
            <a:spAutoFit/>
          </a:bodyPr>
          <a:lstStyle/>
          <a:p>
            <a:pPr algn="ctr">
              <a:lnSpc>
                <a:spcPts val="2442"/>
              </a:lnSpc>
              <a:spcBef>
                <a:spcPct val="0"/>
              </a:spcBef>
            </a:pPr>
            <a:endParaRPr/>
          </a:p>
        </p:txBody>
      </p:sp>
      <p:sp>
        <p:nvSpPr>
          <p:cNvPr id="13" name="Freeform 13"/>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5" name="TextBox 15"/>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6347" y="1028700"/>
            <a:ext cx="16588193" cy="3044460"/>
            <a:chOff x="0" y="0"/>
            <a:chExt cx="2903247" cy="532838"/>
          </a:xfrm>
        </p:grpSpPr>
        <p:sp>
          <p:nvSpPr>
            <p:cNvPr id="3" name="Freeform 3"/>
            <p:cNvSpPr/>
            <p:nvPr/>
          </p:nvSpPr>
          <p:spPr>
            <a:xfrm>
              <a:off x="0" y="0"/>
              <a:ext cx="2903247" cy="532838"/>
            </a:xfrm>
            <a:custGeom>
              <a:avLst/>
              <a:gdLst/>
              <a:ahLst/>
              <a:cxnLst/>
              <a:rect l="l" t="t" r="r" b="b"/>
              <a:pathLst>
                <a:path w="2903247" h="532838">
                  <a:moveTo>
                    <a:pt x="23802" y="0"/>
                  </a:moveTo>
                  <a:lnTo>
                    <a:pt x="2879445" y="0"/>
                  </a:lnTo>
                  <a:cubicBezTo>
                    <a:pt x="2885758" y="0"/>
                    <a:pt x="2891812" y="2508"/>
                    <a:pt x="2896276" y="6972"/>
                  </a:cubicBezTo>
                  <a:cubicBezTo>
                    <a:pt x="2900740" y="11435"/>
                    <a:pt x="2903247" y="17490"/>
                    <a:pt x="2903247" y="23802"/>
                  </a:cubicBezTo>
                  <a:lnTo>
                    <a:pt x="2903247" y="509036"/>
                  </a:lnTo>
                  <a:cubicBezTo>
                    <a:pt x="2903247" y="515348"/>
                    <a:pt x="2900740" y="521403"/>
                    <a:pt x="2896276" y="525866"/>
                  </a:cubicBezTo>
                  <a:cubicBezTo>
                    <a:pt x="2891812" y="530330"/>
                    <a:pt x="2885758" y="532838"/>
                    <a:pt x="2879445" y="532838"/>
                  </a:cubicBezTo>
                  <a:lnTo>
                    <a:pt x="23802" y="532838"/>
                  </a:lnTo>
                  <a:cubicBezTo>
                    <a:pt x="17490" y="532838"/>
                    <a:pt x="11435" y="530330"/>
                    <a:pt x="6972" y="525866"/>
                  </a:cubicBezTo>
                  <a:cubicBezTo>
                    <a:pt x="2508" y="521403"/>
                    <a:pt x="0" y="515348"/>
                    <a:pt x="0" y="509036"/>
                  </a:cubicBezTo>
                  <a:lnTo>
                    <a:pt x="0" y="23802"/>
                  </a:lnTo>
                  <a:cubicBezTo>
                    <a:pt x="0" y="17490"/>
                    <a:pt x="2508" y="11435"/>
                    <a:pt x="6972" y="6972"/>
                  </a:cubicBezTo>
                  <a:cubicBezTo>
                    <a:pt x="11435" y="2508"/>
                    <a:pt x="17490" y="0"/>
                    <a:pt x="23802" y="0"/>
                  </a:cubicBezTo>
                  <a:close/>
                </a:path>
              </a:pathLst>
            </a:custGeom>
            <a:solidFill>
              <a:srgbClr val="1B64AE"/>
            </a:solidFill>
          </p:spPr>
          <p:txBody>
            <a:bodyPr/>
            <a:lstStyle/>
            <a:p>
              <a:endParaRPr lang="en-GB"/>
            </a:p>
          </p:txBody>
        </p:sp>
        <p:sp>
          <p:nvSpPr>
            <p:cNvPr id="4" name="TextBox 4"/>
            <p:cNvSpPr txBox="1"/>
            <p:nvPr/>
          </p:nvSpPr>
          <p:spPr>
            <a:xfrm>
              <a:off x="0" y="-38100"/>
              <a:ext cx="2903247" cy="570938"/>
            </a:xfrm>
            <a:prstGeom prst="rect">
              <a:avLst/>
            </a:prstGeom>
          </p:spPr>
          <p:txBody>
            <a:bodyPr lIns="50800" tIns="50800" rIns="50800" bIns="50800" rtlCol="0" anchor="ctr"/>
            <a:lstStyle/>
            <a:p>
              <a:pPr algn="ctr">
                <a:lnSpc>
                  <a:spcPts val="2774"/>
                </a:lnSpc>
              </a:pPr>
              <a:endParaRPr/>
            </a:p>
          </p:txBody>
        </p:sp>
      </p:grpSp>
      <p:sp>
        <p:nvSpPr>
          <p:cNvPr id="5" name="TextBox 5"/>
          <p:cNvSpPr txBox="1"/>
          <p:nvPr/>
        </p:nvSpPr>
        <p:spPr>
          <a:xfrm>
            <a:off x="2257306" y="1624090"/>
            <a:ext cx="13773388" cy="1718312"/>
          </a:xfrm>
          <a:prstGeom prst="rect">
            <a:avLst/>
          </a:prstGeom>
        </p:spPr>
        <p:txBody>
          <a:bodyPr lIns="0" tIns="0" rIns="0" bIns="0" rtlCol="0" anchor="t">
            <a:spAutoFit/>
          </a:bodyPr>
          <a:lstStyle/>
          <a:p>
            <a:pPr marL="0" lvl="0" indent="0" algn="ctr">
              <a:lnSpc>
                <a:spcPts val="12742"/>
              </a:lnSpc>
              <a:spcBef>
                <a:spcPct val="0"/>
              </a:spcBef>
            </a:pPr>
            <a:r>
              <a:rPr lang="en-US" sz="10985" b="1" spc="-109">
                <a:solidFill>
                  <a:srgbClr val="FFFFFF"/>
                </a:solidFill>
                <a:latin typeface="Poppins Semi-Bold"/>
                <a:ea typeface="Poppins Semi-Bold"/>
                <a:cs typeface="Poppins Semi-Bold"/>
                <a:sym typeface="Poppins Semi-Bold"/>
              </a:rPr>
              <a:t>What is stalking?</a:t>
            </a:r>
          </a:p>
        </p:txBody>
      </p:sp>
      <p:grpSp>
        <p:nvGrpSpPr>
          <p:cNvPr id="6" name="Group 6"/>
          <p:cNvGrpSpPr/>
          <p:nvPr/>
        </p:nvGrpSpPr>
        <p:grpSpPr>
          <a:xfrm>
            <a:off x="846347" y="4073160"/>
            <a:ext cx="16588193" cy="5253768"/>
            <a:chOff x="0" y="0"/>
            <a:chExt cx="6377419" cy="2019839"/>
          </a:xfrm>
        </p:grpSpPr>
        <p:sp>
          <p:nvSpPr>
            <p:cNvPr id="7" name="Freeform 7"/>
            <p:cNvSpPr/>
            <p:nvPr/>
          </p:nvSpPr>
          <p:spPr>
            <a:xfrm>
              <a:off x="0" y="0"/>
              <a:ext cx="6377419" cy="2019839"/>
            </a:xfrm>
            <a:custGeom>
              <a:avLst/>
              <a:gdLst/>
              <a:ahLst/>
              <a:cxnLst/>
              <a:rect l="l" t="t" r="r" b="b"/>
              <a:pathLst>
                <a:path w="6377419" h="2019839">
                  <a:moveTo>
                    <a:pt x="6252959" y="2019839"/>
                  </a:moveTo>
                  <a:lnTo>
                    <a:pt x="124460" y="2019839"/>
                  </a:lnTo>
                  <a:cubicBezTo>
                    <a:pt x="55880" y="2019839"/>
                    <a:pt x="0" y="1963959"/>
                    <a:pt x="0" y="1895379"/>
                  </a:cubicBezTo>
                  <a:lnTo>
                    <a:pt x="0" y="124460"/>
                  </a:lnTo>
                  <a:cubicBezTo>
                    <a:pt x="0" y="55880"/>
                    <a:pt x="55880" y="0"/>
                    <a:pt x="124460" y="0"/>
                  </a:cubicBezTo>
                  <a:lnTo>
                    <a:pt x="6252959" y="0"/>
                  </a:lnTo>
                  <a:cubicBezTo>
                    <a:pt x="6321539" y="0"/>
                    <a:pt x="6377419" y="55880"/>
                    <a:pt x="6377419" y="124460"/>
                  </a:cubicBezTo>
                  <a:lnTo>
                    <a:pt x="6377419" y="1895379"/>
                  </a:lnTo>
                  <a:cubicBezTo>
                    <a:pt x="6377419" y="1963959"/>
                    <a:pt x="6321539" y="2019839"/>
                    <a:pt x="6252959" y="2019839"/>
                  </a:cubicBezTo>
                  <a:close/>
                </a:path>
              </a:pathLst>
            </a:custGeom>
            <a:solidFill>
              <a:srgbClr val="100F0D">
                <a:alpha val="4706"/>
              </a:srgbClr>
            </a:solidFill>
          </p:spPr>
          <p:txBody>
            <a:bodyPr/>
            <a:lstStyle/>
            <a:p>
              <a:endParaRPr lang="en-GB"/>
            </a:p>
          </p:txBody>
        </p:sp>
      </p:grpSp>
      <p:sp>
        <p:nvSpPr>
          <p:cNvPr id="8" name="Freeform 8"/>
          <p:cNvSpPr/>
          <p:nvPr/>
        </p:nvSpPr>
        <p:spPr>
          <a:xfrm>
            <a:off x="17259300" y="9258300"/>
            <a:ext cx="1006468" cy="889436"/>
          </a:xfrm>
          <a:custGeom>
            <a:avLst/>
            <a:gdLst/>
            <a:ahLst/>
            <a:cxnLst/>
            <a:rect l="l" t="t" r="r" b="b"/>
            <a:pathLst>
              <a:path w="1006468" h="889436">
                <a:moveTo>
                  <a:pt x="0" y="0"/>
                </a:moveTo>
                <a:lnTo>
                  <a:pt x="1006468" y="0"/>
                </a:lnTo>
                <a:lnTo>
                  <a:pt x="1006468" y="889436"/>
                </a:lnTo>
                <a:lnTo>
                  <a:pt x="0" y="889436"/>
                </a:lnTo>
                <a:lnTo>
                  <a:pt x="0" y="0"/>
                </a:lnTo>
                <a:close/>
              </a:path>
            </a:pathLst>
          </a:custGeom>
          <a:blipFill>
            <a:blip r:embed="rId3"/>
            <a:stretch>
              <a:fillRect/>
            </a:stretch>
          </a:blipFill>
        </p:spPr>
        <p:txBody>
          <a:bodyPr/>
          <a:lstStyle/>
          <a:p>
            <a:endParaRPr lang="en-GB"/>
          </a:p>
        </p:txBody>
      </p:sp>
      <p:sp>
        <p:nvSpPr>
          <p:cNvPr id="9" name="TextBox 9"/>
          <p:cNvSpPr txBox="1"/>
          <p:nvPr/>
        </p:nvSpPr>
        <p:spPr>
          <a:xfrm>
            <a:off x="1007572" y="4268644"/>
            <a:ext cx="16265744" cy="4738975"/>
          </a:xfrm>
          <a:prstGeom prst="rect">
            <a:avLst/>
          </a:prstGeom>
        </p:spPr>
        <p:txBody>
          <a:bodyPr lIns="0" tIns="0" rIns="0" bIns="0" rtlCol="0" anchor="t">
            <a:spAutoFit/>
          </a:bodyPr>
          <a:lstStyle/>
          <a:p>
            <a:pPr marL="968433" lvl="1" indent="-484216" algn="l">
              <a:lnSpc>
                <a:spcPts val="6279"/>
              </a:lnSpc>
              <a:buFont typeface="Arial"/>
              <a:buChar char="•"/>
            </a:pPr>
            <a:r>
              <a:rPr lang="en-US" sz="4485">
                <a:solidFill>
                  <a:srgbClr val="51AD31"/>
                </a:solidFill>
                <a:latin typeface="Poppins"/>
                <a:ea typeface="Poppins"/>
                <a:cs typeface="Poppins"/>
                <a:sym typeface="Poppins"/>
              </a:rPr>
              <a:t>Many of you will experience, witness or even engage in repeated, unwanted behaviour at some point in your lives, some of which may represent stalking. ​</a:t>
            </a:r>
          </a:p>
          <a:p>
            <a:pPr marL="968433" lvl="1" indent="-484216" algn="l">
              <a:lnSpc>
                <a:spcPts val="6279"/>
              </a:lnSpc>
              <a:buFont typeface="Arial"/>
              <a:buChar char="•"/>
            </a:pPr>
            <a:r>
              <a:rPr lang="en-US" sz="4485">
                <a:solidFill>
                  <a:srgbClr val="51AD31"/>
                </a:solidFill>
                <a:latin typeface="Poppins"/>
                <a:ea typeface="Poppins"/>
                <a:cs typeface="Poppins"/>
                <a:sym typeface="Poppins"/>
              </a:rPr>
              <a:t>Therefore, it is important to develop an understanding of unhealthy relationship behaviours and stalking. ​​</a:t>
            </a:r>
          </a:p>
        </p:txBody>
      </p:sp>
      <p:sp>
        <p:nvSpPr>
          <p:cNvPr id="10" name="Freeform 10"/>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2" name="TextBox 12"/>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61877" y="660560"/>
            <a:ext cx="10048844" cy="1203422"/>
            <a:chOff x="0" y="0"/>
            <a:chExt cx="2840544" cy="340176"/>
          </a:xfrm>
        </p:grpSpPr>
        <p:sp>
          <p:nvSpPr>
            <p:cNvPr id="3" name="Freeform 3"/>
            <p:cNvSpPr/>
            <p:nvPr/>
          </p:nvSpPr>
          <p:spPr>
            <a:xfrm>
              <a:off x="0" y="0"/>
              <a:ext cx="2840543" cy="340176"/>
            </a:xfrm>
            <a:custGeom>
              <a:avLst/>
              <a:gdLst/>
              <a:ahLst/>
              <a:cxnLst/>
              <a:rect l="l" t="t" r="r" b="b"/>
              <a:pathLst>
                <a:path w="2840543" h="340176">
                  <a:moveTo>
                    <a:pt x="39292" y="0"/>
                  </a:moveTo>
                  <a:lnTo>
                    <a:pt x="2801252" y="0"/>
                  </a:lnTo>
                  <a:cubicBezTo>
                    <a:pt x="2822952" y="0"/>
                    <a:pt x="2840543" y="17592"/>
                    <a:pt x="2840543" y="39292"/>
                  </a:cubicBezTo>
                  <a:lnTo>
                    <a:pt x="2840543" y="300884"/>
                  </a:lnTo>
                  <a:cubicBezTo>
                    <a:pt x="2840543" y="322584"/>
                    <a:pt x="2822952" y="340176"/>
                    <a:pt x="2801252" y="340176"/>
                  </a:cubicBezTo>
                  <a:lnTo>
                    <a:pt x="39292" y="340176"/>
                  </a:lnTo>
                  <a:cubicBezTo>
                    <a:pt x="17592" y="340176"/>
                    <a:pt x="0" y="322584"/>
                    <a:pt x="0" y="300884"/>
                  </a:cubicBezTo>
                  <a:lnTo>
                    <a:pt x="0" y="39292"/>
                  </a:lnTo>
                  <a:cubicBezTo>
                    <a:pt x="0" y="17592"/>
                    <a:pt x="17592" y="0"/>
                    <a:pt x="39292" y="0"/>
                  </a:cubicBezTo>
                  <a:close/>
                </a:path>
              </a:pathLst>
            </a:custGeom>
            <a:solidFill>
              <a:srgbClr val="1B64AE"/>
            </a:solidFill>
          </p:spPr>
          <p:txBody>
            <a:bodyPr/>
            <a:lstStyle/>
            <a:p>
              <a:endParaRPr lang="en-GB"/>
            </a:p>
          </p:txBody>
        </p:sp>
        <p:sp>
          <p:nvSpPr>
            <p:cNvPr id="4" name="TextBox 4"/>
            <p:cNvSpPr txBox="1"/>
            <p:nvPr/>
          </p:nvSpPr>
          <p:spPr>
            <a:xfrm>
              <a:off x="0" y="-38100"/>
              <a:ext cx="2840544" cy="378276"/>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473113" y="1403486"/>
            <a:ext cx="17341774" cy="8222954"/>
            <a:chOff x="0" y="0"/>
            <a:chExt cx="9228454" cy="4375859"/>
          </a:xfrm>
        </p:grpSpPr>
        <p:sp>
          <p:nvSpPr>
            <p:cNvPr id="6" name="Freeform 6"/>
            <p:cNvSpPr/>
            <p:nvPr/>
          </p:nvSpPr>
          <p:spPr>
            <a:xfrm>
              <a:off x="0" y="0"/>
              <a:ext cx="9228455" cy="4375859"/>
            </a:xfrm>
            <a:custGeom>
              <a:avLst/>
              <a:gdLst/>
              <a:ahLst/>
              <a:cxnLst/>
              <a:rect l="l" t="t" r="r" b="b"/>
              <a:pathLst>
                <a:path w="9228455" h="4375859">
                  <a:moveTo>
                    <a:pt x="9103994" y="4375859"/>
                  </a:moveTo>
                  <a:lnTo>
                    <a:pt x="124460" y="4375859"/>
                  </a:lnTo>
                  <a:cubicBezTo>
                    <a:pt x="55880" y="4375859"/>
                    <a:pt x="0" y="4319979"/>
                    <a:pt x="0" y="4251399"/>
                  </a:cubicBezTo>
                  <a:lnTo>
                    <a:pt x="0" y="124460"/>
                  </a:lnTo>
                  <a:cubicBezTo>
                    <a:pt x="0" y="55880"/>
                    <a:pt x="55880" y="0"/>
                    <a:pt x="124460" y="0"/>
                  </a:cubicBezTo>
                  <a:lnTo>
                    <a:pt x="9103995" y="0"/>
                  </a:lnTo>
                  <a:cubicBezTo>
                    <a:pt x="9172574" y="0"/>
                    <a:pt x="9228455" y="55880"/>
                    <a:pt x="9228455" y="124460"/>
                  </a:cubicBezTo>
                  <a:lnTo>
                    <a:pt x="9228455" y="4251399"/>
                  </a:lnTo>
                  <a:cubicBezTo>
                    <a:pt x="9228455" y="4319979"/>
                    <a:pt x="9172574" y="4375859"/>
                    <a:pt x="9103995" y="4375859"/>
                  </a:cubicBezTo>
                  <a:close/>
                </a:path>
              </a:pathLst>
            </a:custGeom>
            <a:solidFill>
              <a:srgbClr val="100F0D">
                <a:alpha val="4706"/>
              </a:srgbClr>
            </a:solidFill>
          </p:spPr>
          <p:txBody>
            <a:bodyPr/>
            <a:lstStyle/>
            <a:p>
              <a:endParaRPr lang="en-GB"/>
            </a:p>
          </p:txBody>
        </p:sp>
      </p:grpSp>
      <p:sp>
        <p:nvSpPr>
          <p:cNvPr id="7" name="TextBox 7"/>
          <p:cNvSpPr txBox="1"/>
          <p:nvPr/>
        </p:nvSpPr>
        <p:spPr>
          <a:xfrm>
            <a:off x="4851597" y="714661"/>
            <a:ext cx="8584806" cy="942820"/>
          </a:xfrm>
          <a:prstGeom prst="rect">
            <a:avLst/>
          </a:prstGeom>
        </p:spPr>
        <p:txBody>
          <a:bodyPr lIns="0" tIns="0" rIns="0" bIns="0" rtlCol="0" anchor="t">
            <a:spAutoFit/>
          </a:bodyPr>
          <a:lstStyle/>
          <a:p>
            <a:pPr marL="0" lvl="0" indent="0" algn="ctr">
              <a:lnSpc>
                <a:spcPts val="7305"/>
              </a:lnSpc>
              <a:spcBef>
                <a:spcPct val="0"/>
              </a:spcBef>
            </a:pPr>
            <a:r>
              <a:rPr lang="en-US" sz="5218" b="1" spc="-52">
                <a:solidFill>
                  <a:srgbClr val="FFFFFF"/>
                </a:solidFill>
                <a:latin typeface="Poppins Semi-Bold"/>
                <a:ea typeface="Poppins Semi-Bold"/>
                <a:cs typeface="Poppins Semi-Bold"/>
                <a:sym typeface="Poppins Semi-Bold"/>
              </a:rPr>
              <a:t>Is this stalking?</a:t>
            </a:r>
          </a:p>
        </p:txBody>
      </p:sp>
      <p:grpSp>
        <p:nvGrpSpPr>
          <p:cNvPr id="8" name="Group 8"/>
          <p:cNvGrpSpPr/>
          <p:nvPr/>
        </p:nvGrpSpPr>
        <p:grpSpPr>
          <a:xfrm>
            <a:off x="5762308" y="7646403"/>
            <a:ext cx="7211361" cy="1620074"/>
            <a:chOff x="0" y="0"/>
            <a:chExt cx="13511411" cy="3274184"/>
          </a:xfrm>
        </p:grpSpPr>
        <p:sp>
          <p:nvSpPr>
            <p:cNvPr id="9" name="Freeform 9"/>
            <p:cNvSpPr/>
            <p:nvPr/>
          </p:nvSpPr>
          <p:spPr>
            <a:xfrm>
              <a:off x="15240" y="248920"/>
              <a:ext cx="13483472" cy="3003674"/>
            </a:xfrm>
            <a:custGeom>
              <a:avLst/>
              <a:gdLst/>
              <a:ahLst/>
              <a:cxnLst/>
              <a:rect l="l" t="t" r="r" b="b"/>
              <a:pathLst>
                <a:path w="13483472" h="3003674">
                  <a:moveTo>
                    <a:pt x="13480932" y="645160"/>
                  </a:moveTo>
                  <a:cubicBezTo>
                    <a:pt x="13483472" y="488950"/>
                    <a:pt x="13461882" y="30480"/>
                    <a:pt x="13461882" y="30480"/>
                  </a:cubicBezTo>
                  <a:cubicBezTo>
                    <a:pt x="13461882" y="30480"/>
                    <a:pt x="13077071" y="40640"/>
                    <a:pt x="9670742" y="40640"/>
                  </a:cubicBezTo>
                  <a:cubicBezTo>
                    <a:pt x="868630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5"/>
                  </a:cubicBezTo>
                  <a:cubicBezTo>
                    <a:pt x="6350" y="2592195"/>
                    <a:pt x="0" y="2965574"/>
                    <a:pt x="0" y="2965574"/>
                  </a:cubicBezTo>
                  <a:cubicBezTo>
                    <a:pt x="204470" y="2996054"/>
                    <a:pt x="450850" y="3003674"/>
                    <a:pt x="657860" y="3001134"/>
                  </a:cubicBezTo>
                  <a:cubicBezTo>
                    <a:pt x="891540" y="3001134"/>
                    <a:pt x="7544357" y="3001134"/>
                    <a:pt x="7544357" y="3001134"/>
                  </a:cubicBezTo>
                  <a:lnTo>
                    <a:pt x="13441562" y="2987165"/>
                  </a:lnTo>
                  <a:cubicBezTo>
                    <a:pt x="13441562" y="2987165"/>
                    <a:pt x="13480932" y="2284855"/>
                    <a:pt x="13480932" y="2159124"/>
                  </a:cubicBezTo>
                  <a:cubicBezTo>
                    <a:pt x="13480932" y="1985134"/>
                    <a:pt x="13478392" y="803910"/>
                    <a:pt x="13480932" y="645160"/>
                  </a:cubicBezTo>
                  <a:close/>
                </a:path>
              </a:pathLst>
            </a:custGeom>
            <a:solidFill>
              <a:srgbClr val="BBD9A0"/>
            </a:solidFill>
          </p:spPr>
          <p:txBody>
            <a:bodyPr/>
            <a:lstStyle/>
            <a:p>
              <a:endParaRPr lang="en-GB"/>
            </a:p>
          </p:txBody>
        </p:sp>
        <p:sp>
          <p:nvSpPr>
            <p:cNvPr id="10" name="Freeform 1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51AD31"/>
            </a:solidFill>
          </p:spPr>
          <p:txBody>
            <a:bodyPr/>
            <a:lstStyle/>
            <a:p>
              <a:endParaRPr lang="en-GB"/>
            </a:p>
          </p:txBody>
        </p:sp>
      </p:grpSp>
      <p:sp>
        <p:nvSpPr>
          <p:cNvPr id="11" name="TextBox 11"/>
          <p:cNvSpPr txBox="1"/>
          <p:nvPr/>
        </p:nvSpPr>
        <p:spPr>
          <a:xfrm>
            <a:off x="6538027" y="8355717"/>
            <a:ext cx="5659923" cy="446500"/>
          </a:xfrm>
          <a:prstGeom prst="rect">
            <a:avLst/>
          </a:prstGeom>
        </p:spPr>
        <p:txBody>
          <a:bodyPr lIns="0" tIns="0" rIns="0" bIns="0" rtlCol="0" anchor="t">
            <a:spAutoFit/>
          </a:bodyPr>
          <a:lstStyle/>
          <a:p>
            <a:pPr algn="ctr">
              <a:lnSpc>
                <a:spcPts val="2981"/>
              </a:lnSpc>
            </a:pPr>
            <a:r>
              <a:rPr lang="en-US" sz="3726">
                <a:solidFill>
                  <a:srgbClr val="1B64AE"/>
                </a:solidFill>
                <a:latin typeface="Poppins"/>
                <a:ea typeface="Poppins"/>
                <a:cs typeface="Poppins"/>
                <a:sym typeface="Poppins"/>
              </a:rPr>
              <a:t>How may Taylor feel? </a:t>
            </a:r>
          </a:p>
        </p:txBody>
      </p:sp>
      <p:grpSp>
        <p:nvGrpSpPr>
          <p:cNvPr id="12" name="Group 12"/>
          <p:cNvGrpSpPr/>
          <p:nvPr/>
        </p:nvGrpSpPr>
        <p:grpSpPr>
          <a:xfrm>
            <a:off x="3107738" y="2477962"/>
            <a:ext cx="12520501" cy="4792726"/>
            <a:chOff x="0" y="0"/>
            <a:chExt cx="17896473" cy="7410816"/>
          </a:xfrm>
        </p:grpSpPr>
        <p:sp>
          <p:nvSpPr>
            <p:cNvPr id="13" name="Freeform 13"/>
            <p:cNvSpPr/>
            <p:nvPr/>
          </p:nvSpPr>
          <p:spPr>
            <a:xfrm>
              <a:off x="15240" y="248920"/>
              <a:ext cx="17868533" cy="7140306"/>
            </a:xfrm>
            <a:custGeom>
              <a:avLst/>
              <a:gdLst/>
              <a:ahLst/>
              <a:cxnLst/>
              <a:rect l="l" t="t" r="r" b="b"/>
              <a:pathLst>
                <a:path w="17868533" h="7140306">
                  <a:moveTo>
                    <a:pt x="17865994" y="645160"/>
                  </a:moveTo>
                  <a:cubicBezTo>
                    <a:pt x="17868534" y="488950"/>
                    <a:pt x="17846944" y="30480"/>
                    <a:pt x="17846944" y="30480"/>
                  </a:cubicBezTo>
                  <a:cubicBezTo>
                    <a:pt x="17846944" y="30480"/>
                    <a:pt x="17462134" y="40640"/>
                    <a:pt x="12722158" y="40640"/>
                  </a:cubicBezTo>
                  <a:cubicBezTo>
                    <a:pt x="1132159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6291946"/>
                    <a:pt x="21590" y="6483716"/>
                  </a:cubicBezTo>
                  <a:cubicBezTo>
                    <a:pt x="6350" y="6728826"/>
                    <a:pt x="0" y="7102206"/>
                    <a:pt x="0" y="7102206"/>
                  </a:cubicBezTo>
                  <a:cubicBezTo>
                    <a:pt x="204470" y="7132686"/>
                    <a:pt x="450850" y="7140306"/>
                    <a:pt x="657860" y="7137766"/>
                  </a:cubicBezTo>
                  <a:cubicBezTo>
                    <a:pt x="891540" y="7137766"/>
                    <a:pt x="9696939" y="7137766"/>
                    <a:pt x="9696939" y="7137766"/>
                  </a:cubicBezTo>
                  <a:lnTo>
                    <a:pt x="17826623" y="7123796"/>
                  </a:lnTo>
                  <a:cubicBezTo>
                    <a:pt x="17826623" y="7123796"/>
                    <a:pt x="17865994" y="6421486"/>
                    <a:pt x="17865994" y="6295756"/>
                  </a:cubicBezTo>
                  <a:cubicBezTo>
                    <a:pt x="17865994" y="6121766"/>
                    <a:pt x="17863453" y="803910"/>
                    <a:pt x="17865994" y="645160"/>
                  </a:cubicBezTo>
                  <a:close/>
                </a:path>
              </a:pathLst>
            </a:custGeom>
            <a:solidFill>
              <a:srgbClr val="E6C1F1"/>
            </a:solidFill>
          </p:spPr>
          <p:txBody>
            <a:bodyPr/>
            <a:lstStyle/>
            <a:p>
              <a:endParaRPr lang="en-GB"/>
            </a:p>
          </p:txBody>
        </p:sp>
        <p:sp>
          <p:nvSpPr>
            <p:cNvPr id="14" name="Freeform 14"/>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51AD31"/>
            </a:solidFill>
          </p:spPr>
          <p:txBody>
            <a:bodyPr/>
            <a:lstStyle/>
            <a:p>
              <a:endParaRPr lang="en-GB"/>
            </a:p>
          </p:txBody>
        </p:sp>
      </p:grpSp>
      <p:sp>
        <p:nvSpPr>
          <p:cNvPr id="15" name="TextBox 15"/>
          <p:cNvSpPr txBox="1"/>
          <p:nvPr/>
        </p:nvSpPr>
        <p:spPr>
          <a:xfrm>
            <a:off x="4454556" y="3285731"/>
            <a:ext cx="9826866" cy="3224813"/>
          </a:xfrm>
          <a:prstGeom prst="rect">
            <a:avLst/>
          </a:prstGeom>
        </p:spPr>
        <p:txBody>
          <a:bodyPr lIns="0" tIns="0" rIns="0" bIns="0" rtlCol="0" anchor="t">
            <a:spAutoFit/>
          </a:bodyPr>
          <a:lstStyle/>
          <a:p>
            <a:pPr algn="ctr">
              <a:lnSpc>
                <a:spcPts val="6204"/>
              </a:lnSpc>
            </a:pPr>
            <a:r>
              <a:rPr lang="en-US" sz="6143">
                <a:solidFill>
                  <a:srgbClr val="1B64AE"/>
                </a:solidFill>
                <a:latin typeface="Poppins"/>
                <a:ea typeface="Poppins"/>
                <a:cs typeface="Poppins"/>
                <a:sym typeface="Poppins"/>
              </a:rPr>
              <a:t>Alex repeatedly sends Taylor gifts and notes despite Taylor’s lack of interest.</a:t>
            </a:r>
          </a:p>
        </p:txBody>
      </p:sp>
      <p:sp>
        <p:nvSpPr>
          <p:cNvPr id="16" name="Freeform 16"/>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8" name="TextBox 18"/>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61877" y="660560"/>
            <a:ext cx="10048844" cy="1203422"/>
            <a:chOff x="0" y="0"/>
            <a:chExt cx="2840544" cy="340176"/>
          </a:xfrm>
        </p:grpSpPr>
        <p:sp>
          <p:nvSpPr>
            <p:cNvPr id="3" name="Freeform 3"/>
            <p:cNvSpPr/>
            <p:nvPr/>
          </p:nvSpPr>
          <p:spPr>
            <a:xfrm>
              <a:off x="0" y="0"/>
              <a:ext cx="2840543" cy="340176"/>
            </a:xfrm>
            <a:custGeom>
              <a:avLst/>
              <a:gdLst/>
              <a:ahLst/>
              <a:cxnLst/>
              <a:rect l="l" t="t" r="r" b="b"/>
              <a:pathLst>
                <a:path w="2840543" h="340176">
                  <a:moveTo>
                    <a:pt x="39292" y="0"/>
                  </a:moveTo>
                  <a:lnTo>
                    <a:pt x="2801252" y="0"/>
                  </a:lnTo>
                  <a:cubicBezTo>
                    <a:pt x="2822952" y="0"/>
                    <a:pt x="2840543" y="17592"/>
                    <a:pt x="2840543" y="39292"/>
                  </a:cubicBezTo>
                  <a:lnTo>
                    <a:pt x="2840543" y="300884"/>
                  </a:lnTo>
                  <a:cubicBezTo>
                    <a:pt x="2840543" y="322584"/>
                    <a:pt x="2822952" y="340176"/>
                    <a:pt x="2801252" y="340176"/>
                  </a:cubicBezTo>
                  <a:lnTo>
                    <a:pt x="39292" y="340176"/>
                  </a:lnTo>
                  <a:cubicBezTo>
                    <a:pt x="17592" y="340176"/>
                    <a:pt x="0" y="322584"/>
                    <a:pt x="0" y="300884"/>
                  </a:cubicBezTo>
                  <a:lnTo>
                    <a:pt x="0" y="39292"/>
                  </a:lnTo>
                  <a:cubicBezTo>
                    <a:pt x="0" y="17592"/>
                    <a:pt x="17592" y="0"/>
                    <a:pt x="39292" y="0"/>
                  </a:cubicBezTo>
                  <a:close/>
                </a:path>
              </a:pathLst>
            </a:custGeom>
            <a:solidFill>
              <a:srgbClr val="1B64AE"/>
            </a:solidFill>
          </p:spPr>
          <p:txBody>
            <a:bodyPr/>
            <a:lstStyle/>
            <a:p>
              <a:endParaRPr lang="en-GB"/>
            </a:p>
          </p:txBody>
        </p:sp>
        <p:sp>
          <p:nvSpPr>
            <p:cNvPr id="4" name="TextBox 4"/>
            <p:cNvSpPr txBox="1"/>
            <p:nvPr/>
          </p:nvSpPr>
          <p:spPr>
            <a:xfrm>
              <a:off x="0" y="-38100"/>
              <a:ext cx="2840544" cy="378276"/>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473113" y="1403486"/>
            <a:ext cx="17341774" cy="8222954"/>
            <a:chOff x="0" y="0"/>
            <a:chExt cx="9228454" cy="4375859"/>
          </a:xfrm>
        </p:grpSpPr>
        <p:sp>
          <p:nvSpPr>
            <p:cNvPr id="6" name="Freeform 6"/>
            <p:cNvSpPr/>
            <p:nvPr/>
          </p:nvSpPr>
          <p:spPr>
            <a:xfrm>
              <a:off x="0" y="0"/>
              <a:ext cx="9228455" cy="4375859"/>
            </a:xfrm>
            <a:custGeom>
              <a:avLst/>
              <a:gdLst/>
              <a:ahLst/>
              <a:cxnLst/>
              <a:rect l="l" t="t" r="r" b="b"/>
              <a:pathLst>
                <a:path w="9228455" h="4375859">
                  <a:moveTo>
                    <a:pt x="9103994" y="4375859"/>
                  </a:moveTo>
                  <a:lnTo>
                    <a:pt x="124460" y="4375859"/>
                  </a:lnTo>
                  <a:cubicBezTo>
                    <a:pt x="55880" y="4375859"/>
                    <a:pt x="0" y="4319979"/>
                    <a:pt x="0" y="4251399"/>
                  </a:cubicBezTo>
                  <a:lnTo>
                    <a:pt x="0" y="124460"/>
                  </a:lnTo>
                  <a:cubicBezTo>
                    <a:pt x="0" y="55880"/>
                    <a:pt x="55880" y="0"/>
                    <a:pt x="124460" y="0"/>
                  </a:cubicBezTo>
                  <a:lnTo>
                    <a:pt x="9103995" y="0"/>
                  </a:lnTo>
                  <a:cubicBezTo>
                    <a:pt x="9172574" y="0"/>
                    <a:pt x="9228455" y="55880"/>
                    <a:pt x="9228455" y="124460"/>
                  </a:cubicBezTo>
                  <a:lnTo>
                    <a:pt x="9228455" y="4251399"/>
                  </a:lnTo>
                  <a:cubicBezTo>
                    <a:pt x="9228455" y="4319979"/>
                    <a:pt x="9172574" y="4375859"/>
                    <a:pt x="9103995" y="4375859"/>
                  </a:cubicBezTo>
                  <a:close/>
                </a:path>
              </a:pathLst>
            </a:custGeom>
            <a:solidFill>
              <a:srgbClr val="100F0D">
                <a:alpha val="4706"/>
              </a:srgbClr>
            </a:solidFill>
          </p:spPr>
          <p:txBody>
            <a:bodyPr/>
            <a:lstStyle/>
            <a:p>
              <a:endParaRPr lang="en-GB"/>
            </a:p>
          </p:txBody>
        </p:sp>
      </p:grpSp>
      <p:sp>
        <p:nvSpPr>
          <p:cNvPr id="7" name="TextBox 7"/>
          <p:cNvSpPr txBox="1"/>
          <p:nvPr/>
        </p:nvSpPr>
        <p:spPr>
          <a:xfrm>
            <a:off x="4851597" y="714661"/>
            <a:ext cx="8584806" cy="942820"/>
          </a:xfrm>
          <a:prstGeom prst="rect">
            <a:avLst/>
          </a:prstGeom>
        </p:spPr>
        <p:txBody>
          <a:bodyPr lIns="0" tIns="0" rIns="0" bIns="0" rtlCol="0" anchor="t">
            <a:spAutoFit/>
          </a:bodyPr>
          <a:lstStyle/>
          <a:p>
            <a:pPr marL="0" lvl="0" indent="0" algn="ctr">
              <a:lnSpc>
                <a:spcPts val="7305"/>
              </a:lnSpc>
              <a:spcBef>
                <a:spcPct val="0"/>
              </a:spcBef>
            </a:pPr>
            <a:r>
              <a:rPr lang="en-US" sz="5218" b="1" spc="-52">
                <a:solidFill>
                  <a:srgbClr val="FFFFFF"/>
                </a:solidFill>
                <a:latin typeface="Poppins Semi-Bold"/>
                <a:ea typeface="Poppins Semi-Bold"/>
                <a:cs typeface="Poppins Semi-Bold"/>
                <a:sym typeface="Poppins Semi-Bold"/>
              </a:rPr>
              <a:t>Is this stalking?</a:t>
            </a:r>
          </a:p>
        </p:txBody>
      </p:sp>
      <p:grpSp>
        <p:nvGrpSpPr>
          <p:cNvPr id="8" name="Group 8"/>
          <p:cNvGrpSpPr/>
          <p:nvPr/>
        </p:nvGrpSpPr>
        <p:grpSpPr>
          <a:xfrm>
            <a:off x="5762308" y="7646403"/>
            <a:ext cx="7211361" cy="1620074"/>
            <a:chOff x="0" y="0"/>
            <a:chExt cx="13511411" cy="3274184"/>
          </a:xfrm>
        </p:grpSpPr>
        <p:sp>
          <p:nvSpPr>
            <p:cNvPr id="9" name="Freeform 9"/>
            <p:cNvSpPr/>
            <p:nvPr/>
          </p:nvSpPr>
          <p:spPr>
            <a:xfrm>
              <a:off x="15240" y="248920"/>
              <a:ext cx="13483472" cy="3003674"/>
            </a:xfrm>
            <a:custGeom>
              <a:avLst/>
              <a:gdLst/>
              <a:ahLst/>
              <a:cxnLst/>
              <a:rect l="l" t="t" r="r" b="b"/>
              <a:pathLst>
                <a:path w="13483472" h="3003674">
                  <a:moveTo>
                    <a:pt x="13480932" y="645160"/>
                  </a:moveTo>
                  <a:cubicBezTo>
                    <a:pt x="13483472" y="488950"/>
                    <a:pt x="13461882" y="30480"/>
                    <a:pt x="13461882" y="30480"/>
                  </a:cubicBezTo>
                  <a:cubicBezTo>
                    <a:pt x="13461882" y="30480"/>
                    <a:pt x="13077071" y="40640"/>
                    <a:pt x="9670742" y="40640"/>
                  </a:cubicBezTo>
                  <a:cubicBezTo>
                    <a:pt x="868630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5"/>
                  </a:cubicBezTo>
                  <a:cubicBezTo>
                    <a:pt x="6350" y="2592195"/>
                    <a:pt x="0" y="2965574"/>
                    <a:pt x="0" y="2965574"/>
                  </a:cubicBezTo>
                  <a:cubicBezTo>
                    <a:pt x="204470" y="2996054"/>
                    <a:pt x="450850" y="3003674"/>
                    <a:pt x="657860" y="3001134"/>
                  </a:cubicBezTo>
                  <a:cubicBezTo>
                    <a:pt x="891540" y="3001134"/>
                    <a:pt x="7544357" y="3001134"/>
                    <a:pt x="7544357" y="3001134"/>
                  </a:cubicBezTo>
                  <a:lnTo>
                    <a:pt x="13441562" y="2987165"/>
                  </a:lnTo>
                  <a:cubicBezTo>
                    <a:pt x="13441562" y="2987165"/>
                    <a:pt x="13480932" y="2284855"/>
                    <a:pt x="13480932" y="2159124"/>
                  </a:cubicBezTo>
                  <a:cubicBezTo>
                    <a:pt x="13480932" y="1985134"/>
                    <a:pt x="13478392" y="803910"/>
                    <a:pt x="13480932" y="645160"/>
                  </a:cubicBezTo>
                  <a:close/>
                </a:path>
              </a:pathLst>
            </a:custGeom>
            <a:solidFill>
              <a:srgbClr val="BBD9A0"/>
            </a:solidFill>
          </p:spPr>
          <p:txBody>
            <a:bodyPr/>
            <a:lstStyle/>
            <a:p>
              <a:endParaRPr lang="en-GB"/>
            </a:p>
          </p:txBody>
        </p:sp>
        <p:sp>
          <p:nvSpPr>
            <p:cNvPr id="10" name="Freeform 1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51AD31"/>
            </a:solidFill>
          </p:spPr>
          <p:txBody>
            <a:bodyPr/>
            <a:lstStyle/>
            <a:p>
              <a:endParaRPr lang="en-GB"/>
            </a:p>
          </p:txBody>
        </p:sp>
      </p:grpSp>
      <p:sp>
        <p:nvSpPr>
          <p:cNvPr id="11" name="TextBox 11"/>
          <p:cNvSpPr txBox="1"/>
          <p:nvPr/>
        </p:nvSpPr>
        <p:spPr>
          <a:xfrm>
            <a:off x="6538027" y="8355717"/>
            <a:ext cx="5659923" cy="446500"/>
          </a:xfrm>
          <a:prstGeom prst="rect">
            <a:avLst/>
          </a:prstGeom>
        </p:spPr>
        <p:txBody>
          <a:bodyPr lIns="0" tIns="0" rIns="0" bIns="0" rtlCol="0" anchor="t">
            <a:spAutoFit/>
          </a:bodyPr>
          <a:lstStyle/>
          <a:p>
            <a:pPr algn="ctr">
              <a:lnSpc>
                <a:spcPts val="2981"/>
              </a:lnSpc>
            </a:pPr>
            <a:r>
              <a:rPr lang="en-US" sz="3726">
                <a:solidFill>
                  <a:srgbClr val="1B64AE"/>
                </a:solidFill>
                <a:latin typeface="Poppins"/>
                <a:ea typeface="Poppins"/>
                <a:cs typeface="Poppins"/>
                <a:sym typeface="Poppins"/>
              </a:rPr>
              <a:t>How may Taylor feel? </a:t>
            </a:r>
          </a:p>
        </p:txBody>
      </p:sp>
      <p:grpSp>
        <p:nvGrpSpPr>
          <p:cNvPr id="12" name="Group 12"/>
          <p:cNvGrpSpPr/>
          <p:nvPr/>
        </p:nvGrpSpPr>
        <p:grpSpPr>
          <a:xfrm>
            <a:off x="3107738" y="2477962"/>
            <a:ext cx="12520501" cy="4792726"/>
            <a:chOff x="0" y="0"/>
            <a:chExt cx="17896473" cy="7410816"/>
          </a:xfrm>
        </p:grpSpPr>
        <p:sp>
          <p:nvSpPr>
            <p:cNvPr id="13" name="Freeform 13"/>
            <p:cNvSpPr/>
            <p:nvPr/>
          </p:nvSpPr>
          <p:spPr>
            <a:xfrm>
              <a:off x="15240" y="248920"/>
              <a:ext cx="17868533" cy="7140306"/>
            </a:xfrm>
            <a:custGeom>
              <a:avLst/>
              <a:gdLst/>
              <a:ahLst/>
              <a:cxnLst/>
              <a:rect l="l" t="t" r="r" b="b"/>
              <a:pathLst>
                <a:path w="17868533" h="7140306">
                  <a:moveTo>
                    <a:pt x="17865994" y="645160"/>
                  </a:moveTo>
                  <a:cubicBezTo>
                    <a:pt x="17868534" y="488950"/>
                    <a:pt x="17846944" y="30480"/>
                    <a:pt x="17846944" y="30480"/>
                  </a:cubicBezTo>
                  <a:cubicBezTo>
                    <a:pt x="17846944" y="30480"/>
                    <a:pt x="17462134" y="40640"/>
                    <a:pt x="12722158" y="40640"/>
                  </a:cubicBezTo>
                  <a:cubicBezTo>
                    <a:pt x="1132159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6291946"/>
                    <a:pt x="21590" y="6483716"/>
                  </a:cubicBezTo>
                  <a:cubicBezTo>
                    <a:pt x="6350" y="6728826"/>
                    <a:pt x="0" y="7102206"/>
                    <a:pt x="0" y="7102206"/>
                  </a:cubicBezTo>
                  <a:cubicBezTo>
                    <a:pt x="204470" y="7132686"/>
                    <a:pt x="450850" y="7140306"/>
                    <a:pt x="657860" y="7137766"/>
                  </a:cubicBezTo>
                  <a:cubicBezTo>
                    <a:pt x="891540" y="7137766"/>
                    <a:pt x="9696939" y="7137766"/>
                    <a:pt x="9696939" y="7137766"/>
                  </a:cubicBezTo>
                  <a:lnTo>
                    <a:pt x="17826623" y="7123796"/>
                  </a:lnTo>
                  <a:cubicBezTo>
                    <a:pt x="17826623" y="7123796"/>
                    <a:pt x="17865994" y="6421486"/>
                    <a:pt x="17865994" y="6295756"/>
                  </a:cubicBezTo>
                  <a:cubicBezTo>
                    <a:pt x="17865994" y="6121766"/>
                    <a:pt x="17863453" y="803910"/>
                    <a:pt x="17865994" y="645160"/>
                  </a:cubicBezTo>
                  <a:close/>
                </a:path>
              </a:pathLst>
            </a:custGeom>
            <a:solidFill>
              <a:srgbClr val="E6C1F1"/>
            </a:solidFill>
          </p:spPr>
          <p:txBody>
            <a:bodyPr/>
            <a:lstStyle/>
            <a:p>
              <a:endParaRPr lang="en-GB"/>
            </a:p>
          </p:txBody>
        </p:sp>
        <p:sp>
          <p:nvSpPr>
            <p:cNvPr id="14" name="Freeform 14"/>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51AD31"/>
            </a:solidFill>
          </p:spPr>
          <p:txBody>
            <a:bodyPr/>
            <a:lstStyle/>
            <a:p>
              <a:endParaRPr lang="en-GB"/>
            </a:p>
          </p:txBody>
        </p:sp>
      </p:grpSp>
      <p:sp>
        <p:nvSpPr>
          <p:cNvPr id="15" name="TextBox 15"/>
          <p:cNvSpPr txBox="1"/>
          <p:nvPr/>
        </p:nvSpPr>
        <p:spPr>
          <a:xfrm>
            <a:off x="4454556" y="3172891"/>
            <a:ext cx="9826866" cy="3440968"/>
          </a:xfrm>
          <a:prstGeom prst="rect">
            <a:avLst/>
          </a:prstGeom>
        </p:spPr>
        <p:txBody>
          <a:bodyPr lIns="0" tIns="0" rIns="0" bIns="0" rtlCol="0" anchor="t">
            <a:spAutoFit/>
          </a:bodyPr>
          <a:lstStyle/>
          <a:p>
            <a:pPr algn="ctr">
              <a:lnSpc>
                <a:spcPts val="4487"/>
              </a:lnSpc>
            </a:pPr>
            <a:r>
              <a:rPr lang="en-US" sz="4443">
                <a:solidFill>
                  <a:srgbClr val="1B64AE"/>
                </a:solidFill>
                <a:latin typeface="Poppins"/>
                <a:ea typeface="Poppins"/>
                <a:cs typeface="Poppins"/>
                <a:sym typeface="Poppins"/>
              </a:rPr>
              <a:t>Alex creates multiple fake profiles to follow Taylor on social media after being blocked. Alex sends Taylor numerous friend requests and messages from these fake accounts.</a:t>
            </a:r>
          </a:p>
        </p:txBody>
      </p:sp>
      <p:sp>
        <p:nvSpPr>
          <p:cNvPr id="16" name="Freeform 16"/>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8" name="TextBox 18"/>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61877" y="660560"/>
            <a:ext cx="10048844" cy="1203422"/>
            <a:chOff x="0" y="0"/>
            <a:chExt cx="2840544" cy="340176"/>
          </a:xfrm>
        </p:grpSpPr>
        <p:sp>
          <p:nvSpPr>
            <p:cNvPr id="3" name="Freeform 3"/>
            <p:cNvSpPr/>
            <p:nvPr/>
          </p:nvSpPr>
          <p:spPr>
            <a:xfrm>
              <a:off x="0" y="0"/>
              <a:ext cx="2840543" cy="340176"/>
            </a:xfrm>
            <a:custGeom>
              <a:avLst/>
              <a:gdLst/>
              <a:ahLst/>
              <a:cxnLst/>
              <a:rect l="l" t="t" r="r" b="b"/>
              <a:pathLst>
                <a:path w="2840543" h="340176">
                  <a:moveTo>
                    <a:pt x="39292" y="0"/>
                  </a:moveTo>
                  <a:lnTo>
                    <a:pt x="2801252" y="0"/>
                  </a:lnTo>
                  <a:cubicBezTo>
                    <a:pt x="2822952" y="0"/>
                    <a:pt x="2840543" y="17592"/>
                    <a:pt x="2840543" y="39292"/>
                  </a:cubicBezTo>
                  <a:lnTo>
                    <a:pt x="2840543" y="300884"/>
                  </a:lnTo>
                  <a:cubicBezTo>
                    <a:pt x="2840543" y="322584"/>
                    <a:pt x="2822952" y="340176"/>
                    <a:pt x="2801252" y="340176"/>
                  </a:cubicBezTo>
                  <a:lnTo>
                    <a:pt x="39292" y="340176"/>
                  </a:lnTo>
                  <a:cubicBezTo>
                    <a:pt x="17592" y="340176"/>
                    <a:pt x="0" y="322584"/>
                    <a:pt x="0" y="300884"/>
                  </a:cubicBezTo>
                  <a:lnTo>
                    <a:pt x="0" y="39292"/>
                  </a:lnTo>
                  <a:cubicBezTo>
                    <a:pt x="0" y="17592"/>
                    <a:pt x="17592" y="0"/>
                    <a:pt x="39292" y="0"/>
                  </a:cubicBezTo>
                  <a:close/>
                </a:path>
              </a:pathLst>
            </a:custGeom>
            <a:solidFill>
              <a:srgbClr val="1B64AE"/>
            </a:solidFill>
          </p:spPr>
          <p:txBody>
            <a:bodyPr/>
            <a:lstStyle/>
            <a:p>
              <a:endParaRPr lang="en-GB"/>
            </a:p>
          </p:txBody>
        </p:sp>
        <p:sp>
          <p:nvSpPr>
            <p:cNvPr id="4" name="TextBox 4"/>
            <p:cNvSpPr txBox="1"/>
            <p:nvPr/>
          </p:nvSpPr>
          <p:spPr>
            <a:xfrm>
              <a:off x="0" y="-38100"/>
              <a:ext cx="2840544" cy="378276"/>
            </a:xfrm>
            <a:prstGeom prst="rect">
              <a:avLst/>
            </a:prstGeom>
          </p:spPr>
          <p:txBody>
            <a:bodyPr lIns="50800" tIns="50800" rIns="50800" bIns="50800" rtlCol="0" anchor="ctr"/>
            <a:lstStyle/>
            <a:p>
              <a:pPr algn="ctr">
                <a:lnSpc>
                  <a:spcPts val="2774"/>
                </a:lnSpc>
              </a:pPr>
              <a:endParaRPr/>
            </a:p>
          </p:txBody>
        </p:sp>
      </p:grpSp>
      <p:grpSp>
        <p:nvGrpSpPr>
          <p:cNvPr id="5" name="Group 5"/>
          <p:cNvGrpSpPr/>
          <p:nvPr/>
        </p:nvGrpSpPr>
        <p:grpSpPr>
          <a:xfrm>
            <a:off x="473113" y="1403486"/>
            <a:ext cx="17341774" cy="8222954"/>
            <a:chOff x="0" y="0"/>
            <a:chExt cx="9228454" cy="4375859"/>
          </a:xfrm>
        </p:grpSpPr>
        <p:sp>
          <p:nvSpPr>
            <p:cNvPr id="6" name="Freeform 6"/>
            <p:cNvSpPr/>
            <p:nvPr/>
          </p:nvSpPr>
          <p:spPr>
            <a:xfrm>
              <a:off x="0" y="0"/>
              <a:ext cx="9228455" cy="4375859"/>
            </a:xfrm>
            <a:custGeom>
              <a:avLst/>
              <a:gdLst/>
              <a:ahLst/>
              <a:cxnLst/>
              <a:rect l="l" t="t" r="r" b="b"/>
              <a:pathLst>
                <a:path w="9228455" h="4375859">
                  <a:moveTo>
                    <a:pt x="9103994" y="4375859"/>
                  </a:moveTo>
                  <a:lnTo>
                    <a:pt x="124460" y="4375859"/>
                  </a:lnTo>
                  <a:cubicBezTo>
                    <a:pt x="55880" y="4375859"/>
                    <a:pt x="0" y="4319979"/>
                    <a:pt x="0" y="4251399"/>
                  </a:cubicBezTo>
                  <a:lnTo>
                    <a:pt x="0" y="124460"/>
                  </a:lnTo>
                  <a:cubicBezTo>
                    <a:pt x="0" y="55880"/>
                    <a:pt x="55880" y="0"/>
                    <a:pt x="124460" y="0"/>
                  </a:cubicBezTo>
                  <a:lnTo>
                    <a:pt x="9103995" y="0"/>
                  </a:lnTo>
                  <a:cubicBezTo>
                    <a:pt x="9172574" y="0"/>
                    <a:pt x="9228455" y="55880"/>
                    <a:pt x="9228455" y="124460"/>
                  </a:cubicBezTo>
                  <a:lnTo>
                    <a:pt x="9228455" y="4251399"/>
                  </a:lnTo>
                  <a:cubicBezTo>
                    <a:pt x="9228455" y="4319979"/>
                    <a:pt x="9172574" y="4375859"/>
                    <a:pt x="9103995" y="4375859"/>
                  </a:cubicBezTo>
                  <a:close/>
                </a:path>
              </a:pathLst>
            </a:custGeom>
            <a:solidFill>
              <a:srgbClr val="100F0D">
                <a:alpha val="4706"/>
              </a:srgbClr>
            </a:solidFill>
          </p:spPr>
          <p:txBody>
            <a:bodyPr/>
            <a:lstStyle/>
            <a:p>
              <a:endParaRPr lang="en-GB"/>
            </a:p>
          </p:txBody>
        </p:sp>
      </p:grpSp>
      <p:sp>
        <p:nvSpPr>
          <p:cNvPr id="7" name="TextBox 7"/>
          <p:cNvSpPr txBox="1"/>
          <p:nvPr/>
        </p:nvSpPr>
        <p:spPr>
          <a:xfrm>
            <a:off x="4851597" y="714661"/>
            <a:ext cx="8584806" cy="942820"/>
          </a:xfrm>
          <a:prstGeom prst="rect">
            <a:avLst/>
          </a:prstGeom>
        </p:spPr>
        <p:txBody>
          <a:bodyPr lIns="0" tIns="0" rIns="0" bIns="0" rtlCol="0" anchor="t">
            <a:spAutoFit/>
          </a:bodyPr>
          <a:lstStyle/>
          <a:p>
            <a:pPr marL="0" lvl="0" indent="0" algn="ctr">
              <a:lnSpc>
                <a:spcPts val="7305"/>
              </a:lnSpc>
              <a:spcBef>
                <a:spcPct val="0"/>
              </a:spcBef>
            </a:pPr>
            <a:r>
              <a:rPr lang="en-US" sz="5218" b="1" spc="-52">
                <a:solidFill>
                  <a:srgbClr val="FFFFFF"/>
                </a:solidFill>
                <a:latin typeface="Poppins Semi-Bold"/>
                <a:ea typeface="Poppins Semi-Bold"/>
                <a:cs typeface="Poppins Semi-Bold"/>
                <a:sym typeface="Poppins Semi-Bold"/>
              </a:rPr>
              <a:t>Is this stalking?</a:t>
            </a:r>
          </a:p>
        </p:txBody>
      </p:sp>
      <p:grpSp>
        <p:nvGrpSpPr>
          <p:cNvPr id="8" name="Group 8"/>
          <p:cNvGrpSpPr/>
          <p:nvPr/>
        </p:nvGrpSpPr>
        <p:grpSpPr>
          <a:xfrm>
            <a:off x="5762308" y="7646403"/>
            <a:ext cx="7211361" cy="1620074"/>
            <a:chOff x="0" y="0"/>
            <a:chExt cx="13511411" cy="3274184"/>
          </a:xfrm>
        </p:grpSpPr>
        <p:sp>
          <p:nvSpPr>
            <p:cNvPr id="9" name="Freeform 9"/>
            <p:cNvSpPr/>
            <p:nvPr/>
          </p:nvSpPr>
          <p:spPr>
            <a:xfrm>
              <a:off x="15240" y="248920"/>
              <a:ext cx="13483472" cy="3003674"/>
            </a:xfrm>
            <a:custGeom>
              <a:avLst/>
              <a:gdLst/>
              <a:ahLst/>
              <a:cxnLst/>
              <a:rect l="l" t="t" r="r" b="b"/>
              <a:pathLst>
                <a:path w="13483472" h="3003674">
                  <a:moveTo>
                    <a:pt x="13480932" y="645160"/>
                  </a:moveTo>
                  <a:cubicBezTo>
                    <a:pt x="13483472" y="488950"/>
                    <a:pt x="13461882" y="30480"/>
                    <a:pt x="13461882" y="30480"/>
                  </a:cubicBezTo>
                  <a:cubicBezTo>
                    <a:pt x="13461882" y="30480"/>
                    <a:pt x="13077071" y="40640"/>
                    <a:pt x="9670742" y="40640"/>
                  </a:cubicBezTo>
                  <a:cubicBezTo>
                    <a:pt x="868630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5"/>
                  </a:cubicBezTo>
                  <a:cubicBezTo>
                    <a:pt x="6350" y="2592195"/>
                    <a:pt x="0" y="2965574"/>
                    <a:pt x="0" y="2965574"/>
                  </a:cubicBezTo>
                  <a:cubicBezTo>
                    <a:pt x="204470" y="2996054"/>
                    <a:pt x="450850" y="3003674"/>
                    <a:pt x="657860" y="3001134"/>
                  </a:cubicBezTo>
                  <a:cubicBezTo>
                    <a:pt x="891540" y="3001134"/>
                    <a:pt x="7544357" y="3001134"/>
                    <a:pt x="7544357" y="3001134"/>
                  </a:cubicBezTo>
                  <a:lnTo>
                    <a:pt x="13441562" y="2987165"/>
                  </a:lnTo>
                  <a:cubicBezTo>
                    <a:pt x="13441562" y="2987165"/>
                    <a:pt x="13480932" y="2284855"/>
                    <a:pt x="13480932" y="2159124"/>
                  </a:cubicBezTo>
                  <a:cubicBezTo>
                    <a:pt x="13480932" y="1985134"/>
                    <a:pt x="13478392" y="803910"/>
                    <a:pt x="13480932" y="645160"/>
                  </a:cubicBezTo>
                  <a:close/>
                </a:path>
              </a:pathLst>
            </a:custGeom>
            <a:solidFill>
              <a:srgbClr val="BBD9A0"/>
            </a:solidFill>
          </p:spPr>
          <p:txBody>
            <a:bodyPr/>
            <a:lstStyle/>
            <a:p>
              <a:endParaRPr lang="en-GB"/>
            </a:p>
          </p:txBody>
        </p:sp>
        <p:sp>
          <p:nvSpPr>
            <p:cNvPr id="10" name="Freeform 10"/>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51AD31"/>
            </a:solidFill>
          </p:spPr>
          <p:txBody>
            <a:bodyPr/>
            <a:lstStyle/>
            <a:p>
              <a:endParaRPr lang="en-GB"/>
            </a:p>
          </p:txBody>
        </p:sp>
      </p:grpSp>
      <p:sp>
        <p:nvSpPr>
          <p:cNvPr id="11" name="TextBox 11"/>
          <p:cNvSpPr txBox="1"/>
          <p:nvPr/>
        </p:nvSpPr>
        <p:spPr>
          <a:xfrm>
            <a:off x="6538027" y="8355717"/>
            <a:ext cx="5659923" cy="446500"/>
          </a:xfrm>
          <a:prstGeom prst="rect">
            <a:avLst/>
          </a:prstGeom>
        </p:spPr>
        <p:txBody>
          <a:bodyPr lIns="0" tIns="0" rIns="0" bIns="0" rtlCol="0" anchor="t">
            <a:spAutoFit/>
          </a:bodyPr>
          <a:lstStyle/>
          <a:p>
            <a:pPr algn="ctr">
              <a:lnSpc>
                <a:spcPts val="2981"/>
              </a:lnSpc>
            </a:pPr>
            <a:r>
              <a:rPr lang="en-US" sz="3726">
                <a:solidFill>
                  <a:srgbClr val="1B64AE"/>
                </a:solidFill>
                <a:latin typeface="Poppins"/>
                <a:ea typeface="Poppins"/>
                <a:cs typeface="Poppins"/>
                <a:sym typeface="Poppins"/>
              </a:rPr>
              <a:t>How may Taylor feel? </a:t>
            </a:r>
          </a:p>
        </p:txBody>
      </p:sp>
      <p:grpSp>
        <p:nvGrpSpPr>
          <p:cNvPr id="12" name="Group 12"/>
          <p:cNvGrpSpPr/>
          <p:nvPr/>
        </p:nvGrpSpPr>
        <p:grpSpPr>
          <a:xfrm>
            <a:off x="3107738" y="2477962"/>
            <a:ext cx="12520501" cy="4792726"/>
            <a:chOff x="0" y="0"/>
            <a:chExt cx="17896473" cy="7410816"/>
          </a:xfrm>
        </p:grpSpPr>
        <p:sp>
          <p:nvSpPr>
            <p:cNvPr id="13" name="Freeform 13"/>
            <p:cNvSpPr/>
            <p:nvPr/>
          </p:nvSpPr>
          <p:spPr>
            <a:xfrm>
              <a:off x="15240" y="248920"/>
              <a:ext cx="17868533" cy="7140306"/>
            </a:xfrm>
            <a:custGeom>
              <a:avLst/>
              <a:gdLst/>
              <a:ahLst/>
              <a:cxnLst/>
              <a:rect l="l" t="t" r="r" b="b"/>
              <a:pathLst>
                <a:path w="17868533" h="7140306">
                  <a:moveTo>
                    <a:pt x="17865994" y="645160"/>
                  </a:moveTo>
                  <a:cubicBezTo>
                    <a:pt x="17868534" y="488950"/>
                    <a:pt x="17846944" y="30480"/>
                    <a:pt x="17846944" y="30480"/>
                  </a:cubicBezTo>
                  <a:cubicBezTo>
                    <a:pt x="17846944" y="30480"/>
                    <a:pt x="17462134" y="40640"/>
                    <a:pt x="12722158" y="40640"/>
                  </a:cubicBezTo>
                  <a:cubicBezTo>
                    <a:pt x="1132159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6291946"/>
                    <a:pt x="21590" y="6483716"/>
                  </a:cubicBezTo>
                  <a:cubicBezTo>
                    <a:pt x="6350" y="6728826"/>
                    <a:pt x="0" y="7102206"/>
                    <a:pt x="0" y="7102206"/>
                  </a:cubicBezTo>
                  <a:cubicBezTo>
                    <a:pt x="204470" y="7132686"/>
                    <a:pt x="450850" y="7140306"/>
                    <a:pt x="657860" y="7137766"/>
                  </a:cubicBezTo>
                  <a:cubicBezTo>
                    <a:pt x="891540" y="7137766"/>
                    <a:pt x="9696939" y="7137766"/>
                    <a:pt x="9696939" y="7137766"/>
                  </a:cubicBezTo>
                  <a:lnTo>
                    <a:pt x="17826623" y="7123796"/>
                  </a:lnTo>
                  <a:cubicBezTo>
                    <a:pt x="17826623" y="7123796"/>
                    <a:pt x="17865994" y="6421486"/>
                    <a:pt x="17865994" y="6295756"/>
                  </a:cubicBezTo>
                  <a:cubicBezTo>
                    <a:pt x="17865994" y="6121766"/>
                    <a:pt x="17863453" y="803910"/>
                    <a:pt x="17865994" y="645160"/>
                  </a:cubicBezTo>
                  <a:close/>
                </a:path>
              </a:pathLst>
            </a:custGeom>
            <a:solidFill>
              <a:srgbClr val="E6C1F1"/>
            </a:solidFill>
          </p:spPr>
          <p:txBody>
            <a:bodyPr/>
            <a:lstStyle/>
            <a:p>
              <a:endParaRPr lang="en-GB"/>
            </a:p>
          </p:txBody>
        </p:sp>
        <p:sp>
          <p:nvSpPr>
            <p:cNvPr id="14" name="Freeform 14"/>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51AD31"/>
            </a:solidFill>
          </p:spPr>
          <p:txBody>
            <a:bodyPr/>
            <a:lstStyle/>
            <a:p>
              <a:endParaRPr lang="en-GB"/>
            </a:p>
          </p:txBody>
        </p:sp>
      </p:grpSp>
      <p:sp>
        <p:nvSpPr>
          <p:cNvPr id="15" name="TextBox 15"/>
          <p:cNvSpPr txBox="1"/>
          <p:nvPr/>
        </p:nvSpPr>
        <p:spPr>
          <a:xfrm>
            <a:off x="4454556" y="3248015"/>
            <a:ext cx="9826866" cy="3440968"/>
          </a:xfrm>
          <a:prstGeom prst="rect">
            <a:avLst/>
          </a:prstGeom>
        </p:spPr>
        <p:txBody>
          <a:bodyPr lIns="0" tIns="0" rIns="0" bIns="0" rtlCol="0" anchor="t">
            <a:spAutoFit/>
          </a:bodyPr>
          <a:lstStyle/>
          <a:p>
            <a:pPr algn="ctr">
              <a:lnSpc>
                <a:spcPts val="4487"/>
              </a:lnSpc>
            </a:pPr>
            <a:r>
              <a:rPr lang="en-US" sz="4443">
                <a:solidFill>
                  <a:srgbClr val="1B64AE"/>
                </a:solidFill>
                <a:latin typeface="Poppins"/>
                <a:ea typeface="Poppins"/>
                <a:cs typeface="Poppins"/>
                <a:sym typeface="Poppins"/>
              </a:rPr>
              <a:t>Alex checks Taylors snapchat maps to see where they are. Alex then turns up at these places. On school days Alex waits outside Taylor’s classes and constantly tries to walk them home.</a:t>
            </a:r>
          </a:p>
        </p:txBody>
      </p:sp>
      <p:sp>
        <p:nvSpPr>
          <p:cNvPr id="16" name="Freeform 16"/>
          <p:cNvSpPr/>
          <p:nvPr/>
        </p:nvSpPr>
        <p:spPr>
          <a:xfrm>
            <a:off x="5238718" y="0"/>
            <a:ext cx="605463" cy="605463"/>
          </a:xfrm>
          <a:custGeom>
            <a:avLst/>
            <a:gdLst/>
            <a:ahLst/>
            <a:cxnLst/>
            <a:rect l="l" t="t" r="r" b="b"/>
            <a:pathLst>
              <a:path w="605463" h="605463">
                <a:moveTo>
                  <a:pt x="0" y="0"/>
                </a:moveTo>
                <a:lnTo>
                  <a:pt x="605463" y="0"/>
                </a:lnTo>
                <a:lnTo>
                  <a:pt x="605463" y="605463"/>
                </a:lnTo>
                <a:lnTo>
                  <a:pt x="0" y="605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4494063" y="111442"/>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@alicerugglestrust </a:t>
            </a:r>
          </a:p>
        </p:txBody>
      </p:sp>
      <p:sp>
        <p:nvSpPr>
          <p:cNvPr id="18" name="TextBox 18"/>
          <p:cNvSpPr txBox="1"/>
          <p:nvPr/>
        </p:nvSpPr>
        <p:spPr>
          <a:xfrm>
            <a:off x="9860894" y="96039"/>
            <a:ext cx="3933043" cy="365760"/>
          </a:xfrm>
          <a:prstGeom prst="rect">
            <a:avLst/>
          </a:prstGeom>
        </p:spPr>
        <p:txBody>
          <a:bodyPr lIns="0" tIns="0" rIns="0" bIns="0" rtlCol="0" anchor="t">
            <a:spAutoFit/>
          </a:bodyPr>
          <a:lstStyle/>
          <a:p>
            <a:pPr marL="0" lvl="0" indent="0" algn="r">
              <a:lnSpc>
                <a:spcPts val="2940"/>
              </a:lnSpc>
              <a:spcBef>
                <a:spcPct val="0"/>
              </a:spcBef>
            </a:pPr>
            <a:r>
              <a:rPr lang="en-US" sz="2100" b="1">
                <a:solidFill>
                  <a:srgbClr val="1B64AE"/>
                </a:solidFill>
                <a:latin typeface="DM Sans Bold"/>
                <a:ea typeface="DM Sans Bold"/>
                <a:cs typeface="DM Sans Bold"/>
                <a:sym typeface="DM Sans Bold"/>
              </a:rPr>
              <a:t>www.alicerugglestrust.org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2607</Words>
  <Application>Microsoft Office PowerPoint</Application>
  <PresentationFormat>Custom</PresentationFormat>
  <Paragraphs>257</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Poppins Medium</vt:lpstr>
      <vt:lpstr>Poppins Semi-Bold</vt:lpstr>
      <vt:lpstr>Poppins</vt:lpstr>
      <vt:lpstr>Poppins Bold</vt:lpstr>
      <vt:lpstr>Adumu Regular</vt:lpstr>
      <vt:lpstr>Poppins Medium Italics</vt:lpstr>
      <vt:lpstr>Arial</vt:lpstr>
      <vt:lpstr>Calibri</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Broadly (2025) Presentation </dc:title>
  <cp:lastModifiedBy>Grace Wilson</cp:lastModifiedBy>
  <cp:revision>2</cp:revision>
  <dcterms:created xsi:type="dcterms:W3CDTF">2006-08-16T00:00:00Z</dcterms:created>
  <dcterms:modified xsi:type="dcterms:W3CDTF">2025-02-03T15:24:07Z</dcterms:modified>
  <dc:identifier>DAGeChmP2A4</dc:identifier>
</cp:coreProperties>
</file>