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Poppins Bold" charset="1" panose="00000800000000000000"/>
      <p:regular r:id="rId23"/>
    </p:embeddedFont>
    <p:embeddedFont>
      <p:font typeface="DM Sans Bold" charset="1" panose="00000000000000000000"/>
      <p:regular r:id="rId27"/>
    </p:embeddedFont>
    <p:embeddedFont>
      <p:font typeface="Poppins Medium Italics" charset="1" panose="00000600000000000000"/>
      <p:regular r:id="rId33"/>
    </p:embeddedFont>
    <p:embeddedFont>
      <p:font typeface="Poppins Medium" charset="1" panose="00000600000000000000"/>
      <p:regular r:id="rId34"/>
    </p:embeddedFont>
    <p:embeddedFont>
      <p:font typeface="Poppins" charset="1" panose="00000500000000000000"/>
      <p:regular r:id="rId37"/>
    </p:embeddedFont>
    <p:embeddedFont>
      <p:font typeface="Adumu Regular" charset="1" panose="0200050300000000000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notesMasters/notesMaster1.xml" Type="http://schemas.openxmlformats.org/officeDocument/2006/relationships/notesMaster"/><Relationship Id="rId21" Target="theme/theme2.xml" Type="http://schemas.openxmlformats.org/officeDocument/2006/relationships/theme"/><Relationship Id="rId22" Target="notesSlides/notesSlide1.xml" Type="http://schemas.openxmlformats.org/officeDocument/2006/relationships/notesSlide"/><Relationship Id="rId23" Target="fonts/font23.fntdata" Type="http://schemas.openxmlformats.org/officeDocument/2006/relationships/font"/><Relationship Id="rId24" Target="notesSlides/notesSlide2.xml" Type="http://schemas.openxmlformats.org/officeDocument/2006/relationships/notesSlide"/><Relationship Id="rId25" Target="notesSlides/notesSlide3.xml" Type="http://schemas.openxmlformats.org/officeDocument/2006/relationships/notesSlide"/><Relationship Id="rId26" Target="notesSlides/notesSlide4.xml" Type="http://schemas.openxmlformats.org/officeDocument/2006/relationships/notesSlide"/><Relationship Id="rId27" Target="fonts/font27.fntdata" Type="http://schemas.openxmlformats.org/officeDocument/2006/relationships/font"/><Relationship Id="rId28" Target="notesSlides/notesSlide5.xml" Type="http://schemas.openxmlformats.org/officeDocument/2006/relationships/notesSlide"/><Relationship Id="rId29" Target="notesSlides/notesSlide6.xml" Type="http://schemas.openxmlformats.org/officeDocument/2006/relationships/notesSlide"/><Relationship Id="rId3" Target="viewProps.xml" Type="http://schemas.openxmlformats.org/officeDocument/2006/relationships/viewProps"/><Relationship Id="rId30" Target="notesSlides/notesSlide7.xml" Type="http://schemas.openxmlformats.org/officeDocument/2006/relationships/notesSlide"/><Relationship Id="rId31" Target="notesSlides/notesSlide8.xml" Type="http://schemas.openxmlformats.org/officeDocument/2006/relationships/notesSlide"/><Relationship Id="rId32" Target="notesSlides/notesSlide9.xml" Type="http://schemas.openxmlformats.org/officeDocument/2006/relationships/notesSlide"/><Relationship Id="rId33" Target="fonts/font33.fntdata" Type="http://schemas.openxmlformats.org/officeDocument/2006/relationships/font"/><Relationship Id="rId34" Target="fonts/font34.fntdata" Type="http://schemas.openxmlformats.org/officeDocument/2006/relationships/font"/><Relationship Id="rId35" Target="notesSlides/notesSlide10.xml" Type="http://schemas.openxmlformats.org/officeDocument/2006/relationships/notesSlide"/><Relationship Id="rId36" Target="notesSlides/notesSlide11.xml" Type="http://schemas.openxmlformats.org/officeDocument/2006/relationships/notesSlide"/><Relationship Id="rId37" Target="fonts/font37.fntdata" Type="http://schemas.openxmlformats.org/officeDocument/2006/relationships/font"/><Relationship Id="rId38" Target="fonts/font38.fntdata" Type="http://schemas.openxmlformats.org/officeDocument/2006/relationships/font"/><Relationship Id="rId39" Target="notesSlides/notesSlide12.xml" Type="http://schemas.openxmlformats.org/officeDocument/2006/relationships/notesSlide"/><Relationship Id="rId4" Target="theme/theme1.xml" Type="http://schemas.openxmlformats.org/officeDocument/2006/relationships/theme"/><Relationship Id="rId40" Target="notesSlides/notesSlide13.xml" Type="http://schemas.openxmlformats.org/officeDocument/2006/relationships/notesSlide"/><Relationship Id="rId41" Target="notesSlides/notesSlide14.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Play as students enter: Blondie’s ‘One Way or Another’ (https://www.youtube.com/watch?v=_zBwRDEFMRY or ‘Every Step You Take’ by The Police can be played as students enter the assembly space (https://www.youtube.com/watch?v=OMOGaugKpzs .</a:t>
            </a:r>
          </a:p>
          <a:p>
            <a:r>
              <a:rPr lang="en-US"/>
              <a:t/>
            </a:r>
          </a:p>
          <a:p>
            <a:r>
              <a:rPr lang="en-US"/>
              <a:t>Once you have played the songs:</a:t>
            </a:r>
          </a:p>
          <a:p>
            <a:r>
              <a:rPr lang="en-US"/>
              <a:t/>
            </a:r>
          </a:p>
          <a:p>
            <a:r>
              <a:rPr lang="en-US"/>
              <a:t>Today we're going to be talking about how we can recognize and respond to stalking...</a:t>
            </a:r>
          </a:p>
          <a:p>
            <a:r>
              <a:rPr lang="en-US"/>
              <a:t/>
            </a:r>
          </a:p>
          <a:p>
            <a:r>
              <a:rPr lang="en-US"/>
              <a:t>You’ve just been listening to a song that might seem familiar to many of you. At first glance, you might think these are love songs. After all, they’re catchy, memorable, and often played in romantic movies, but actually this is a song about stalking and obsession, and this can be very dangerous - especially if we don't know about the signs to look out for.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Read verbatim</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 ever feel like someone’s repeated actions are making you uncomfortable, unsafe, or worried, it’s important to take uncomfortable behaviour seriously early on. It is never your fault.</a:t>
            </a:r>
          </a:p>
          <a:p>
            <a:r>
              <a:rPr lang="en-US"/>
              <a:t/>
            </a:r>
          </a:p>
          <a:p>
            <a:r>
              <a:rPr lang="en-US"/>
              <a:t>First, log the behaviours. Keep a record of what’s happening—write down dates, times, and details in a diary. Save evidence like screenshots, messages, or emails. This will help you build a clear picture of what’s going on. For help with this, you can visit the Alice Ruggles Trust website to download a free diary that can help you keep track of these instances.</a:t>
            </a:r>
          </a:p>
          <a:p>
            <a:r>
              <a:rPr lang="en-US"/>
              <a:t/>
            </a:r>
          </a:p>
          <a:p>
            <a:r>
              <a:rPr lang="en-US"/>
              <a:t>Next, talk to people you trust. Share what’s happening with someone who can support you, like a friend, family member, teacher, or school counsellor. You can also reach out to a helpline such as the national stalking helpline—they’re there to listen and provide advice.</a:t>
            </a:r>
          </a:p>
          <a:p>
            <a:r>
              <a:rPr lang="en-US"/>
              <a:t/>
            </a:r>
          </a:p>
          <a:p>
            <a:r>
              <a:rPr lang="en-US"/>
              <a:t>Finally, report the behaviours to the police if you’re concerned.</a:t>
            </a:r>
          </a:p>
          <a:p>
            <a:r>
              <a:rPr lang="en-US"/>
              <a:t/>
            </a:r>
          </a:p>
          <a:p>
            <a:r>
              <a:rPr lang="en-US"/>
              <a:t>Remember, you don’t have to deal with this alone—there are people and resources ready to help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are lots of people that you can talk to about your worries - if you are experiencing stalking behaviours. These might be your parents or carers, an older sibling, a staff member at school or the police. </a:t>
            </a:r>
          </a:p>
          <a:p>
            <a:r>
              <a:rPr lang="en-US"/>
              <a:t/>
            </a:r>
          </a:p>
          <a:p>
            <a:r>
              <a:rPr lang="en-US"/>
              <a:t>You may be finding it hard to cope physically/mentally/emotionally and if this is the case then you can speak to your GP about your worries. They can offer a range of help.</a:t>
            </a:r>
          </a:p>
          <a:p>
            <a:r>
              <a:rPr lang="en-US"/>
              <a:t/>
            </a:r>
          </a:p>
          <a:p>
            <a:r>
              <a:rPr lang="en-US"/>
              <a:t>Read through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Read Verbatim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are some support services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Stalking is a pattern of repeated, unwanted behaviour that makes you feel uncomfortable and uneasy. It affects 523,000 young people aged 16-24 experience stalking each year.</a:t>
            </a:r>
          </a:p>
          <a:p>
            <a:r>
              <a:rPr lang="en-US"/>
              <a:t/>
            </a:r>
          </a:p>
          <a:p>
            <a:r>
              <a:rPr lang="en-US"/>
              <a:t>Of those who have experienced these behaviours, only 28% recognised that they might be linked to stalking. </a:t>
            </a:r>
          </a:p>
          <a:p>
            <a:r>
              <a:rPr lang="en-US"/>
              <a:t/>
            </a:r>
          </a:p>
          <a:p>
            <a:r>
              <a:rPr lang="en-US"/>
              <a:t>This means that almost 3/4 of those who have been exposed to stalking behaviours are unaware of what they are. It's important to discuss this topic, to keep ourselves and each other safe.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Often stalking behaviours aren't understood, can be minimised or trivialised - especially when they involve young people such as you.</a:t>
            </a:r>
          </a:p>
          <a:p>
            <a:r>
              <a:rPr lang="en-US"/>
              <a:t/>
            </a:r>
          </a:p>
          <a:p>
            <a:r>
              <a:rPr lang="en-US"/>
              <a:t>The quote here shows the thoughts of a girl, who experienced stalking from a boy of a similar age. </a:t>
            </a:r>
          </a:p>
          <a:p>
            <a:r>
              <a:rPr lang="en-US"/>
              <a:t/>
            </a:r>
          </a:p>
          <a:p>
            <a:r>
              <a:rPr lang="en-US"/>
              <a:t>Even though she was sure of what was happening, her concerns weren't taken seriously. </a:t>
            </a:r>
          </a:p>
          <a:p>
            <a:r>
              <a:rPr lang="en-US"/>
              <a:t/>
            </a:r>
          </a:p>
          <a:p>
            <a:r>
              <a:rPr lang="en-US"/>
              <a:t>It's vital that we talk about these issues - to both adults and children to have avoid these misconceptions.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start by talking about examples of stalking in everyday life. Can you think of any?</a:t>
            </a:r>
          </a:p>
          <a:p>
            <a:r>
              <a:rPr lang="en-US"/>
              <a:t/>
            </a:r>
          </a:p>
          <a:p>
            <a:r>
              <a:rPr lang="en-US"/>
              <a:t>(Pause for responses.)</a:t>
            </a:r>
          </a:p>
          <a:p>
            <a:r>
              <a:rPr lang="en-US"/>
              <a:t/>
            </a:r>
          </a:p>
          <a:p>
            <a:r>
              <a:rPr lang="en-US"/>
              <a:t>Some examples might surprise you. It is alarming how modern technology has made it easier for people to track and monitor others without their consent. Apps like Snapchat Maps, BeReal Maps, and Life360 allow individuals to locate and follow others in real-time, often without their knowledge.</a:t>
            </a:r>
          </a:p>
          <a:p>
            <a:r>
              <a:rPr lang="en-US"/>
              <a:t/>
            </a:r>
          </a:p>
          <a:p>
            <a:r>
              <a:rPr lang="en-US"/>
              <a:t>These actions are further normalised by the behavior of celebrities, such as when Kim Kardashian publicly admitted to hacking into her ex's voicemail. While these incidents may be dismissed as harmless or even humorous, they set a dangerous precedent. We even see this humour reinforced in memes about obsessive behaviours.</a:t>
            </a:r>
          </a:p>
          <a:p>
            <a:r>
              <a:rPr lang="en-US"/>
              <a:t/>
            </a:r>
          </a:p>
          <a:p>
            <a:r>
              <a:rPr lang="en-US"/>
              <a:t>Films and tv series often portray stalking behaviours as romantic or desirable. A persistent admirer showing up uninvited or following someone around is frequently framed as love, when in reality, it’s unhealthy and invasive.</a:t>
            </a:r>
          </a:p>
          <a:p>
            <a:r>
              <a:rPr lang="en-US"/>
              <a:t/>
            </a:r>
          </a:p>
          <a:p>
            <a:r>
              <a:rPr lang="en-US"/>
              <a:t>In popular culture, stalking is often glamorised, and this reinforces and normalises unhealthy relationship behaviours which are not ok. ‘No doesn’t mean no’.</a:t>
            </a:r>
          </a:p>
          <a:p>
            <a:r>
              <a:rPr lang="en-US"/>
              <a:t/>
            </a:r>
          </a:p>
          <a:p>
            <a:r>
              <a:rPr lang="en-US"/>
              <a:t>When we normalise these behaviours, we are saying people aren't supposed to be upset by them but that just isn't the case. You are allowed to feel uncomfortable or concerned by someone's repeated behaviours and you are allowed to say so.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p>
          <a:p>
            <a:r>
              <a:rPr lang="en-US"/>
              <a:t>Stalking is any pattern of repeated, unwanted behaviour that makes you feel uncomfortable and uneasy. It affects 523,000 young people aged 16-24 experience stalking each year</a:t>
            </a:r>
          </a:p>
          <a:p>
            <a:r>
              <a:rPr lang="en-US"/>
              <a:t/>
            </a:r>
          </a:p>
          <a:p>
            <a:r>
              <a:rPr lang="en-US"/>
              <a:t>What does this definition mean?</a:t>
            </a:r>
          </a:p>
          <a:p>
            <a:r>
              <a:rPr lang="en-US"/>
              <a:t/>
            </a:r>
          </a:p>
          <a:p>
            <a:r>
              <a:rPr lang="en-US"/>
              <a:t>A pattern is… something that happens over and over again. This might not be the same behaviour, but the behaviours are done for the same reason - to get your attention.</a:t>
            </a:r>
          </a:p>
          <a:p>
            <a:r>
              <a:rPr lang="en-US"/>
              <a:t/>
            </a:r>
          </a:p>
          <a:p>
            <a:r>
              <a:rPr lang="en-US"/>
              <a:t>Research says that stalking victims experience 100 incidents before speaking up. We want to support people to come forward much sooner.</a:t>
            </a:r>
          </a:p>
          <a:p>
            <a:r>
              <a:rPr lang="en-US"/>
              <a:t/>
            </a:r>
          </a:p>
          <a:p>
            <a:r>
              <a:rPr lang="en-US"/>
              <a:t>Unwanted means…You do not want this person to be in your life in the way that they want. This can be complicated if you’re in the same friendship group or classes, but your ‘no’ needs to be respected.</a:t>
            </a:r>
          </a:p>
          <a:p>
            <a:r>
              <a:rPr lang="en-US"/>
              <a:t/>
            </a:r>
          </a:p>
          <a:p>
            <a:r>
              <a:rPr lang="en-US"/>
              <a:t>It is important to remember that stalking is a crime, and it has been illegal since 2012.</a:t>
            </a:r>
          </a:p>
          <a:p>
            <a:r>
              <a:rPr lang="en-US"/>
              <a:t/>
            </a:r>
          </a:p>
          <a:p>
            <a:r>
              <a:rPr lang="en-US"/>
              <a:t>We may take time to seek help as we may not initially recognise the risks but it's important to seek help as soon  as you can if you’re experiencing patterns of unwanted, repeated behaviours from someone.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Do a hands up with eyes shut...</a:t>
            </a:r>
          </a:p>
          <a:p>
            <a:r>
              <a:rPr lang="en-US"/>
              <a:t/>
            </a:r>
          </a:p>
          <a:p>
            <a:r>
              <a:rPr lang="en-US"/>
              <a:t>Please shut your eyes and...</a:t>
            </a:r>
          </a:p>
          <a:p>
            <a:r>
              <a:rPr lang="en-US"/>
              <a:t/>
            </a:r>
          </a:p>
          <a:p>
            <a:r>
              <a:rPr lang="en-US"/>
              <a:t>1. Hands up if you think Taylor may feel uncomfortable and embarrassed.</a:t>
            </a:r>
          </a:p>
          <a:p>
            <a:r>
              <a:rPr lang="en-US"/>
              <a:t/>
            </a:r>
          </a:p>
          <a:p>
            <a:r>
              <a:rPr lang="en-US"/>
              <a:t>2. Hands up if you think Taylor may feel flattered</a:t>
            </a:r>
          </a:p>
          <a:p>
            <a:r>
              <a:rPr lang="en-US"/>
              <a:t/>
            </a:r>
          </a:p>
          <a:p>
            <a:r>
              <a:rPr lang="en-US"/>
              <a:t>Take this opportunity to talk about the fact that we often dismiss these types of behaviour as not being serious or important - sometimes we might think (or be told) it's just a crush, you should feel flattered, it's not serious etc...</a:t>
            </a:r>
          </a:p>
          <a:p>
            <a:r>
              <a:rPr lang="en-US"/>
              <a:t/>
            </a:r>
          </a:p>
          <a:p>
            <a:r>
              <a:rPr lang="en-US"/>
              <a:t>If Taylor is feeling uncomfortable or  embarrassed we should encourage her to speak to someone about her feelings.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Hands up if you think Taylor may feel scared and overwhelmed</a:t>
            </a:r>
          </a:p>
          <a:p>
            <a:r>
              <a:rPr lang="en-US"/>
              <a:t/>
            </a:r>
          </a:p>
          <a:p>
            <a:r>
              <a:rPr lang="en-US"/>
              <a:t>2. Hands up if you think Taylor may feel amused and unconcerned.</a:t>
            </a:r>
          </a:p>
          <a:p>
            <a:r>
              <a:rPr lang="en-US"/>
              <a:t/>
            </a:r>
          </a:p>
          <a:p>
            <a:r>
              <a:rPr lang="en-US"/>
              <a:t>Reinforce the idea that for many years stalking was not taken seriously and was often the subject of jokes - this deeply ingrained attitude can be hard to ignore if others treat it in this way. </a:t>
            </a:r>
          </a:p>
          <a:p>
            <a:r>
              <a:rPr lang="en-US"/>
              <a:t/>
            </a:r>
          </a:p>
          <a:p>
            <a:r>
              <a:rPr lang="en-US"/>
              <a:t>On the other hand Taylor may be feeling really scared - in which case we have advice on what to do in this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Hands up if you think Taylor may feel flattered by the attention  </a:t>
            </a:r>
          </a:p>
          <a:p>
            <a:r>
              <a:rPr lang="en-US"/>
              <a:t>2. Hands up if you think Taylor may feel uncomfortable and uneasy </a:t>
            </a:r>
          </a:p>
          <a:p>
            <a:r>
              <a:rPr lang="en-US"/>
              <a:t/>
            </a:r>
          </a:p>
          <a:p>
            <a:r>
              <a:rPr lang="en-US"/>
              <a:t>Draw out responses - use this as an opportunity to say that Alex's behaviours are becoming more fixated and worrying. At this point we would suggest that Taylor should be seeking support.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Stalking behaviours are any pattern of repeated and unwanted actions that make someone feel unsafe or uncomfortable.</a:t>
            </a:r>
          </a:p>
          <a:p>
            <a:r>
              <a:rPr lang="en-US"/>
              <a:t/>
            </a:r>
          </a:p>
          <a:p>
            <a:r>
              <a:rPr lang="en-US"/>
              <a:t>These behaviours can happen online, offline, or even randomly.</a:t>
            </a:r>
          </a:p>
          <a:p>
            <a:r>
              <a:rPr lang="en-US"/>
              <a:t/>
            </a:r>
          </a:p>
          <a:p>
            <a:r>
              <a:rPr lang="en-US"/>
              <a:t>For example --- pick an example from each to draw out to the students. Key to remember that this list does not include everything.</a:t>
            </a:r>
          </a:p>
          <a:p>
            <a:r>
              <a:rPr lang="en-US"/>
              <a:t/>
            </a:r>
          </a:p>
          <a:p>
            <a:r>
              <a:rPr lang="en-US"/>
              <a:t>Even if one action seems small, when repeated, they can build up and become extremely distressing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13" Target="../media/image6.png" Type="http://schemas.openxmlformats.org/officeDocument/2006/relationships/image"/><Relationship Id="rId14" Target="../media/image7.png" Type="http://schemas.openxmlformats.org/officeDocument/2006/relationships/image"/><Relationship Id="rId2" Target="../notesSlides/notesSlide1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1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11" Target="../media/image6.png" Type="http://schemas.openxmlformats.org/officeDocument/2006/relationships/image"/><Relationship Id="rId12" Target="../media/image7.png" Type="http://schemas.openxmlformats.org/officeDocument/2006/relationships/image"/><Relationship Id="rId2" Target="../notesSlides/notesSlide13.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2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2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6.png" Type="http://schemas.openxmlformats.org/officeDocument/2006/relationships/image"/><Relationship Id="rId12" Target="../media/image7.png" Type="http://schemas.openxmlformats.org/officeDocument/2006/relationships/image"/><Relationship Id="rId2" Target="../notesSlides/notesSlide4.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11.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EC5F4"/>
        </a:solidFill>
      </p:bgPr>
    </p:bg>
    <p:spTree>
      <p:nvGrpSpPr>
        <p:cNvPr id="1" name=""/>
        <p:cNvGrpSpPr/>
        <p:nvPr/>
      </p:nvGrpSpPr>
      <p:grpSpPr>
        <a:xfrm>
          <a:off x="0" y="0"/>
          <a:ext cx="0" cy="0"/>
          <a:chOff x="0" y="0"/>
          <a:chExt cx="0" cy="0"/>
        </a:xfrm>
      </p:grpSpPr>
      <p:grpSp>
        <p:nvGrpSpPr>
          <p:cNvPr name="Group 2" id="2"/>
          <p:cNvGrpSpPr/>
          <p:nvPr/>
        </p:nvGrpSpPr>
        <p:grpSpPr>
          <a:xfrm rot="9878">
            <a:off x="1138663" y="489886"/>
            <a:ext cx="16491436" cy="9308609"/>
            <a:chOff x="0" y="0"/>
            <a:chExt cx="4343423" cy="2451650"/>
          </a:xfrm>
        </p:grpSpPr>
        <p:sp>
          <p:nvSpPr>
            <p:cNvPr name="Freeform 3" id="3"/>
            <p:cNvSpPr/>
            <p:nvPr/>
          </p:nvSpPr>
          <p:spPr>
            <a:xfrm flipH="false" flipV="false" rot="0">
              <a:off x="0" y="0"/>
              <a:ext cx="4343424" cy="2451650"/>
            </a:xfrm>
            <a:custGeom>
              <a:avLst/>
              <a:gdLst/>
              <a:ahLst/>
              <a:cxnLst/>
              <a:rect r="r" b="b" t="t" l="l"/>
              <a:pathLst>
                <a:path h="2451650" w="4343424">
                  <a:moveTo>
                    <a:pt x="0" y="0"/>
                  </a:moveTo>
                  <a:lnTo>
                    <a:pt x="4343424" y="0"/>
                  </a:lnTo>
                  <a:lnTo>
                    <a:pt x="4343424" y="2451650"/>
                  </a:lnTo>
                  <a:lnTo>
                    <a:pt x="0" y="2451650"/>
                  </a:lnTo>
                  <a:close/>
                </a:path>
              </a:pathLst>
            </a:custGeom>
            <a:solidFill>
              <a:srgbClr val="6DC0DB"/>
            </a:solidFill>
          </p:spPr>
        </p:sp>
        <p:sp>
          <p:nvSpPr>
            <p:cNvPr name="TextBox 4" id="4"/>
            <p:cNvSpPr txBox="true"/>
            <p:nvPr/>
          </p:nvSpPr>
          <p:spPr>
            <a:xfrm>
              <a:off x="0" y="-38100"/>
              <a:ext cx="4343423" cy="2489750"/>
            </a:xfrm>
            <a:prstGeom prst="rect">
              <a:avLst/>
            </a:prstGeom>
          </p:spPr>
          <p:txBody>
            <a:bodyPr anchor="ctr" rtlCol="false" tIns="50800" lIns="50800" bIns="50800" rIns="50800"/>
            <a:lstStyle/>
            <a:p>
              <a:pPr algn="ctr">
                <a:lnSpc>
                  <a:spcPts val="2424"/>
                </a:lnSpc>
              </a:pPr>
            </a:p>
          </p:txBody>
        </p:sp>
      </p:grpSp>
      <p:sp>
        <p:nvSpPr>
          <p:cNvPr name="Freeform 5" id="5"/>
          <p:cNvSpPr/>
          <p:nvPr/>
        </p:nvSpPr>
        <p:spPr>
          <a:xfrm flipH="false" flipV="false" rot="-5390121">
            <a:off x="-3197256" y="4322295"/>
            <a:ext cx="9308609" cy="1598234"/>
          </a:xfrm>
          <a:custGeom>
            <a:avLst/>
            <a:gdLst/>
            <a:ahLst/>
            <a:cxnLst/>
            <a:rect r="r" b="b" t="t" l="l"/>
            <a:pathLst>
              <a:path h="1598234" w="9308609">
                <a:moveTo>
                  <a:pt x="0" y="0"/>
                </a:moveTo>
                <a:lnTo>
                  <a:pt x="9308609" y="0"/>
                </a:lnTo>
                <a:lnTo>
                  <a:pt x="9308609" y="1598234"/>
                </a:lnTo>
                <a:lnTo>
                  <a:pt x="0" y="1598234"/>
                </a:lnTo>
                <a:lnTo>
                  <a:pt x="0" y="0"/>
                </a:lnTo>
                <a:close/>
              </a:path>
            </a:pathLst>
          </a:custGeom>
          <a:blipFill>
            <a:blip r:embed="rId3">
              <a:extLst>
                <a:ext uri="{96DAC541-7B7A-43D3-8B79-37D633B846F1}">
                  <asvg:svgBlip xmlns:asvg="http://schemas.microsoft.com/office/drawing/2016/SVG/main" r:embed="rId4"/>
                </a:ext>
              </a:extLst>
            </a:blip>
            <a:stretch>
              <a:fillRect l="0" t="0" r="0" b="-725887"/>
            </a:stretch>
          </a:blipFill>
        </p:spPr>
      </p:sp>
      <p:grpSp>
        <p:nvGrpSpPr>
          <p:cNvPr name="Group 6" id="6"/>
          <p:cNvGrpSpPr/>
          <p:nvPr/>
        </p:nvGrpSpPr>
        <p:grpSpPr>
          <a:xfrm rot="9878">
            <a:off x="2239599" y="766733"/>
            <a:ext cx="15046409" cy="8769649"/>
            <a:chOff x="0" y="0"/>
            <a:chExt cx="3962840" cy="2309702"/>
          </a:xfrm>
        </p:grpSpPr>
        <p:sp>
          <p:nvSpPr>
            <p:cNvPr name="Freeform 7" id="7"/>
            <p:cNvSpPr/>
            <p:nvPr/>
          </p:nvSpPr>
          <p:spPr>
            <a:xfrm flipH="false" flipV="false" rot="0">
              <a:off x="0" y="0"/>
              <a:ext cx="3962840" cy="2309702"/>
            </a:xfrm>
            <a:custGeom>
              <a:avLst/>
              <a:gdLst/>
              <a:ahLst/>
              <a:cxnLst/>
              <a:rect r="r" b="b" t="t" l="l"/>
              <a:pathLst>
                <a:path h="2309702" w="3962840">
                  <a:moveTo>
                    <a:pt x="0" y="0"/>
                  </a:moveTo>
                  <a:lnTo>
                    <a:pt x="3962840" y="0"/>
                  </a:lnTo>
                  <a:lnTo>
                    <a:pt x="3962840" y="2309702"/>
                  </a:lnTo>
                  <a:lnTo>
                    <a:pt x="0" y="2309702"/>
                  </a:lnTo>
                  <a:close/>
                </a:path>
              </a:pathLst>
            </a:custGeom>
            <a:solidFill>
              <a:srgbClr val="FFF4F8"/>
            </a:solidFill>
          </p:spPr>
        </p:sp>
        <p:sp>
          <p:nvSpPr>
            <p:cNvPr name="TextBox 8" id="8"/>
            <p:cNvSpPr txBox="true"/>
            <p:nvPr/>
          </p:nvSpPr>
          <p:spPr>
            <a:xfrm>
              <a:off x="0" y="-38100"/>
              <a:ext cx="3962840" cy="2347802"/>
            </a:xfrm>
            <a:prstGeom prst="rect">
              <a:avLst/>
            </a:prstGeom>
          </p:spPr>
          <p:txBody>
            <a:bodyPr anchor="ctr" rtlCol="false" tIns="50800" lIns="50800" bIns="50800" rIns="50800"/>
            <a:lstStyle/>
            <a:p>
              <a:pPr algn="ctr">
                <a:lnSpc>
                  <a:spcPts val="2424"/>
                </a:lnSpc>
              </a:pPr>
            </a:p>
          </p:txBody>
        </p:sp>
      </p:grpSp>
      <p:sp>
        <p:nvSpPr>
          <p:cNvPr name="Freeform 9" id="9"/>
          <p:cNvSpPr/>
          <p:nvPr/>
        </p:nvSpPr>
        <p:spPr>
          <a:xfrm flipH="false" flipV="false" rot="5324839">
            <a:off x="8932115" y="917628"/>
            <a:ext cx="778418" cy="2378498"/>
          </a:xfrm>
          <a:custGeom>
            <a:avLst/>
            <a:gdLst/>
            <a:ahLst/>
            <a:cxnLst/>
            <a:rect r="r" b="b" t="t" l="l"/>
            <a:pathLst>
              <a:path h="2378498" w="778418">
                <a:moveTo>
                  <a:pt x="0" y="0"/>
                </a:moveTo>
                <a:lnTo>
                  <a:pt x="778418" y="0"/>
                </a:lnTo>
                <a:lnTo>
                  <a:pt x="778418" y="2378498"/>
                </a:lnTo>
                <a:lnTo>
                  <a:pt x="0" y="237849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1028700" y="6292602"/>
            <a:ext cx="4637358" cy="3720962"/>
          </a:xfrm>
          <a:custGeom>
            <a:avLst/>
            <a:gdLst/>
            <a:ahLst/>
            <a:cxnLst/>
            <a:rect r="r" b="b" t="t" l="l"/>
            <a:pathLst>
              <a:path h="3720962" w="4637358">
                <a:moveTo>
                  <a:pt x="0" y="0"/>
                </a:moveTo>
                <a:lnTo>
                  <a:pt x="4637358" y="0"/>
                </a:lnTo>
                <a:lnTo>
                  <a:pt x="4637358" y="3720962"/>
                </a:lnTo>
                <a:lnTo>
                  <a:pt x="0" y="3720962"/>
                </a:lnTo>
                <a:lnTo>
                  <a:pt x="0" y="0"/>
                </a:lnTo>
                <a:close/>
              </a:path>
            </a:pathLst>
          </a:custGeom>
          <a:blipFill>
            <a:blip r:embed="rId7"/>
            <a:stretch>
              <a:fillRect l="0" t="-81334" r="0" b="-88131"/>
            </a:stretch>
          </a:blipFill>
        </p:spPr>
      </p:sp>
      <p:sp>
        <p:nvSpPr>
          <p:cNvPr name="TextBox 11" id="11"/>
          <p:cNvSpPr txBox="true"/>
          <p:nvPr/>
        </p:nvSpPr>
        <p:spPr>
          <a:xfrm rot="0">
            <a:off x="2057830" y="2603363"/>
            <a:ext cx="14796353" cy="4778923"/>
          </a:xfrm>
          <a:prstGeom prst="rect">
            <a:avLst/>
          </a:prstGeom>
        </p:spPr>
        <p:txBody>
          <a:bodyPr anchor="t" rtlCol="false" tIns="0" lIns="0" bIns="0" rIns="0">
            <a:spAutoFit/>
          </a:bodyPr>
          <a:lstStyle/>
          <a:p>
            <a:pPr algn="ctr">
              <a:lnSpc>
                <a:spcPts val="12510"/>
              </a:lnSpc>
            </a:pPr>
            <a:r>
              <a:rPr lang="en-US" b="true" sz="8936" spc="-303">
                <a:solidFill>
                  <a:srgbClr val="0F105A"/>
                </a:solidFill>
                <a:latin typeface="Poppins Bold"/>
                <a:ea typeface="Poppins Bold"/>
                <a:cs typeface="Poppins Bold"/>
                <a:sym typeface="Poppins Bold"/>
              </a:rPr>
              <a:t>Stalking Awareness:</a:t>
            </a:r>
          </a:p>
          <a:p>
            <a:pPr algn="ctr">
              <a:lnSpc>
                <a:spcPts val="12510"/>
              </a:lnSpc>
              <a:spcBef>
                <a:spcPct val="0"/>
              </a:spcBef>
            </a:pPr>
            <a:r>
              <a:rPr lang="en-US" b="true" sz="8936" spc="-303">
                <a:solidFill>
                  <a:srgbClr val="0F105A"/>
                </a:solidFill>
                <a:latin typeface="Poppins Bold"/>
                <a:ea typeface="Poppins Bold"/>
                <a:cs typeface="Poppins Bold"/>
                <a:sym typeface="Poppins Bold"/>
              </a:rPr>
              <a:t> Recognising the Signs &amp; Staying Safe</a:t>
            </a:r>
          </a:p>
        </p:txBody>
      </p:sp>
      <p:sp>
        <p:nvSpPr>
          <p:cNvPr name="TextBox 12" id="12"/>
          <p:cNvSpPr txBox="true"/>
          <p:nvPr/>
        </p:nvSpPr>
        <p:spPr>
          <a:xfrm rot="12312">
            <a:off x="5627257" y="8090272"/>
            <a:ext cx="7476714" cy="529834"/>
          </a:xfrm>
          <a:prstGeom prst="rect">
            <a:avLst/>
          </a:prstGeom>
        </p:spPr>
        <p:txBody>
          <a:bodyPr anchor="t" rtlCol="false" tIns="0" lIns="0" bIns="0" rIns="0">
            <a:spAutoFit/>
          </a:bodyPr>
          <a:lstStyle/>
          <a:p>
            <a:pPr algn="ctr" marL="0" indent="0" lvl="0">
              <a:lnSpc>
                <a:spcPts val="4176"/>
              </a:lnSpc>
              <a:spcBef>
                <a:spcPct val="0"/>
              </a:spcBef>
            </a:pPr>
            <a:r>
              <a:rPr lang="en-US" b="true" sz="2983">
                <a:solidFill>
                  <a:srgbClr val="F5831E"/>
                </a:solidFill>
                <a:latin typeface="Poppins Bold"/>
                <a:ea typeface="Poppins Bold"/>
                <a:cs typeface="Poppins Bold"/>
                <a:sym typeface="Poppins Bold"/>
              </a:rPr>
              <a:t>NSAW 2025</a:t>
            </a:r>
          </a:p>
        </p:txBody>
      </p:sp>
      <p:sp>
        <p:nvSpPr>
          <p:cNvPr name="Freeform 13" id="13"/>
          <p:cNvSpPr/>
          <p:nvPr/>
        </p:nvSpPr>
        <p:spPr>
          <a:xfrm flipH="false" flipV="false" rot="0">
            <a:off x="17401303" y="21482"/>
            <a:ext cx="886697" cy="886697"/>
          </a:xfrm>
          <a:custGeom>
            <a:avLst/>
            <a:gdLst/>
            <a:ahLst/>
            <a:cxnLst/>
            <a:rect r="r" b="b" t="t" l="l"/>
            <a:pathLst>
              <a:path h="886697" w="886697">
                <a:moveTo>
                  <a:pt x="0" y="0"/>
                </a:moveTo>
                <a:lnTo>
                  <a:pt x="886697" y="0"/>
                </a:lnTo>
                <a:lnTo>
                  <a:pt x="886697" y="886697"/>
                </a:lnTo>
                <a:lnTo>
                  <a:pt x="0" y="886697"/>
                </a:lnTo>
                <a:lnTo>
                  <a:pt x="0" y="0"/>
                </a:lnTo>
                <a:close/>
              </a:path>
            </a:pathLst>
          </a:custGeom>
          <a:blipFill>
            <a:blip r:embed="rId8"/>
            <a:stretch>
              <a:fillRect l="0" t="0" r="0" b="0"/>
            </a:stretch>
          </a:blipFill>
        </p:spPr>
      </p:sp>
      <p:sp>
        <p:nvSpPr>
          <p:cNvPr name="Freeform 14" id="14"/>
          <p:cNvSpPr/>
          <p:nvPr/>
        </p:nvSpPr>
        <p:spPr>
          <a:xfrm flipH="false" flipV="false" rot="0">
            <a:off x="-299960" y="-240406"/>
            <a:ext cx="1425283" cy="1438857"/>
          </a:xfrm>
          <a:custGeom>
            <a:avLst/>
            <a:gdLst/>
            <a:ahLst/>
            <a:cxnLst/>
            <a:rect r="r" b="b" t="t" l="l"/>
            <a:pathLst>
              <a:path h="1438857" w="1425283">
                <a:moveTo>
                  <a:pt x="0" y="0"/>
                </a:moveTo>
                <a:lnTo>
                  <a:pt x="1425283" y="0"/>
                </a:lnTo>
                <a:lnTo>
                  <a:pt x="1425283" y="1438857"/>
                </a:lnTo>
                <a:lnTo>
                  <a:pt x="0" y="1438857"/>
                </a:lnTo>
                <a:lnTo>
                  <a:pt x="0" y="0"/>
                </a:lnTo>
                <a:close/>
              </a:path>
            </a:pathLst>
          </a:custGeom>
          <a:blipFill>
            <a:blip r:embed="rId9"/>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2EC5F4"/>
        </a:solidFill>
      </p:bgPr>
    </p:bg>
    <p:spTree>
      <p:nvGrpSpPr>
        <p:cNvPr id="1" name=""/>
        <p:cNvGrpSpPr/>
        <p:nvPr/>
      </p:nvGrpSpPr>
      <p:grpSpPr>
        <a:xfrm>
          <a:off x="0" y="0"/>
          <a:ext cx="0" cy="0"/>
          <a:chOff x="0" y="0"/>
          <a:chExt cx="0" cy="0"/>
        </a:xfrm>
      </p:grpSpPr>
      <p:grpSp>
        <p:nvGrpSpPr>
          <p:cNvPr name="Group 2" id="2"/>
          <p:cNvGrpSpPr/>
          <p:nvPr/>
        </p:nvGrpSpPr>
        <p:grpSpPr>
          <a:xfrm rot="9878">
            <a:off x="1138663" y="489195"/>
            <a:ext cx="16491436" cy="9308609"/>
            <a:chOff x="0" y="0"/>
            <a:chExt cx="4343423" cy="2451650"/>
          </a:xfrm>
        </p:grpSpPr>
        <p:sp>
          <p:nvSpPr>
            <p:cNvPr name="Freeform 3" id="3"/>
            <p:cNvSpPr/>
            <p:nvPr/>
          </p:nvSpPr>
          <p:spPr>
            <a:xfrm flipH="false" flipV="false" rot="0">
              <a:off x="0" y="0"/>
              <a:ext cx="4343424" cy="2451650"/>
            </a:xfrm>
            <a:custGeom>
              <a:avLst/>
              <a:gdLst/>
              <a:ahLst/>
              <a:cxnLst/>
              <a:rect r="r" b="b" t="t" l="l"/>
              <a:pathLst>
                <a:path h="2451650" w="4343424">
                  <a:moveTo>
                    <a:pt x="0" y="0"/>
                  </a:moveTo>
                  <a:lnTo>
                    <a:pt x="4343424" y="0"/>
                  </a:lnTo>
                  <a:lnTo>
                    <a:pt x="4343424" y="2451650"/>
                  </a:lnTo>
                  <a:lnTo>
                    <a:pt x="0" y="2451650"/>
                  </a:lnTo>
                  <a:close/>
                </a:path>
              </a:pathLst>
            </a:custGeom>
            <a:solidFill>
              <a:srgbClr val="6DC0DB"/>
            </a:solidFill>
          </p:spPr>
        </p:sp>
        <p:sp>
          <p:nvSpPr>
            <p:cNvPr name="TextBox 4" id="4"/>
            <p:cNvSpPr txBox="true"/>
            <p:nvPr/>
          </p:nvSpPr>
          <p:spPr>
            <a:xfrm>
              <a:off x="0" y="-38100"/>
              <a:ext cx="4343423" cy="2489750"/>
            </a:xfrm>
            <a:prstGeom prst="rect">
              <a:avLst/>
            </a:prstGeom>
          </p:spPr>
          <p:txBody>
            <a:bodyPr anchor="ctr" rtlCol="false" tIns="50800" lIns="50800" bIns="50800" rIns="50800"/>
            <a:lstStyle/>
            <a:p>
              <a:pPr algn="ctr">
                <a:lnSpc>
                  <a:spcPts val="2424"/>
                </a:lnSpc>
              </a:pPr>
            </a:p>
          </p:txBody>
        </p:sp>
      </p:grpSp>
      <p:sp>
        <p:nvSpPr>
          <p:cNvPr name="Freeform 5" id="5"/>
          <p:cNvSpPr/>
          <p:nvPr/>
        </p:nvSpPr>
        <p:spPr>
          <a:xfrm flipH="false" flipV="false" rot="-5390121">
            <a:off x="-3197256" y="4322295"/>
            <a:ext cx="9308609" cy="1598234"/>
          </a:xfrm>
          <a:custGeom>
            <a:avLst/>
            <a:gdLst/>
            <a:ahLst/>
            <a:cxnLst/>
            <a:rect r="r" b="b" t="t" l="l"/>
            <a:pathLst>
              <a:path h="1598234" w="9308609">
                <a:moveTo>
                  <a:pt x="0" y="0"/>
                </a:moveTo>
                <a:lnTo>
                  <a:pt x="9308609" y="0"/>
                </a:lnTo>
                <a:lnTo>
                  <a:pt x="9308609" y="1598234"/>
                </a:lnTo>
                <a:lnTo>
                  <a:pt x="0" y="1598234"/>
                </a:lnTo>
                <a:lnTo>
                  <a:pt x="0" y="0"/>
                </a:lnTo>
                <a:close/>
              </a:path>
            </a:pathLst>
          </a:custGeom>
          <a:blipFill>
            <a:blip r:embed="rId3">
              <a:extLst>
                <a:ext uri="{96DAC541-7B7A-43D3-8B79-37D633B846F1}">
                  <asvg:svgBlip xmlns:asvg="http://schemas.microsoft.com/office/drawing/2016/SVG/main" r:embed="rId4"/>
                </a:ext>
              </a:extLst>
            </a:blip>
            <a:stretch>
              <a:fillRect l="0" t="0" r="0" b="-725887"/>
            </a:stretch>
          </a:blipFill>
        </p:spPr>
      </p:sp>
      <p:grpSp>
        <p:nvGrpSpPr>
          <p:cNvPr name="Group 6" id="6"/>
          <p:cNvGrpSpPr/>
          <p:nvPr/>
        </p:nvGrpSpPr>
        <p:grpSpPr>
          <a:xfrm rot="9878">
            <a:off x="2239599" y="766676"/>
            <a:ext cx="15007133" cy="8769649"/>
            <a:chOff x="0" y="0"/>
            <a:chExt cx="3952496" cy="2309702"/>
          </a:xfrm>
        </p:grpSpPr>
        <p:sp>
          <p:nvSpPr>
            <p:cNvPr name="Freeform 7" id="7"/>
            <p:cNvSpPr/>
            <p:nvPr/>
          </p:nvSpPr>
          <p:spPr>
            <a:xfrm flipH="false" flipV="false" rot="0">
              <a:off x="0" y="0"/>
              <a:ext cx="3952496" cy="2309702"/>
            </a:xfrm>
            <a:custGeom>
              <a:avLst/>
              <a:gdLst/>
              <a:ahLst/>
              <a:cxnLst/>
              <a:rect r="r" b="b" t="t" l="l"/>
              <a:pathLst>
                <a:path h="2309702" w="3952496">
                  <a:moveTo>
                    <a:pt x="0" y="0"/>
                  </a:moveTo>
                  <a:lnTo>
                    <a:pt x="3952496" y="0"/>
                  </a:lnTo>
                  <a:lnTo>
                    <a:pt x="3952496" y="2309702"/>
                  </a:lnTo>
                  <a:lnTo>
                    <a:pt x="0" y="2309702"/>
                  </a:lnTo>
                  <a:close/>
                </a:path>
              </a:pathLst>
            </a:custGeom>
            <a:solidFill>
              <a:srgbClr val="FFF4F8"/>
            </a:solidFill>
          </p:spPr>
        </p:sp>
        <p:sp>
          <p:nvSpPr>
            <p:cNvPr name="TextBox 8" id="8"/>
            <p:cNvSpPr txBox="true"/>
            <p:nvPr/>
          </p:nvSpPr>
          <p:spPr>
            <a:xfrm>
              <a:off x="0" y="-38100"/>
              <a:ext cx="3952496" cy="2347802"/>
            </a:xfrm>
            <a:prstGeom prst="rect">
              <a:avLst/>
            </a:prstGeom>
          </p:spPr>
          <p:txBody>
            <a:bodyPr anchor="ctr" rtlCol="false" tIns="50800" lIns="50800" bIns="50800" rIns="50800"/>
            <a:lstStyle/>
            <a:p>
              <a:pPr algn="ctr">
                <a:lnSpc>
                  <a:spcPts val="2424"/>
                </a:lnSpc>
              </a:pPr>
            </a:p>
          </p:txBody>
        </p:sp>
      </p:grpSp>
      <p:sp>
        <p:nvSpPr>
          <p:cNvPr name="TextBox 9" id="9"/>
          <p:cNvSpPr txBox="true"/>
          <p:nvPr/>
        </p:nvSpPr>
        <p:spPr>
          <a:xfrm rot="0">
            <a:off x="2198772" y="1114425"/>
            <a:ext cx="15398046" cy="2396173"/>
          </a:xfrm>
          <a:prstGeom prst="rect">
            <a:avLst/>
          </a:prstGeom>
        </p:spPr>
        <p:txBody>
          <a:bodyPr anchor="t" rtlCol="false" tIns="0" lIns="0" bIns="0" rIns="0">
            <a:spAutoFit/>
          </a:bodyPr>
          <a:lstStyle/>
          <a:p>
            <a:pPr algn="ctr">
              <a:lnSpc>
                <a:spcPts val="8996"/>
              </a:lnSpc>
            </a:pPr>
            <a:r>
              <a:rPr lang="en-US" b="true" sz="8907" spc="-302">
                <a:solidFill>
                  <a:srgbClr val="0F105A"/>
                </a:solidFill>
                <a:latin typeface="Poppins Bold"/>
                <a:ea typeface="Poppins Bold"/>
                <a:cs typeface="Poppins Bold"/>
                <a:sym typeface="Poppins Bold"/>
              </a:rPr>
              <a:t>What if I do some of these things?</a:t>
            </a:r>
          </a:p>
        </p:txBody>
      </p:sp>
      <p:sp>
        <p:nvSpPr>
          <p:cNvPr name="TextBox 10" id="10"/>
          <p:cNvSpPr txBox="true"/>
          <p:nvPr/>
        </p:nvSpPr>
        <p:spPr>
          <a:xfrm rot="0">
            <a:off x="2198772" y="3415348"/>
            <a:ext cx="14831946" cy="5989041"/>
          </a:xfrm>
          <a:prstGeom prst="rect">
            <a:avLst/>
          </a:prstGeom>
        </p:spPr>
        <p:txBody>
          <a:bodyPr anchor="t" rtlCol="false" tIns="0" lIns="0" bIns="0" rIns="0">
            <a:spAutoFit/>
          </a:bodyPr>
          <a:lstStyle/>
          <a:p>
            <a:pPr algn="ctr">
              <a:lnSpc>
                <a:spcPts val="4320"/>
              </a:lnSpc>
            </a:pPr>
            <a:r>
              <a:rPr lang="en-US" sz="3085" b="true">
                <a:solidFill>
                  <a:srgbClr val="0F105A"/>
                </a:solidFill>
                <a:latin typeface="Poppins Medium"/>
                <a:ea typeface="Poppins Medium"/>
                <a:cs typeface="Poppins Medium"/>
                <a:sym typeface="Poppins Medium"/>
              </a:rPr>
              <a:t>It’s normal to have intense emotions, especially when you’re growing up. But </a:t>
            </a:r>
            <a:r>
              <a:rPr lang="en-US" sz="3085" b="true">
                <a:solidFill>
                  <a:srgbClr val="FC530A"/>
                </a:solidFill>
                <a:latin typeface="Poppins Bold"/>
                <a:ea typeface="Poppins Bold"/>
                <a:cs typeface="Poppins Bold"/>
                <a:sym typeface="Poppins Bold"/>
              </a:rPr>
              <a:t>it’s important to remember that you’re in control of your own behaviour.​</a:t>
            </a:r>
          </a:p>
          <a:p>
            <a:pPr algn="ctr">
              <a:lnSpc>
                <a:spcPts val="4320"/>
              </a:lnSpc>
            </a:pPr>
          </a:p>
          <a:p>
            <a:pPr algn="ctr">
              <a:lnSpc>
                <a:spcPts val="4320"/>
              </a:lnSpc>
            </a:pPr>
            <a:r>
              <a:rPr lang="en-US" sz="3085" b="true">
                <a:solidFill>
                  <a:srgbClr val="0F105A"/>
                </a:solidFill>
                <a:latin typeface="Poppins Medium"/>
                <a:ea typeface="Poppins Medium"/>
                <a:cs typeface="Poppins Medium"/>
                <a:sym typeface="Poppins Medium"/>
              </a:rPr>
              <a:t>If you find yourself becoming fixated on someone, obsessively messaging someone, showing up uninvited, or tracking their social media, it can make them feel uncomfortable and unsafe. ​</a:t>
            </a:r>
          </a:p>
          <a:p>
            <a:pPr algn="ctr">
              <a:lnSpc>
                <a:spcPts val="4320"/>
              </a:lnSpc>
            </a:pPr>
          </a:p>
          <a:p>
            <a:pPr algn="ctr" marL="0" indent="0" lvl="0">
              <a:lnSpc>
                <a:spcPts val="4320"/>
              </a:lnSpc>
            </a:pPr>
            <a:r>
              <a:rPr lang="en-US" b="true" sz="3085">
                <a:solidFill>
                  <a:srgbClr val="FC530A"/>
                </a:solidFill>
                <a:latin typeface="Poppins Bold"/>
                <a:ea typeface="Poppins Bold"/>
                <a:cs typeface="Poppins Bold"/>
                <a:sym typeface="Poppins Bold"/>
              </a:rPr>
              <a:t>Listen if someone asks you to stop and seek advice</a:t>
            </a:r>
            <a:r>
              <a:rPr lang="en-US" b="true" sz="3085">
                <a:solidFill>
                  <a:srgbClr val="0F105A"/>
                </a:solidFill>
                <a:latin typeface="Poppins Medium"/>
                <a:ea typeface="Poppins Medium"/>
                <a:cs typeface="Poppins Medium"/>
                <a:sym typeface="Poppins Medium"/>
              </a:rPr>
              <a:t> from a trusted adult (e.g., school teacher, nurse or counsellor) if you’re unsure about your behaviour. </a:t>
            </a:r>
          </a:p>
        </p:txBody>
      </p:sp>
      <p:sp>
        <p:nvSpPr>
          <p:cNvPr name="Freeform 11" id="11"/>
          <p:cNvSpPr/>
          <p:nvPr/>
        </p:nvSpPr>
        <p:spPr>
          <a:xfrm flipH="false" flipV="false" rot="0">
            <a:off x="17401303" y="21482"/>
            <a:ext cx="886697" cy="886697"/>
          </a:xfrm>
          <a:custGeom>
            <a:avLst/>
            <a:gdLst/>
            <a:ahLst/>
            <a:cxnLst/>
            <a:rect r="r" b="b" t="t" l="l"/>
            <a:pathLst>
              <a:path h="886697" w="886697">
                <a:moveTo>
                  <a:pt x="0" y="0"/>
                </a:moveTo>
                <a:lnTo>
                  <a:pt x="886697" y="0"/>
                </a:lnTo>
                <a:lnTo>
                  <a:pt x="886697" y="886697"/>
                </a:lnTo>
                <a:lnTo>
                  <a:pt x="0" y="886697"/>
                </a:lnTo>
                <a:lnTo>
                  <a:pt x="0" y="0"/>
                </a:lnTo>
                <a:close/>
              </a:path>
            </a:pathLst>
          </a:custGeom>
          <a:blipFill>
            <a:blip r:embed="rId5"/>
            <a:stretch>
              <a:fillRect l="0" t="0" r="0" b="0"/>
            </a:stretch>
          </a:blipFill>
        </p:spPr>
      </p:sp>
      <p:sp>
        <p:nvSpPr>
          <p:cNvPr name="Freeform 12" id="12"/>
          <p:cNvSpPr/>
          <p:nvPr/>
        </p:nvSpPr>
        <p:spPr>
          <a:xfrm flipH="false" flipV="false" rot="0">
            <a:off x="-299960" y="-240406"/>
            <a:ext cx="1425283" cy="1438857"/>
          </a:xfrm>
          <a:custGeom>
            <a:avLst/>
            <a:gdLst/>
            <a:ahLst/>
            <a:cxnLst/>
            <a:rect r="r" b="b" t="t" l="l"/>
            <a:pathLst>
              <a:path h="1438857" w="1425283">
                <a:moveTo>
                  <a:pt x="0" y="0"/>
                </a:moveTo>
                <a:lnTo>
                  <a:pt x="1425283" y="0"/>
                </a:lnTo>
                <a:lnTo>
                  <a:pt x="1425283" y="1438857"/>
                </a:lnTo>
                <a:lnTo>
                  <a:pt x="0" y="1438857"/>
                </a:lnTo>
                <a:lnTo>
                  <a:pt x="0" y="0"/>
                </a:lnTo>
                <a:close/>
              </a:path>
            </a:pathLst>
          </a:custGeom>
          <a:blipFill>
            <a:blip r:embed="rId6"/>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2EC5F4"/>
        </a:solidFill>
      </p:bgPr>
    </p:bg>
    <p:spTree>
      <p:nvGrpSpPr>
        <p:cNvPr id="1" name=""/>
        <p:cNvGrpSpPr/>
        <p:nvPr/>
      </p:nvGrpSpPr>
      <p:grpSpPr>
        <a:xfrm>
          <a:off x="0" y="0"/>
          <a:ext cx="0" cy="0"/>
          <a:chOff x="0" y="0"/>
          <a:chExt cx="0" cy="0"/>
        </a:xfrm>
      </p:grpSpPr>
      <p:grpSp>
        <p:nvGrpSpPr>
          <p:cNvPr name="Group 2" id="2"/>
          <p:cNvGrpSpPr/>
          <p:nvPr/>
        </p:nvGrpSpPr>
        <p:grpSpPr>
          <a:xfrm rot="9878">
            <a:off x="1138663" y="489195"/>
            <a:ext cx="16491436" cy="9308609"/>
            <a:chOff x="0" y="0"/>
            <a:chExt cx="4343423" cy="2451650"/>
          </a:xfrm>
        </p:grpSpPr>
        <p:sp>
          <p:nvSpPr>
            <p:cNvPr name="Freeform 3" id="3"/>
            <p:cNvSpPr/>
            <p:nvPr/>
          </p:nvSpPr>
          <p:spPr>
            <a:xfrm flipH="false" flipV="false" rot="0">
              <a:off x="0" y="0"/>
              <a:ext cx="4343424" cy="2451650"/>
            </a:xfrm>
            <a:custGeom>
              <a:avLst/>
              <a:gdLst/>
              <a:ahLst/>
              <a:cxnLst/>
              <a:rect r="r" b="b" t="t" l="l"/>
              <a:pathLst>
                <a:path h="2451650" w="4343424">
                  <a:moveTo>
                    <a:pt x="0" y="0"/>
                  </a:moveTo>
                  <a:lnTo>
                    <a:pt x="4343424" y="0"/>
                  </a:lnTo>
                  <a:lnTo>
                    <a:pt x="4343424" y="2451650"/>
                  </a:lnTo>
                  <a:lnTo>
                    <a:pt x="0" y="2451650"/>
                  </a:lnTo>
                  <a:close/>
                </a:path>
              </a:pathLst>
            </a:custGeom>
            <a:solidFill>
              <a:srgbClr val="6DC0DB"/>
            </a:solidFill>
          </p:spPr>
        </p:sp>
        <p:sp>
          <p:nvSpPr>
            <p:cNvPr name="TextBox 4" id="4"/>
            <p:cNvSpPr txBox="true"/>
            <p:nvPr/>
          </p:nvSpPr>
          <p:spPr>
            <a:xfrm>
              <a:off x="0" y="-38100"/>
              <a:ext cx="4343423" cy="2489750"/>
            </a:xfrm>
            <a:prstGeom prst="rect">
              <a:avLst/>
            </a:prstGeom>
          </p:spPr>
          <p:txBody>
            <a:bodyPr anchor="ctr" rtlCol="false" tIns="50800" lIns="50800" bIns="50800" rIns="50800"/>
            <a:lstStyle/>
            <a:p>
              <a:pPr algn="ctr">
                <a:lnSpc>
                  <a:spcPts val="2424"/>
                </a:lnSpc>
              </a:pPr>
            </a:p>
          </p:txBody>
        </p:sp>
      </p:grpSp>
      <p:sp>
        <p:nvSpPr>
          <p:cNvPr name="Freeform 5" id="5"/>
          <p:cNvSpPr/>
          <p:nvPr/>
        </p:nvSpPr>
        <p:spPr>
          <a:xfrm flipH="false" flipV="false" rot="-5390121">
            <a:off x="-3197256" y="4322295"/>
            <a:ext cx="9308609" cy="1598234"/>
          </a:xfrm>
          <a:custGeom>
            <a:avLst/>
            <a:gdLst/>
            <a:ahLst/>
            <a:cxnLst/>
            <a:rect r="r" b="b" t="t" l="l"/>
            <a:pathLst>
              <a:path h="1598234" w="9308609">
                <a:moveTo>
                  <a:pt x="0" y="0"/>
                </a:moveTo>
                <a:lnTo>
                  <a:pt x="9308609" y="0"/>
                </a:lnTo>
                <a:lnTo>
                  <a:pt x="9308609" y="1598234"/>
                </a:lnTo>
                <a:lnTo>
                  <a:pt x="0" y="1598234"/>
                </a:lnTo>
                <a:lnTo>
                  <a:pt x="0" y="0"/>
                </a:lnTo>
                <a:close/>
              </a:path>
            </a:pathLst>
          </a:custGeom>
          <a:blipFill>
            <a:blip r:embed="rId3">
              <a:extLst>
                <a:ext uri="{96DAC541-7B7A-43D3-8B79-37D633B846F1}">
                  <asvg:svgBlip xmlns:asvg="http://schemas.microsoft.com/office/drawing/2016/SVG/main" r:embed="rId4"/>
                </a:ext>
              </a:extLst>
            </a:blip>
            <a:stretch>
              <a:fillRect l="0" t="0" r="0" b="-725887"/>
            </a:stretch>
          </a:blipFill>
        </p:spPr>
      </p:sp>
      <p:grpSp>
        <p:nvGrpSpPr>
          <p:cNvPr name="Group 6" id="6"/>
          <p:cNvGrpSpPr/>
          <p:nvPr/>
        </p:nvGrpSpPr>
        <p:grpSpPr>
          <a:xfrm rot="9878">
            <a:off x="2239599" y="766676"/>
            <a:ext cx="15007133" cy="8769649"/>
            <a:chOff x="0" y="0"/>
            <a:chExt cx="3952496" cy="2309702"/>
          </a:xfrm>
        </p:grpSpPr>
        <p:sp>
          <p:nvSpPr>
            <p:cNvPr name="Freeform 7" id="7"/>
            <p:cNvSpPr/>
            <p:nvPr/>
          </p:nvSpPr>
          <p:spPr>
            <a:xfrm flipH="false" flipV="false" rot="0">
              <a:off x="0" y="0"/>
              <a:ext cx="3952496" cy="2309702"/>
            </a:xfrm>
            <a:custGeom>
              <a:avLst/>
              <a:gdLst/>
              <a:ahLst/>
              <a:cxnLst/>
              <a:rect r="r" b="b" t="t" l="l"/>
              <a:pathLst>
                <a:path h="2309702" w="3952496">
                  <a:moveTo>
                    <a:pt x="0" y="0"/>
                  </a:moveTo>
                  <a:lnTo>
                    <a:pt x="3952496" y="0"/>
                  </a:lnTo>
                  <a:lnTo>
                    <a:pt x="3952496" y="2309702"/>
                  </a:lnTo>
                  <a:lnTo>
                    <a:pt x="0" y="2309702"/>
                  </a:lnTo>
                  <a:close/>
                </a:path>
              </a:pathLst>
            </a:custGeom>
            <a:solidFill>
              <a:srgbClr val="FFF4F8"/>
            </a:solidFill>
          </p:spPr>
        </p:sp>
        <p:sp>
          <p:nvSpPr>
            <p:cNvPr name="TextBox 8" id="8"/>
            <p:cNvSpPr txBox="true"/>
            <p:nvPr/>
          </p:nvSpPr>
          <p:spPr>
            <a:xfrm>
              <a:off x="0" y="-38100"/>
              <a:ext cx="3952496" cy="2347802"/>
            </a:xfrm>
            <a:prstGeom prst="rect">
              <a:avLst/>
            </a:prstGeom>
          </p:spPr>
          <p:txBody>
            <a:bodyPr anchor="ctr" rtlCol="false" tIns="50800" lIns="50800" bIns="50800" rIns="50800"/>
            <a:lstStyle/>
            <a:p>
              <a:pPr algn="ctr">
                <a:lnSpc>
                  <a:spcPts val="2424"/>
                </a:lnSpc>
              </a:pPr>
            </a:p>
          </p:txBody>
        </p:sp>
      </p:grpSp>
      <p:grpSp>
        <p:nvGrpSpPr>
          <p:cNvPr name="Group 9" id="9"/>
          <p:cNvGrpSpPr/>
          <p:nvPr/>
        </p:nvGrpSpPr>
        <p:grpSpPr>
          <a:xfrm rot="76226">
            <a:off x="16423579" y="8460800"/>
            <a:ext cx="1214278" cy="517014"/>
            <a:chOff x="0" y="0"/>
            <a:chExt cx="1619037" cy="689352"/>
          </a:xfrm>
        </p:grpSpPr>
        <p:sp>
          <p:nvSpPr>
            <p:cNvPr name="Freeform 10" id="10"/>
            <p:cNvSpPr/>
            <p:nvPr/>
          </p:nvSpPr>
          <p:spPr>
            <a:xfrm flipH="false" flipV="false" rot="5431396">
              <a:off x="939649" y="10028"/>
              <a:ext cx="683268" cy="669296"/>
            </a:xfrm>
            <a:custGeom>
              <a:avLst/>
              <a:gdLst/>
              <a:ahLst/>
              <a:cxnLst/>
              <a:rect r="r" b="b" t="t" l="l"/>
              <a:pathLst>
                <a:path h="669296" w="683268">
                  <a:moveTo>
                    <a:pt x="0" y="0"/>
                  </a:moveTo>
                  <a:lnTo>
                    <a:pt x="683268" y="0"/>
                  </a:lnTo>
                  <a:lnTo>
                    <a:pt x="683268" y="669296"/>
                  </a:lnTo>
                  <a:lnTo>
                    <a:pt x="0" y="669296"/>
                  </a:lnTo>
                  <a:lnTo>
                    <a:pt x="0" y="0"/>
                  </a:lnTo>
                  <a:close/>
                </a:path>
              </a:pathLst>
            </a:custGeom>
            <a:blipFill>
              <a:blip r:embed="rId5">
                <a:extLst>
                  <a:ext uri="{96DAC541-7B7A-43D3-8B79-37D633B846F1}">
                    <asvg:svgBlip xmlns:asvg="http://schemas.microsoft.com/office/drawing/2016/SVG/main" r:embed="rId6"/>
                  </a:ext>
                </a:extLst>
              </a:blip>
              <a:stretch>
                <a:fillRect l="0" t="0" r="0" b="-140979"/>
              </a:stretch>
            </a:blipFill>
          </p:spPr>
        </p:sp>
        <p:sp>
          <p:nvSpPr>
            <p:cNvPr name="Freeform 11" id="11"/>
            <p:cNvSpPr/>
            <p:nvPr/>
          </p:nvSpPr>
          <p:spPr>
            <a:xfrm flipH="false" flipV="false" rot="5431396">
              <a:off x="527132" y="-406274"/>
              <a:ext cx="563681" cy="1612864"/>
            </a:xfrm>
            <a:custGeom>
              <a:avLst/>
              <a:gdLst/>
              <a:ahLst/>
              <a:cxnLst/>
              <a:rect r="r" b="b" t="t" l="l"/>
              <a:pathLst>
                <a:path h="1612864" w="563681">
                  <a:moveTo>
                    <a:pt x="0" y="0"/>
                  </a:moveTo>
                  <a:lnTo>
                    <a:pt x="563681" y="0"/>
                  </a:lnTo>
                  <a:lnTo>
                    <a:pt x="563681" y="1612864"/>
                  </a:lnTo>
                  <a:lnTo>
                    <a:pt x="0" y="1612864"/>
                  </a:lnTo>
                  <a:lnTo>
                    <a:pt x="0" y="0"/>
                  </a:lnTo>
                  <a:close/>
                </a:path>
              </a:pathLst>
            </a:custGeom>
            <a:blipFill>
              <a:blip r:embed="rId7">
                <a:extLst>
                  <a:ext uri="{96DAC541-7B7A-43D3-8B79-37D633B846F1}">
                    <asvg:svgBlip xmlns:asvg="http://schemas.microsoft.com/office/drawing/2016/SVG/main" r:embed="rId8"/>
                  </a:ext>
                </a:extLst>
              </a:blip>
              <a:stretch>
                <a:fillRect l="-21215" t="0" r="0" b="0"/>
              </a:stretch>
            </a:blipFill>
          </p:spPr>
        </p:sp>
      </p:grpSp>
      <p:sp>
        <p:nvSpPr>
          <p:cNvPr name="TextBox 12" id="12"/>
          <p:cNvSpPr txBox="true"/>
          <p:nvPr/>
        </p:nvSpPr>
        <p:spPr>
          <a:xfrm rot="0">
            <a:off x="1861254" y="1198317"/>
            <a:ext cx="15398046" cy="2396173"/>
          </a:xfrm>
          <a:prstGeom prst="rect">
            <a:avLst/>
          </a:prstGeom>
        </p:spPr>
        <p:txBody>
          <a:bodyPr anchor="t" rtlCol="false" tIns="0" lIns="0" bIns="0" rIns="0">
            <a:spAutoFit/>
          </a:bodyPr>
          <a:lstStyle/>
          <a:p>
            <a:pPr algn="ctr">
              <a:lnSpc>
                <a:spcPts val="8996"/>
              </a:lnSpc>
            </a:pPr>
            <a:r>
              <a:rPr lang="en-US" b="true" sz="8907" spc="-302">
                <a:solidFill>
                  <a:srgbClr val="0F105A"/>
                </a:solidFill>
                <a:latin typeface="Poppins Bold"/>
                <a:ea typeface="Poppins Bold"/>
                <a:cs typeface="Poppins Bold"/>
                <a:sym typeface="Poppins Bold"/>
              </a:rPr>
              <a:t>If you think you’re being stalked</a:t>
            </a:r>
          </a:p>
        </p:txBody>
      </p:sp>
      <p:sp>
        <p:nvSpPr>
          <p:cNvPr name="TextBox 13" id="13"/>
          <p:cNvSpPr txBox="true"/>
          <p:nvPr/>
        </p:nvSpPr>
        <p:spPr>
          <a:xfrm rot="0">
            <a:off x="2179686" y="4256052"/>
            <a:ext cx="14761182" cy="4798165"/>
          </a:xfrm>
          <a:prstGeom prst="rect">
            <a:avLst/>
          </a:prstGeom>
        </p:spPr>
        <p:txBody>
          <a:bodyPr anchor="t" rtlCol="false" tIns="0" lIns="0" bIns="0" rIns="0">
            <a:spAutoFit/>
          </a:bodyPr>
          <a:lstStyle/>
          <a:p>
            <a:pPr algn="l" marL="825878" indent="-412939" lvl="1">
              <a:lnSpc>
                <a:spcPts val="5355"/>
              </a:lnSpc>
              <a:buFont typeface="Arial"/>
              <a:buChar char="•"/>
            </a:pPr>
            <a:r>
              <a:rPr lang="en-US" b="true" sz="3825">
                <a:solidFill>
                  <a:srgbClr val="FC530A"/>
                </a:solidFill>
                <a:latin typeface="Poppins Bold"/>
                <a:ea typeface="Poppins Bold"/>
                <a:cs typeface="Poppins Bold"/>
                <a:sym typeface="Poppins Bold"/>
              </a:rPr>
              <a:t>Log</a:t>
            </a:r>
            <a:r>
              <a:rPr lang="en-US" sz="3825">
                <a:solidFill>
                  <a:srgbClr val="0F105A"/>
                </a:solidFill>
                <a:latin typeface="Poppins"/>
                <a:ea typeface="Poppins"/>
                <a:cs typeface="Poppins"/>
                <a:sym typeface="Poppins"/>
              </a:rPr>
              <a:t> the behaviours (e.g., diary of dates and time) and gather evidence (e.g., screenshots and saved emails). ​</a:t>
            </a:r>
          </a:p>
          <a:p>
            <a:pPr algn="just" marL="844922" indent="-422461" lvl="1">
              <a:lnSpc>
                <a:spcPts val="5478"/>
              </a:lnSpc>
              <a:buFont typeface="Arial"/>
              <a:buChar char="•"/>
            </a:pPr>
            <a:r>
              <a:rPr lang="en-US" b="true" sz="3913">
                <a:solidFill>
                  <a:srgbClr val="FC530A"/>
                </a:solidFill>
                <a:latin typeface="Poppins Bold"/>
                <a:ea typeface="Poppins Bold"/>
                <a:cs typeface="Poppins Bold"/>
                <a:sym typeface="Poppins Bold"/>
              </a:rPr>
              <a:t>Talk</a:t>
            </a:r>
            <a:r>
              <a:rPr lang="en-US" b="true" sz="3913">
                <a:solidFill>
                  <a:srgbClr val="0F105A"/>
                </a:solidFill>
                <a:latin typeface="Poppins Bold"/>
                <a:ea typeface="Poppins Bold"/>
                <a:cs typeface="Poppins Bold"/>
                <a:sym typeface="Poppins Bold"/>
              </a:rPr>
              <a:t> </a:t>
            </a:r>
            <a:r>
              <a:rPr lang="en-US" sz="3913">
                <a:solidFill>
                  <a:srgbClr val="0F105A"/>
                </a:solidFill>
                <a:latin typeface="Poppins"/>
                <a:ea typeface="Poppins"/>
                <a:cs typeface="Poppins"/>
                <a:sym typeface="Poppins"/>
              </a:rPr>
              <a:t>to people you trust about what is happening (e.g., a friend or guardian, a teacher or healthcare professional,</a:t>
            </a:r>
          </a:p>
          <a:p>
            <a:pPr algn="just">
              <a:lnSpc>
                <a:spcPts val="5478"/>
              </a:lnSpc>
            </a:pPr>
            <a:r>
              <a:rPr lang="en-US" sz="3913">
                <a:solidFill>
                  <a:srgbClr val="0F105A"/>
                </a:solidFill>
                <a:latin typeface="Poppins"/>
                <a:ea typeface="Poppins"/>
                <a:cs typeface="Poppins"/>
                <a:sym typeface="Poppins"/>
              </a:rPr>
              <a:t>      a helpline). </a:t>
            </a:r>
            <a:r>
              <a:rPr lang="en-US" sz="3913" b="true">
                <a:solidFill>
                  <a:srgbClr val="0F105A"/>
                </a:solidFill>
                <a:latin typeface="Poppins Medium"/>
                <a:ea typeface="Poppins Medium"/>
                <a:cs typeface="Poppins Medium"/>
                <a:sym typeface="Poppins Medium"/>
              </a:rPr>
              <a:t>​</a:t>
            </a:r>
          </a:p>
          <a:p>
            <a:pPr algn="just" marL="825878" indent="-412939" lvl="1">
              <a:lnSpc>
                <a:spcPts val="5355"/>
              </a:lnSpc>
              <a:buFont typeface="Arial"/>
              <a:buChar char="•"/>
            </a:pPr>
            <a:r>
              <a:rPr lang="en-US" b="true" sz="3825">
                <a:solidFill>
                  <a:srgbClr val="FC530A"/>
                </a:solidFill>
                <a:latin typeface="Poppins Bold"/>
                <a:ea typeface="Poppins Bold"/>
                <a:cs typeface="Poppins Bold"/>
                <a:sym typeface="Poppins Bold"/>
              </a:rPr>
              <a:t>Report </a:t>
            </a:r>
            <a:r>
              <a:rPr lang="en-US" sz="3825">
                <a:solidFill>
                  <a:srgbClr val="0F105A"/>
                </a:solidFill>
                <a:latin typeface="Poppins"/>
                <a:ea typeface="Poppins"/>
                <a:cs typeface="Poppins"/>
                <a:sym typeface="Poppins"/>
              </a:rPr>
              <a:t>the behaviours if you are concerned.</a:t>
            </a:r>
          </a:p>
        </p:txBody>
      </p:sp>
      <p:sp>
        <p:nvSpPr>
          <p:cNvPr name="TextBox 14" id="14"/>
          <p:cNvSpPr txBox="true"/>
          <p:nvPr/>
        </p:nvSpPr>
        <p:spPr>
          <a:xfrm rot="0">
            <a:off x="949885" y="3442089"/>
            <a:ext cx="16868993" cy="918738"/>
          </a:xfrm>
          <a:prstGeom prst="rect">
            <a:avLst/>
          </a:prstGeom>
        </p:spPr>
        <p:txBody>
          <a:bodyPr anchor="t" rtlCol="false" tIns="0" lIns="0" bIns="0" rIns="0">
            <a:spAutoFit/>
          </a:bodyPr>
          <a:lstStyle/>
          <a:p>
            <a:pPr algn="ctr">
              <a:lnSpc>
                <a:spcPts val="7110"/>
              </a:lnSpc>
            </a:pPr>
            <a:r>
              <a:rPr lang="en-US" b="true" sz="5079" i="true">
                <a:solidFill>
                  <a:srgbClr val="FC530A"/>
                </a:solidFill>
                <a:latin typeface="Poppins Medium Italics"/>
                <a:ea typeface="Poppins Medium Italics"/>
                <a:cs typeface="Poppins Medium Italics"/>
                <a:sym typeface="Poppins Medium Italics"/>
              </a:rPr>
              <a:t>Trust your instincts and stay safe</a:t>
            </a:r>
          </a:p>
        </p:txBody>
      </p:sp>
      <p:grpSp>
        <p:nvGrpSpPr>
          <p:cNvPr name="Group 15" id="15"/>
          <p:cNvGrpSpPr/>
          <p:nvPr/>
        </p:nvGrpSpPr>
        <p:grpSpPr>
          <a:xfrm rot="0">
            <a:off x="14835773" y="7380199"/>
            <a:ext cx="3728726" cy="2906801"/>
            <a:chOff x="0" y="0"/>
            <a:chExt cx="4971634" cy="3875735"/>
          </a:xfrm>
        </p:grpSpPr>
        <p:sp>
          <p:nvSpPr>
            <p:cNvPr name="Freeform 16" id="16"/>
            <p:cNvSpPr/>
            <p:nvPr/>
          </p:nvSpPr>
          <p:spPr>
            <a:xfrm flipH="false" flipV="false" rot="0">
              <a:off x="401827" y="183550"/>
              <a:ext cx="3809946" cy="3692184"/>
            </a:xfrm>
            <a:custGeom>
              <a:avLst/>
              <a:gdLst/>
              <a:ahLst/>
              <a:cxnLst/>
              <a:rect r="r" b="b" t="t" l="l"/>
              <a:pathLst>
                <a:path h="3692184" w="3809946">
                  <a:moveTo>
                    <a:pt x="0" y="0"/>
                  </a:moveTo>
                  <a:lnTo>
                    <a:pt x="3809946" y="0"/>
                  </a:lnTo>
                  <a:lnTo>
                    <a:pt x="3809946" y="3692185"/>
                  </a:lnTo>
                  <a:lnTo>
                    <a:pt x="0" y="36921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0" y="240857"/>
              <a:ext cx="2465731" cy="1414278"/>
            </a:xfrm>
            <a:prstGeom prst="rect">
              <a:avLst/>
            </a:prstGeom>
          </p:spPr>
          <p:txBody>
            <a:bodyPr anchor="t" rtlCol="false" tIns="0" lIns="0" bIns="0" rIns="0">
              <a:spAutoFit/>
            </a:bodyPr>
            <a:lstStyle/>
            <a:p>
              <a:pPr algn="ctr">
                <a:lnSpc>
                  <a:spcPts val="8544"/>
                </a:lnSpc>
              </a:pPr>
              <a:r>
                <a:rPr lang="en-US" sz="6102">
                  <a:solidFill>
                    <a:srgbClr val="1B64AE"/>
                  </a:solidFill>
                  <a:latin typeface="Adumu Regular"/>
                  <a:ea typeface="Adumu Regular"/>
                  <a:cs typeface="Adumu Regular"/>
                  <a:sym typeface="Adumu Regular"/>
                </a:rPr>
                <a:t>LOG</a:t>
              </a:r>
            </a:p>
          </p:txBody>
        </p:sp>
        <p:sp>
          <p:nvSpPr>
            <p:cNvPr name="TextBox 18" id="18"/>
            <p:cNvSpPr txBox="true"/>
            <p:nvPr/>
          </p:nvSpPr>
          <p:spPr>
            <a:xfrm rot="0">
              <a:off x="244957" y="1281622"/>
              <a:ext cx="3572733" cy="1507428"/>
            </a:xfrm>
            <a:prstGeom prst="rect">
              <a:avLst/>
            </a:prstGeom>
          </p:spPr>
          <p:txBody>
            <a:bodyPr anchor="t" rtlCol="false" tIns="0" lIns="0" bIns="0" rIns="0">
              <a:spAutoFit/>
            </a:bodyPr>
            <a:lstStyle/>
            <a:p>
              <a:pPr algn="ctr">
                <a:lnSpc>
                  <a:spcPts val="9178"/>
                </a:lnSpc>
              </a:pPr>
              <a:r>
                <a:rPr lang="en-US" sz="6555">
                  <a:solidFill>
                    <a:srgbClr val="1B64AE"/>
                  </a:solidFill>
                  <a:latin typeface="Adumu Regular"/>
                  <a:ea typeface="Adumu Regular"/>
                  <a:cs typeface="Adumu Regular"/>
                  <a:sym typeface="Adumu Regular"/>
                </a:rPr>
                <a:t>TALK</a:t>
              </a:r>
            </a:p>
          </p:txBody>
        </p:sp>
        <p:sp>
          <p:nvSpPr>
            <p:cNvPr name="Freeform 19" id="19"/>
            <p:cNvSpPr/>
            <p:nvPr/>
          </p:nvSpPr>
          <p:spPr>
            <a:xfrm flipH="true" flipV="false" rot="-1432058">
              <a:off x="2503022" y="206849"/>
              <a:ext cx="1284799" cy="1241437"/>
            </a:xfrm>
            <a:custGeom>
              <a:avLst/>
              <a:gdLst/>
              <a:ahLst/>
              <a:cxnLst/>
              <a:rect r="r" b="b" t="t" l="l"/>
              <a:pathLst>
                <a:path h="1241437" w="1284799">
                  <a:moveTo>
                    <a:pt x="1284799" y="0"/>
                  </a:moveTo>
                  <a:lnTo>
                    <a:pt x="0" y="0"/>
                  </a:lnTo>
                  <a:lnTo>
                    <a:pt x="0" y="1241437"/>
                  </a:lnTo>
                  <a:lnTo>
                    <a:pt x="1284799" y="1241437"/>
                  </a:lnTo>
                  <a:lnTo>
                    <a:pt x="1284799"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0" id="20"/>
            <p:cNvSpPr txBox="true"/>
            <p:nvPr/>
          </p:nvSpPr>
          <p:spPr>
            <a:xfrm rot="0">
              <a:off x="506207" y="2478866"/>
              <a:ext cx="4465427" cy="1396869"/>
            </a:xfrm>
            <a:prstGeom prst="rect">
              <a:avLst/>
            </a:prstGeom>
          </p:spPr>
          <p:txBody>
            <a:bodyPr anchor="t" rtlCol="false" tIns="0" lIns="0" bIns="0" rIns="0">
              <a:spAutoFit/>
            </a:bodyPr>
            <a:lstStyle/>
            <a:p>
              <a:pPr algn="ctr">
                <a:lnSpc>
                  <a:spcPts val="8462"/>
                </a:lnSpc>
              </a:pPr>
              <a:r>
                <a:rPr lang="en-US" sz="6044">
                  <a:solidFill>
                    <a:srgbClr val="1B64AE"/>
                  </a:solidFill>
                  <a:latin typeface="Adumu Regular"/>
                  <a:ea typeface="Adumu Regular"/>
                  <a:cs typeface="Adumu Regular"/>
                  <a:sym typeface="Adumu Regular"/>
                </a:rPr>
                <a:t>REPORT</a:t>
              </a:r>
            </a:p>
          </p:txBody>
        </p:sp>
      </p:grpSp>
      <p:sp>
        <p:nvSpPr>
          <p:cNvPr name="Freeform 21" id="21"/>
          <p:cNvSpPr/>
          <p:nvPr/>
        </p:nvSpPr>
        <p:spPr>
          <a:xfrm flipH="false" flipV="false" rot="0">
            <a:off x="17401303" y="21482"/>
            <a:ext cx="886697" cy="886697"/>
          </a:xfrm>
          <a:custGeom>
            <a:avLst/>
            <a:gdLst/>
            <a:ahLst/>
            <a:cxnLst/>
            <a:rect r="r" b="b" t="t" l="l"/>
            <a:pathLst>
              <a:path h="886697" w="886697">
                <a:moveTo>
                  <a:pt x="0" y="0"/>
                </a:moveTo>
                <a:lnTo>
                  <a:pt x="886697" y="0"/>
                </a:lnTo>
                <a:lnTo>
                  <a:pt x="886697" y="886697"/>
                </a:lnTo>
                <a:lnTo>
                  <a:pt x="0" y="886697"/>
                </a:lnTo>
                <a:lnTo>
                  <a:pt x="0" y="0"/>
                </a:lnTo>
                <a:close/>
              </a:path>
            </a:pathLst>
          </a:custGeom>
          <a:blipFill>
            <a:blip r:embed="rId13"/>
            <a:stretch>
              <a:fillRect l="0" t="0" r="0" b="0"/>
            </a:stretch>
          </a:blipFill>
        </p:spPr>
      </p:sp>
      <p:sp>
        <p:nvSpPr>
          <p:cNvPr name="Freeform 22" id="22"/>
          <p:cNvSpPr/>
          <p:nvPr/>
        </p:nvSpPr>
        <p:spPr>
          <a:xfrm flipH="false" flipV="false" rot="0">
            <a:off x="-299960" y="-240406"/>
            <a:ext cx="1425283" cy="1438857"/>
          </a:xfrm>
          <a:custGeom>
            <a:avLst/>
            <a:gdLst/>
            <a:ahLst/>
            <a:cxnLst/>
            <a:rect r="r" b="b" t="t" l="l"/>
            <a:pathLst>
              <a:path h="1438857" w="1425283">
                <a:moveTo>
                  <a:pt x="0" y="0"/>
                </a:moveTo>
                <a:lnTo>
                  <a:pt x="1425283" y="0"/>
                </a:lnTo>
                <a:lnTo>
                  <a:pt x="1425283" y="1438857"/>
                </a:lnTo>
                <a:lnTo>
                  <a:pt x="0" y="1438857"/>
                </a:lnTo>
                <a:lnTo>
                  <a:pt x="0" y="0"/>
                </a:lnTo>
                <a:close/>
              </a:path>
            </a:pathLst>
          </a:custGeom>
          <a:blipFill>
            <a:blip r:embed="rId14"/>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2EC5F4"/>
        </a:solidFill>
      </p:bgPr>
    </p:bg>
    <p:spTree>
      <p:nvGrpSpPr>
        <p:cNvPr id="1" name=""/>
        <p:cNvGrpSpPr/>
        <p:nvPr/>
      </p:nvGrpSpPr>
      <p:grpSpPr>
        <a:xfrm>
          <a:off x="0" y="0"/>
          <a:ext cx="0" cy="0"/>
          <a:chOff x="0" y="0"/>
          <a:chExt cx="0" cy="0"/>
        </a:xfrm>
      </p:grpSpPr>
      <p:grpSp>
        <p:nvGrpSpPr>
          <p:cNvPr name="Group 2" id="2"/>
          <p:cNvGrpSpPr/>
          <p:nvPr/>
        </p:nvGrpSpPr>
        <p:grpSpPr>
          <a:xfrm rot="9878">
            <a:off x="1138663" y="489195"/>
            <a:ext cx="16491436" cy="9308609"/>
            <a:chOff x="0" y="0"/>
            <a:chExt cx="4343423" cy="2451650"/>
          </a:xfrm>
        </p:grpSpPr>
        <p:sp>
          <p:nvSpPr>
            <p:cNvPr name="Freeform 3" id="3"/>
            <p:cNvSpPr/>
            <p:nvPr/>
          </p:nvSpPr>
          <p:spPr>
            <a:xfrm flipH="false" flipV="false" rot="0">
              <a:off x="0" y="0"/>
              <a:ext cx="4343424" cy="2451650"/>
            </a:xfrm>
            <a:custGeom>
              <a:avLst/>
              <a:gdLst/>
              <a:ahLst/>
              <a:cxnLst/>
              <a:rect r="r" b="b" t="t" l="l"/>
              <a:pathLst>
                <a:path h="2451650" w="4343424">
                  <a:moveTo>
                    <a:pt x="0" y="0"/>
                  </a:moveTo>
                  <a:lnTo>
                    <a:pt x="4343424" y="0"/>
                  </a:lnTo>
                  <a:lnTo>
                    <a:pt x="4343424" y="2451650"/>
                  </a:lnTo>
                  <a:lnTo>
                    <a:pt x="0" y="2451650"/>
                  </a:lnTo>
                  <a:close/>
                </a:path>
              </a:pathLst>
            </a:custGeom>
            <a:solidFill>
              <a:srgbClr val="6DC0DB"/>
            </a:solidFill>
          </p:spPr>
        </p:sp>
        <p:sp>
          <p:nvSpPr>
            <p:cNvPr name="TextBox 4" id="4"/>
            <p:cNvSpPr txBox="true"/>
            <p:nvPr/>
          </p:nvSpPr>
          <p:spPr>
            <a:xfrm>
              <a:off x="0" y="-38100"/>
              <a:ext cx="4343423" cy="2489750"/>
            </a:xfrm>
            <a:prstGeom prst="rect">
              <a:avLst/>
            </a:prstGeom>
          </p:spPr>
          <p:txBody>
            <a:bodyPr anchor="ctr" rtlCol="false" tIns="50800" lIns="50800" bIns="50800" rIns="50800"/>
            <a:lstStyle/>
            <a:p>
              <a:pPr algn="ctr">
                <a:lnSpc>
                  <a:spcPts val="2424"/>
                </a:lnSpc>
              </a:pPr>
            </a:p>
          </p:txBody>
        </p:sp>
      </p:grpSp>
      <p:sp>
        <p:nvSpPr>
          <p:cNvPr name="Freeform 5" id="5"/>
          <p:cNvSpPr/>
          <p:nvPr/>
        </p:nvSpPr>
        <p:spPr>
          <a:xfrm flipH="false" flipV="false" rot="-5390121">
            <a:off x="-3197256" y="4322295"/>
            <a:ext cx="9308609" cy="1598234"/>
          </a:xfrm>
          <a:custGeom>
            <a:avLst/>
            <a:gdLst/>
            <a:ahLst/>
            <a:cxnLst/>
            <a:rect r="r" b="b" t="t" l="l"/>
            <a:pathLst>
              <a:path h="1598234" w="9308609">
                <a:moveTo>
                  <a:pt x="0" y="0"/>
                </a:moveTo>
                <a:lnTo>
                  <a:pt x="9308609" y="0"/>
                </a:lnTo>
                <a:lnTo>
                  <a:pt x="9308609" y="1598234"/>
                </a:lnTo>
                <a:lnTo>
                  <a:pt x="0" y="1598234"/>
                </a:lnTo>
                <a:lnTo>
                  <a:pt x="0" y="0"/>
                </a:lnTo>
                <a:close/>
              </a:path>
            </a:pathLst>
          </a:custGeom>
          <a:blipFill>
            <a:blip r:embed="rId3">
              <a:extLst>
                <a:ext uri="{96DAC541-7B7A-43D3-8B79-37D633B846F1}">
                  <asvg:svgBlip xmlns:asvg="http://schemas.microsoft.com/office/drawing/2016/SVG/main" r:embed="rId4"/>
                </a:ext>
              </a:extLst>
            </a:blip>
            <a:stretch>
              <a:fillRect l="0" t="0" r="0" b="-725887"/>
            </a:stretch>
          </a:blipFill>
        </p:spPr>
      </p:sp>
      <p:grpSp>
        <p:nvGrpSpPr>
          <p:cNvPr name="Group 6" id="6"/>
          <p:cNvGrpSpPr/>
          <p:nvPr/>
        </p:nvGrpSpPr>
        <p:grpSpPr>
          <a:xfrm rot="9878">
            <a:off x="2239599" y="766676"/>
            <a:ext cx="15007133" cy="8769649"/>
            <a:chOff x="0" y="0"/>
            <a:chExt cx="3952496" cy="2309702"/>
          </a:xfrm>
        </p:grpSpPr>
        <p:sp>
          <p:nvSpPr>
            <p:cNvPr name="Freeform 7" id="7"/>
            <p:cNvSpPr/>
            <p:nvPr/>
          </p:nvSpPr>
          <p:spPr>
            <a:xfrm flipH="false" flipV="false" rot="0">
              <a:off x="0" y="0"/>
              <a:ext cx="3952496" cy="2309702"/>
            </a:xfrm>
            <a:custGeom>
              <a:avLst/>
              <a:gdLst/>
              <a:ahLst/>
              <a:cxnLst/>
              <a:rect r="r" b="b" t="t" l="l"/>
              <a:pathLst>
                <a:path h="2309702" w="3952496">
                  <a:moveTo>
                    <a:pt x="0" y="0"/>
                  </a:moveTo>
                  <a:lnTo>
                    <a:pt x="3952496" y="0"/>
                  </a:lnTo>
                  <a:lnTo>
                    <a:pt x="3952496" y="2309702"/>
                  </a:lnTo>
                  <a:lnTo>
                    <a:pt x="0" y="2309702"/>
                  </a:lnTo>
                  <a:close/>
                </a:path>
              </a:pathLst>
            </a:custGeom>
            <a:solidFill>
              <a:srgbClr val="FFF4F8"/>
            </a:solidFill>
          </p:spPr>
        </p:sp>
        <p:sp>
          <p:nvSpPr>
            <p:cNvPr name="TextBox 8" id="8"/>
            <p:cNvSpPr txBox="true"/>
            <p:nvPr/>
          </p:nvSpPr>
          <p:spPr>
            <a:xfrm>
              <a:off x="0" y="-38100"/>
              <a:ext cx="3952496" cy="2347802"/>
            </a:xfrm>
            <a:prstGeom prst="rect">
              <a:avLst/>
            </a:prstGeom>
          </p:spPr>
          <p:txBody>
            <a:bodyPr anchor="ctr" rtlCol="false" tIns="50800" lIns="50800" bIns="50800" rIns="50800"/>
            <a:lstStyle/>
            <a:p>
              <a:pPr algn="ctr">
                <a:lnSpc>
                  <a:spcPts val="2424"/>
                </a:lnSpc>
              </a:pPr>
            </a:p>
          </p:txBody>
        </p:sp>
      </p:grpSp>
      <p:sp>
        <p:nvSpPr>
          <p:cNvPr name="TextBox 9" id="9"/>
          <p:cNvSpPr txBox="true"/>
          <p:nvPr/>
        </p:nvSpPr>
        <p:spPr>
          <a:xfrm rot="0">
            <a:off x="1861254" y="1269143"/>
            <a:ext cx="15398046" cy="2396173"/>
          </a:xfrm>
          <a:prstGeom prst="rect">
            <a:avLst/>
          </a:prstGeom>
        </p:spPr>
        <p:txBody>
          <a:bodyPr anchor="t" rtlCol="false" tIns="0" lIns="0" bIns="0" rIns="0">
            <a:spAutoFit/>
          </a:bodyPr>
          <a:lstStyle/>
          <a:p>
            <a:pPr algn="ctr">
              <a:lnSpc>
                <a:spcPts val="8996"/>
              </a:lnSpc>
            </a:pPr>
            <a:r>
              <a:rPr lang="en-US" b="true" sz="8907" spc="-302">
                <a:solidFill>
                  <a:srgbClr val="0F105A"/>
                </a:solidFill>
                <a:latin typeface="Poppins Bold"/>
                <a:ea typeface="Poppins Bold"/>
                <a:cs typeface="Poppins Bold"/>
                <a:sym typeface="Poppins Bold"/>
              </a:rPr>
              <a:t>Can I talk to my GP about this?</a:t>
            </a:r>
          </a:p>
        </p:txBody>
      </p:sp>
      <p:sp>
        <p:nvSpPr>
          <p:cNvPr name="TextBox 10" id="10"/>
          <p:cNvSpPr txBox="true"/>
          <p:nvPr/>
        </p:nvSpPr>
        <p:spPr>
          <a:xfrm rot="0">
            <a:off x="2227031" y="4163071"/>
            <a:ext cx="14820202" cy="4621471"/>
          </a:xfrm>
          <a:prstGeom prst="rect">
            <a:avLst/>
          </a:prstGeom>
        </p:spPr>
        <p:txBody>
          <a:bodyPr anchor="t" rtlCol="false" tIns="0" lIns="0" bIns="0" rIns="0">
            <a:spAutoFit/>
          </a:bodyPr>
          <a:lstStyle/>
          <a:p>
            <a:pPr algn="just">
              <a:lnSpc>
                <a:spcPts val="5178"/>
              </a:lnSpc>
            </a:pPr>
            <a:r>
              <a:rPr lang="en-US" sz="3698">
                <a:solidFill>
                  <a:srgbClr val="0F105A"/>
                </a:solidFill>
                <a:latin typeface="Poppins"/>
                <a:ea typeface="Poppins"/>
                <a:cs typeface="Poppins"/>
                <a:sym typeface="Poppins"/>
              </a:rPr>
              <a:t>A GP</a:t>
            </a:r>
            <a:r>
              <a:rPr lang="en-US" sz="3698">
                <a:solidFill>
                  <a:srgbClr val="0F105A"/>
                </a:solidFill>
                <a:latin typeface="Poppins"/>
                <a:ea typeface="Poppins"/>
                <a:cs typeface="Poppins"/>
                <a:sym typeface="Poppins"/>
              </a:rPr>
              <a:t> can help you with both your mental and physical health. They can:</a:t>
            </a:r>
          </a:p>
          <a:p>
            <a:pPr algn="just">
              <a:lnSpc>
                <a:spcPts val="5178"/>
              </a:lnSpc>
            </a:pPr>
            <a:r>
              <a:rPr lang="en-US" sz="3698" b="true">
                <a:solidFill>
                  <a:srgbClr val="0F105A"/>
                </a:solidFill>
                <a:latin typeface="Poppins Medium"/>
                <a:ea typeface="Poppins Medium"/>
                <a:cs typeface="Poppins Medium"/>
                <a:sym typeface="Poppins Medium"/>
              </a:rPr>
              <a:t>✅ </a:t>
            </a:r>
            <a:r>
              <a:rPr lang="en-US" sz="3698" b="true">
                <a:solidFill>
                  <a:srgbClr val="FC530A"/>
                </a:solidFill>
                <a:latin typeface="Poppins Bold"/>
                <a:ea typeface="Poppins Bold"/>
                <a:cs typeface="Poppins Bold"/>
                <a:sym typeface="Poppins Bold"/>
              </a:rPr>
              <a:t>Listen to your experience </a:t>
            </a:r>
            <a:r>
              <a:rPr lang="en-US" sz="3698">
                <a:solidFill>
                  <a:srgbClr val="0F105A"/>
                </a:solidFill>
                <a:latin typeface="Poppins"/>
                <a:ea typeface="Poppins"/>
                <a:cs typeface="Poppins"/>
                <a:sym typeface="Poppins"/>
              </a:rPr>
              <a:t>in a safe and confidential space</a:t>
            </a:r>
          </a:p>
          <a:p>
            <a:pPr algn="just">
              <a:lnSpc>
                <a:spcPts val="5178"/>
              </a:lnSpc>
            </a:pPr>
            <a:r>
              <a:rPr lang="en-US" sz="3698">
                <a:solidFill>
                  <a:srgbClr val="0F105A"/>
                </a:solidFill>
                <a:latin typeface="Poppins"/>
                <a:ea typeface="Poppins"/>
                <a:cs typeface="Poppins"/>
                <a:sym typeface="Poppins"/>
              </a:rPr>
              <a:t>✅</a:t>
            </a:r>
            <a:r>
              <a:rPr lang="en-US" sz="3698" b="true">
                <a:solidFill>
                  <a:srgbClr val="FC530A"/>
                </a:solidFill>
                <a:latin typeface="Poppins Bold"/>
                <a:ea typeface="Poppins Bold"/>
                <a:cs typeface="Poppins Bold"/>
                <a:sym typeface="Poppins Bold"/>
              </a:rPr>
              <a:t>Help with mental health issues</a:t>
            </a:r>
            <a:r>
              <a:rPr lang="en-US" sz="3698">
                <a:solidFill>
                  <a:srgbClr val="FC530A"/>
                </a:solidFill>
                <a:latin typeface="Poppins"/>
                <a:ea typeface="Poppins"/>
                <a:cs typeface="Poppins"/>
                <a:sym typeface="Poppins"/>
              </a:rPr>
              <a:t> </a:t>
            </a:r>
            <a:r>
              <a:rPr lang="en-US" sz="3698">
                <a:solidFill>
                  <a:srgbClr val="0F105A"/>
                </a:solidFill>
                <a:latin typeface="Poppins"/>
                <a:ea typeface="Poppins"/>
                <a:cs typeface="Poppins"/>
                <a:sym typeface="Poppins"/>
              </a:rPr>
              <a:t>stemming from the stalking, e.g. anxiety, stress, or sleep problems caused by stalking</a:t>
            </a:r>
          </a:p>
          <a:p>
            <a:pPr algn="just">
              <a:lnSpc>
                <a:spcPts val="5178"/>
              </a:lnSpc>
            </a:pPr>
            <a:r>
              <a:rPr lang="en-US" sz="3698">
                <a:solidFill>
                  <a:srgbClr val="0F105A"/>
                </a:solidFill>
                <a:latin typeface="Poppins"/>
                <a:ea typeface="Poppins"/>
                <a:cs typeface="Poppins"/>
                <a:sym typeface="Poppins"/>
              </a:rPr>
              <a:t>✅</a:t>
            </a:r>
            <a:r>
              <a:rPr lang="en-US" sz="3698" b="true">
                <a:solidFill>
                  <a:srgbClr val="0F105A"/>
                </a:solidFill>
                <a:latin typeface="Poppins Bold"/>
                <a:ea typeface="Poppins Bold"/>
                <a:cs typeface="Poppins Bold"/>
                <a:sym typeface="Poppins Bold"/>
              </a:rPr>
              <a:t> </a:t>
            </a:r>
            <a:r>
              <a:rPr lang="en-US" sz="3698" b="true">
                <a:solidFill>
                  <a:srgbClr val="FC530A"/>
                </a:solidFill>
                <a:latin typeface="Poppins Bold"/>
                <a:ea typeface="Poppins Bold"/>
                <a:cs typeface="Poppins Bold"/>
                <a:sym typeface="Poppins Bold"/>
              </a:rPr>
              <a:t>Refer you to counselors,</a:t>
            </a:r>
            <a:r>
              <a:rPr lang="en-US" sz="3698">
                <a:solidFill>
                  <a:srgbClr val="0F105A"/>
                </a:solidFill>
                <a:latin typeface="Poppins"/>
                <a:ea typeface="Poppins"/>
                <a:cs typeface="Poppins"/>
                <a:sym typeface="Poppins"/>
              </a:rPr>
              <a:t> therapists, or support groups</a:t>
            </a:r>
          </a:p>
          <a:p>
            <a:pPr algn="just">
              <a:lnSpc>
                <a:spcPts val="5178"/>
              </a:lnSpc>
            </a:pPr>
            <a:r>
              <a:rPr lang="en-US" sz="3698">
                <a:solidFill>
                  <a:srgbClr val="0F105A"/>
                </a:solidFill>
                <a:latin typeface="Poppins"/>
                <a:ea typeface="Poppins"/>
                <a:cs typeface="Poppins"/>
                <a:sym typeface="Poppins"/>
              </a:rPr>
              <a:t>✅</a:t>
            </a:r>
            <a:r>
              <a:rPr lang="en-US" b="true" sz="3698">
                <a:solidFill>
                  <a:srgbClr val="FC530A"/>
                </a:solidFill>
                <a:latin typeface="Poppins Bold"/>
                <a:ea typeface="Poppins Bold"/>
                <a:cs typeface="Poppins Bold"/>
                <a:sym typeface="Poppins Bold"/>
              </a:rPr>
              <a:t>Offer advice</a:t>
            </a:r>
            <a:r>
              <a:rPr lang="en-US" b="true" sz="3698">
                <a:solidFill>
                  <a:srgbClr val="0F105A"/>
                </a:solidFill>
                <a:latin typeface="Poppins Bold"/>
                <a:ea typeface="Poppins Bold"/>
                <a:cs typeface="Poppins Bold"/>
                <a:sym typeface="Poppins Bold"/>
              </a:rPr>
              <a:t> </a:t>
            </a:r>
            <a:r>
              <a:rPr lang="en-US" sz="3698">
                <a:solidFill>
                  <a:srgbClr val="0F105A"/>
                </a:solidFill>
                <a:latin typeface="Poppins"/>
                <a:ea typeface="Poppins"/>
                <a:cs typeface="Poppins"/>
                <a:sym typeface="Poppins"/>
              </a:rPr>
              <a:t>on staying safe and managing your well-being</a:t>
            </a:r>
          </a:p>
        </p:txBody>
      </p:sp>
      <p:sp>
        <p:nvSpPr>
          <p:cNvPr name="Freeform 11" id="11"/>
          <p:cNvSpPr/>
          <p:nvPr/>
        </p:nvSpPr>
        <p:spPr>
          <a:xfrm flipH="false" flipV="false" rot="0">
            <a:off x="17401303" y="21482"/>
            <a:ext cx="886697" cy="886697"/>
          </a:xfrm>
          <a:custGeom>
            <a:avLst/>
            <a:gdLst/>
            <a:ahLst/>
            <a:cxnLst/>
            <a:rect r="r" b="b" t="t" l="l"/>
            <a:pathLst>
              <a:path h="886697" w="886697">
                <a:moveTo>
                  <a:pt x="0" y="0"/>
                </a:moveTo>
                <a:lnTo>
                  <a:pt x="886697" y="0"/>
                </a:lnTo>
                <a:lnTo>
                  <a:pt x="886697" y="886697"/>
                </a:lnTo>
                <a:lnTo>
                  <a:pt x="0" y="886697"/>
                </a:lnTo>
                <a:lnTo>
                  <a:pt x="0" y="0"/>
                </a:lnTo>
                <a:close/>
              </a:path>
            </a:pathLst>
          </a:custGeom>
          <a:blipFill>
            <a:blip r:embed="rId5"/>
            <a:stretch>
              <a:fillRect l="0" t="0" r="0" b="0"/>
            </a:stretch>
          </a:blipFill>
        </p:spPr>
      </p:sp>
      <p:sp>
        <p:nvSpPr>
          <p:cNvPr name="Freeform 12" id="12"/>
          <p:cNvSpPr/>
          <p:nvPr/>
        </p:nvSpPr>
        <p:spPr>
          <a:xfrm flipH="false" flipV="false" rot="0">
            <a:off x="-299960" y="-240406"/>
            <a:ext cx="1425283" cy="1438857"/>
          </a:xfrm>
          <a:custGeom>
            <a:avLst/>
            <a:gdLst/>
            <a:ahLst/>
            <a:cxnLst/>
            <a:rect r="r" b="b" t="t" l="l"/>
            <a:pathLst>
              <a:path h="1438857" w="1425283">
                <a:moveTo>
                  <a:pt x="0" y="0"/>
                </a:moveTo>
                <a:lnTo>
                  <a:pt x="1425283" y="0"/>
                </a:lnTo>
                <a:lnTo>
                  <a:pt x="1425283" y="1438857"/>
                </a:lnTo>
                <a:lnTo>
                  <a:pt x="0" y="1438857"/>
                </a:lnTo>
                <a:lnTo>
                  <a:pt x="0" y="0"/>
                </a:lnTo>
                <a:close/>
              </a:path>
            </a:pathLst>
          </a:custGeom>
          <a:blipFill>
            <a:blip r:embed="rId6"/>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2EC5F4"/>
        </a:solidFill>
      </p:bgPr>
    </p:bg>
    <p:spTree>
      <p:nvGrpSpPr>
        <p:cNvPr id="1" name=""/>
        <p:cNvGrpSpPr/>
        <p:nvPr/>
      </p:nvGrpSpPr>
      <p:grpSpPr>
        <a:xfrm>
          <a:off x="0" y="0"/>
          <a:ext cx="0" cy="0"/>
          <a:chOff x="0" y="0"/>
          <a:chExt cx="0" cy="0"/>
        </a:xfrm>
      </p:grpSpPr>
      <p:grpSp>
        <p:nvGrpSpPr>
          <p:cNvPr name="Group 2" id="2"/>
          <p:cNvGrpSpPr/>
          <p:nvPr/>
        </p:nvGrpSpPr>
        <p:grpSpPr>
          <a:xfrm rot="9878">
            <a:off x="1138663" y="489195"/>
            <a:ext cx="16491436" cy="9308609"/>
            <a:chOff x="0" y="0"/>
            <a:chExt cx="4343423" cy="2451650"/>
          </a:xfrm>
        </p:grpSpPr>
        <p:sp>
          <p:nvSpPr>
            <p:cNvPr name="Freeform 3" id="3"/>
            <p:cNvSpPr/>
            <p:nvPr/>
          </p:nvSpPr>
          <p:spPr>
            <a:xfrm flipH="false" flipV="false" rot="0">
              <a:off x="0" y="0"/>
              <a:ext cx="4343424" cy="2451650"/>
            </a:xfrm>
            <a:custGeom>
              <a:avLst/>
              <a:gdLst/>
              <a:ahLst/>
              <a:cxnLst/>
              <a:rect r="r" b="b" t="t" l="l"/>
              <a:pathLst>
                <a:path h="2451650" w="4343424">
                  <a:moveTo>
                    <a:pt x="0" y="0"/>
                  </a:moveTo>
                  <a:lnTo>
                    <a:pt x="4343424" y="0"/>
                  </a:lnTo>
                  <a:lnTo>
                    <a:pt x="4343424" y="2451650"/>
                  </a:lnTo>
                  <a:lnTo>
                    <a:pt x="0" y="2451650"/>
                  </a:lnTo>
                  <a:close/>
                </a:path>
              </a:pathLst>
            </a:custGeom>
            <a:solidFill>
              <a:srgbClr val="6DC0DB"/>
            </a:solidFill>
          </p:spPr>
        </p:sp>
        <p:sp>
          <p:nvSpPr>
            <p:cNvPr name="TextBox 4" id="4"/>
            <p:cNvSpPr txBox="true"/>
            <p:nvPr/>
          </p:nvSpPr>
          <p:spPr>
            <a:xfrm>
              <a:off x="0" y="-38100"/>
              <a:ext cx="4343423" cy="2489750"/>
            </a:xfrm>
            <a:prstGeom prst="rect">
              <a:avLst/>
            </a:prstGeom>
          </p:spPr>
          <p:txBody>
            <a:bodyPr anchor="ctr" rtlCol="false" tIns="50800" lIns="50800" bIns="50800" rIns="50800"/>
            <a:lstStyle/>
            <a:p>
              <a:pPr algn="ctr">
                <a:lnSpc>
                  <a:spcPts val="2424"/>
                </a:lnSpc>
              </a:pPr>
            </a:p>
          </p:txBody>
        </p:sp>
      </p:grpSp>
      <p:sp>
        <p:nvSpPr>
          <p:cNvPr name="Freeform 5" id="5"/>
          <p:cNvSpPr/>
          <p:nvPr/>
        </p:nvSpPr>
        <p:spPr>
          <a:xfrm flipH="false" flipV="false" rot="-5390121">
            <a:off x="-3197256" y="4322295"/>
            <a:ext cx="9308609" cy="1598234"/>
          </a:xfrm>
          <a:custGeom>
            <a:avLst/>
            <a:gdLst/>
            <a:ahLst/>
            <a:cxnLst/>
            <a:rect r="r" b="b" t="t" l="l"/>
            <a:pathLst>
              <a:path h="1598234" w="9308609">
                <a:moveTo>
                  <a:pt x="0" y="0"/>
                </a:moveTo>
                <a:lnTo>
                  <a:pt x="9308609" y="0"/>
                </a:lnTo>
                <a:lnTo>
                  <a:pt x="9308609" y="1598234"/>
                </a:lnTo>
                <a:lnTo>
                  <a:pt x="0" y="1598234"/>
                </a:lnTo>
                <a:lnTo>
                  <a:pt x="0" y="0"/>
                </a:lnTo>
                <a:close/>
              </a:path>
            </a:pathLst>
          </a:custGeom>
          <a:blipFill>
            <a:blip r:embed="rId3">
              <a:extLst>
                <a:ext uri="{96DAC541-7B7A-43D3-8B79-37D633B846F1}">
                  <asvg:svgBlip xmlns:asvg="http://schemas.microsoft.com/office/drawing/2016/SVG/main" r:embed="rId4"/>
                </a:ext>
              </a:extLst>
            </a:blip>
            <a:stretch>
              <a:fillRect l="0" t="0" r="0" b="-725887"/>
            </a:stretch>
          </a:blipFill>
        </p:spPr>
      </p:sp>
      <p:grpSp>
        <p:nvGrpSpPr>
          <p:cNvPr name="Group 6" id="6"/>
          <p:cNvGrpSpPr/>
          <p:nvPr/>
        </p:nvGrpSpPr>
        <p:grpSpPr>
          <a:xfrm rot="9878">
            <a:off x="2239599" y="766676"/>
            <a:ext cx="15007133" cy="8769649"/>
            <a:chOff x="0" y="0"/>
            <a:chExt cx="3952496" cy="2309702"/>
          </a:xfrm>
        </p:grpSpPr>
        <p:sp>
          <p:nvSpPr>
            <p:cNvPr name="Freeform 7" id="7"/>
            <p:cNvSpPr/>
            <p:nvPr/>
          </p:nvSpPr>
          <p:spPr>
            <a:xfrm flipH="false" flipV="false" rot="0">
              <a:off x="0" y="0"/>
              <a:ext cx="3952496" cy="2309702"/>
            </a:xfrm>
            <a:custGeom>
              <a:avLst/>
              <a:gdLst/>
              <a:ahLst/>
              <a:cxnLst/>
              <a:rect r="r" b="b" t="t" l="l"/>
              <a:pathLst>
                <a:path h="2309702" w="3952496">
                  <a:moveTo>
                    <a:pt x="0" y="0"/>
                  </a:moveTo>
                  <a:lnTo>
                    <a:pt x="3952496" y="0"/>
                  </a:lnTo>
                  <a:lnTo>
                    <a:pt x="3952496" y="2309702"/>
                  </a:lnTo>
                  <a:lnTo>
                    <a:pt x="0" y="2309702"/>
                  </a:lnTo>
                  <a:close/>
                </a:path>
              </a:pathLst>
            </a:custGeom>
            <a:solidFill>
              <a:srgbClr val="FFF4F8"/>
            </a:solidFill>
          </p:spPr>
        </p:sp>
        <p:sp>
          <p:nvSpPr>
            <p:cNvPr name="TextBox 8" id="8"/>
            <p:cNvSpPr txBox="true"/>
            <p:nvPr/>
          </p:nvSpPr>
          <p:spPr>
            <a:xfrm>
              <a:off x="0" y="-38100"/>
              <a:ext cx="3952496" cy="2347802"/>
            </a:xfrm>
            <a:prstGeom prst="rect">
              <a:avLst/>
            </a:prstGeom>
          </p:spPr>
          <p:txBody>
            <a:bodyPr anchor="ctr" rtlCol="false" tIns="50800" lIns="50800" bIns="50800" rIns="50800"/>
            <a:lstStyle/>
            <a:p>
              <a:pPr algn="ctr">
                <a:lnSpc>
                  <a:spcPts val="2424"/>
                </a:lnSpc>
              </a:pPr>
            </a:p>
          </p:txBody>
        </p:sp>
      </p:grpSp>
      <p:grpSp>
        <p:nvGrpSpPr>
          <p:cNvPr name="Group 9" id="9"/>
          <p:cNvGrpSpPr/>
          <p:nvPr/>
        </p:nvGrpSpPr>
        <p:grpSpPr>
          <a:xfrm rot="76226">
            <a:off x="16423579" y="8460800"/>
            <a:ext cx="1214278" cy="517014"/>
            <a:chOff x="0" y="0"/>
            <a:chExt cx="1619037" cy="689352"/>
          </a:xfrm>
        </p:grpSpPr>
        <p:sp>
          <p:nvSpPr>
            <p:cNvPr name="Freeform 10" id="10"/>
            <p:cNvSpPr/>
            <p:nvPr/>
          </p:nvSpPr>
          <p:spPr>
            <a:xfrm flipH="false" flipV="false" rot="5431396">
              <a:off x="939649" y="10028"/>
              <a:ext cx="683268" cy="669296"/>
            </a:xfrm>
            <a:custGeom>
              <a:avLst/>
              <a:gdLst/>
              <a:ahLst/>
              <a:cxnLst/>
              <a:rect r="r" b="b" t="t" l="l"/>
              <a:pathLst>
                <a:path h="669296" w="683268">
                  <a:moveTo>
                    <a:pt x="0" y="0"/>
                  </a:moveTo>
                  <a:lnTo>
                    <a:pt x="683268" y="0"/>
                  </a:lnTo>
                  <a:lnTo>
                    <a:pt x="683268" y="669296"/>
                  </a:lnTo>
                  <a:lnTo>
                    <a:pt x="0" y="669296"/>
                  </a:lnTo>
                  <a:lnTo>
                    <a:pt x="0" y="0"/>
                  </a:lnTo>
                  <a:close/>
                </a:path>
              </a:pathLst>
            </a:custGeom>
            <a:blipFill>
              <a:blip r:embed="rId5">
                <a:extLst>
                  <a:ext uri="{96DAC541-7B7A-43D3-8B79-37D633B846F1}">
                    <asvg:svgBlip xmlns:asvg="http://schemas.microsoft.com/office/drawing/2016/SVG/main" r:embed="rId6"/>
                  </a:ext>
                </a:extLst>
              </a:blip>
              <a:stretch>
                <a:fillRect l="0" t="0" r="0" b="-140979"/>
              </a:stretch>
            </a:blipFill>
          </p:spPr>
        </p:sp>
        <p:sp>
          <p:nvSpPr>
            <p:cNvPr name="Freeform 11" id="11"/>
            <p:cNvSpPr/>
            <p:nvPr/>
          </p:nvSpPr>
          <p:spPr>
            <a:xfrm flipH="false" flipV="false" rot="5431396">
              <a:off x="527132" y="-406274"/>
              <a:ext cx="563681" cy="1612864"/>
            </a:xfrm>
            <a:custGeom>
              <a:avLst/>
              <a:gdLst/>
              <a:ahLst/>
              <a:cxnLst/>
              <a:rect r="r" b="b" t="t" l="l"/>
              <a:pathLst>
                <a:path h="1612864" w="563681">
                  <a:moveTo>
                    <a:pt x="0" y="0"/>
                  </a:moveTo>
                  <a:lnTo>
                    <a:pt x="563681" y="0"/>
                  </a:lnTo>
                  <a:lnTo>
                    <a:pt x="563681" y="1612864"/>
                  </a:lnTo>
                  <a:lnTo>
                    <a:pt x="0" y="1612864"/>
                  </a:lnTo>
                  <a:lnTo>
                    <a:pt x="0" y="0"/>
                  </a:lnTo>
                  <a:close/>
                </a:path>
              </a:pathLst>
            </a:custGeom>
            <a:blipFill>
              <a:blip r:embed="rId7">
                <a:extLst>
                  <a:ext uri="{96DAC541-7B7A-43D3-8B79-37D633B846F1}">
                    <asvg:svgBlip xmlns:asvg="http://schemas.microsoft.com/office/drawing/2016/SVG/main" r:embed="rId8"/>
                  </a:ext>
                </a:extLst>
              </a:blip>
              <a:stretch>
                <a:fillRect l="-21215" t="0" r="0" b="0"/>
              </a:stretch>
            </a:blipFill>
          </p:spPr>
        </p:sp>
      </p:grpSp>
      <p:sp>
        <p:nvSpPr>
          <p:cNvPr name="TextBox 12" id="12"/>
          <p:cNvSpPr txBox="true"/>
          <p:nvPr/>
        </p:nvSpPr>
        <p:spPr>
          <a:xfrm rot="0">
            <a:off x="1861254" y="1269143"/>
            <a:ext cx="15398046" cy="1262698"/>
          </a:xfrm>
          <a:prstGeom prst="rect">
            <a:avLst/>
          </a:prstGeom>
        </p:spPr>
        <p:txBody>
          <a:bodyPr anchor="t" rtlCol="false" tIns="0" lIns="0" bIns="0" rIns="0">
            <a:spAutoFit/>
          </a:bodyPr>
          <a:lstStyle/>
          <a:p>
            <a:pPr algn="ctr">
              <a:lnSpc>
                <a:spcPts val="8996"/>
              </a:lnSpc>
            </a:pPr>
            <a:r>
              <a:rPr lang="en-US" b="true" sz="8907" spc="-302">
                <a:solidFill>
                  <a:srgbClr val="0F105A"/>
                </a:solidFill>
                <a:latin typeface="Poppins Bold"/>
                <a:ea typeface="Poppins Bold"/>
                <a:cs typeface="Poppins Bold"/>
                <a:sym typeface="Poppins Bold"/>
              </a:rPr>
              <a:t>Remember</a:t>
            </a:r>
          </a:p>
        </p:txBody>
      </p:sp>
      <p:sp>
        <p:nvSpPr>
          <p:cNvPr name="TextBox 13" id="13"/>
          <p:cNvSpPr txBox="true"/>
          <p:nvPr/>
        </p:nvSpPr>
        <p:spPr>
          <a:xfrm rot="0">
            <a:off x="2471456" y="2964280"/>
            <a:ext cx="14177642" cy="4209489"/>
          </a:xfrm>
          <a:prstGeom prst="rect">
            <a:avLst/>
          </a:prstGeom>
        </p:spPr>
        <p:txBody>
          <a:bodyPr anchor="t" rtlCol="false" tIns="0" lIns="0" bIns="0" rIns="0">
            <a:spAutoFit/>
          </a:bodyPr>
          <a:lstStyle/>
          <a:p>
            <a:pPr algn="just" marL="730291" indent="-365146" lvl="1">
              <a:lnSpc>
                <a:spcPts val="4735"/>
              </a:lnSpc>
              <a:buFont typeface="Arial"/>
              <a:buChar char="•"/>
            </a:pPr>
            <a:r>
              <a:rPr lang="en-US" b="true" sz="3382">
                <a:solidFill>
                  <a:srgbClr val="0F105A"/>
                </a:solidFill>
                <a:latin typeface="Poppins Medium"/>
                <a:ea typeface="Poppins Medium"/>
                <a:cs typeface="Poppins Medium"/>
                <a:sym typeface="Poppins Medium"/>
              </a:rPr>
              <a:t>If someone won’t accept ’no’ or does not listen when you ask them to ‘stop’:​</a:t>
            </a:r>
          </a:p>
          <a:p>
            <a:pPr algn="just">
              <a:lnSpc>
                <a:spcPts val="4735"/>
              </a:lnSpc>
            </a:pPr>
          </a:p>
          <a:p>
            <a:pPr algn="just" marL="730291" indent="-365146" lvl="1">
              <a:lnSpc>
                <a:spcPts val="4735"/>
              </a:lnSpc>
              <a:buFont typeface="Arial"/>
              <a:buChar char="•"/>
            </a:pPr>
            <a:r>
              <a:rPr lang="en-US" b="true" sz="3382">
                <a:solidFill>
                  <a:srgbClr val="0F105A"/>
                </a:solidFill>
                <a:latin typeface="Poppins Medium"/>
                <a:ea typeface="Poppins Medium"/>
                <a:cs typeface="Poppins Medium"/>
                <a:sym typeface="Poppins Medium"/>
              </a:rPr>
              <a:t>It’s not your fault.​</a:t>
            </a:r>
          </a:p>
          <a:p>
            <a:pPr algn="just" marL="730291" indent="-365146" lvl="1">
              <a:lnSpc>
                <a:spcPts val="4735"/>
              </a:lnSpc>
              <a:buFont typeface="Arial"/>
              <a:buChar char="•"/>
            </a:pPr>
            <a:r>
              <a:rPr lang="en-US" b="true" sz="3382">
                <a:solidFill>
                  <a:srgbClr val="0F105A"/>
                </a:solidFill>
                <a:latin typeface="Poppins Medium"/>
                <a:ea typeface="Poppins Medium"/>
                <a:cs typeface="Poppins Medium"/>
                <a:sym typeface="Poppins Medium"/>
              </a:rPr>
              <a:t>It is okay to change your mind, no means no at any point.​</a:t>
            </a:r>
          </a:p>
          <a:p>
            <a:pPr algn="just" marL="730291" indent="-365146" lvl="1">
              <a:lnSpc>
                <a:spcPts val="4735"/>
              </a:lnSpc>
              <a:buFont typeface="Arial"/>
              <a:buChar char="•"/>
            </a:pPr>
            <a:r>
              <a:rPr lang="en-US" b="true" sz="3382">
                <a:solidFill>
                  <a:srgbClr val="0F105A"/>
                </a:solidFill>
                <a:latin typeface="Poppins Medium"/>
                <a:ea typeface="Poppins Medium"/>
                <a:cs typeface="Poppins Medium"/>
                <a:sym typeface="Poppins Medium"/>
              </a:rPr>
              <a:t>You should not accept repeated, unwanted behaviours.​</a:t>
            </a:r>
          </a:p>
          <a:p>
            <a:pPr algn="just" marL="730291" indent="-365146" lvl="1">
              <a:lnSpc>
                <a:spcPts val="4735"/>
              </a:lnSpc>
              <a:buFont typeface="Arial"/>
              <a:buChar char="•"/>
            </a:pPr>
            <a:r>
              <a:rPr lang="en-US" b="true" sz="3382">
                <a:solidFill>
                  <a:srgbClr val="0F105A"/>
                </a:solidFill>
                <a:latin typeface="Poppins Medium"/>
                <a:ea typeface="Poppins Medium"/>
                <a:cs typeface="Poppins Medium"/>
                <a:sym typeface="Poppins Medium"/>
              </a:rPr>
              <a:t>Trust your instincts and stay safe.</a:t>
            </a:r>
          </a:p>
        </p:txBody>
      </p:sp>
      <p:sp>
        <p:nvSpPr>
          <p:cNvPr name="Freeform 14" id="14"/>
          <p:cNvSpPr/>
          <p:nvPr/>
        </p:nvSpPr>
        <p:spPr>
          <a:xfrm flipH="false" flipV="false" rot="-5400000">
            <a:off x="3229220" y="7308218"/>
            <a:ext cx="1789317" cy="1937014"/>
          </a:xfrm>
          <a:custGeom>
            <a:avLst/>
            <a:gdLst/>
            <a:ahLst/>
            <a:cxnLst/>
            <a:rect r="r" b="b" t="t" l="l"/>
            <a:pathLst>
              <a:path h="1937014" w="1789317">
                <a:moveTo>
                  <a:pt x="0" y="0"/>
                </a:moveTo>
                <a:lnTo>
                  <a:pt x="1789316" y="0"/>
                </a:lnTo>
                <a:lnTo>
                  <a:pt x="1789316" y="1937015"/>
                </a:lnTo>
                <a:lnTo>
                  <a:pt x="0" y="1937015"/>
                </a:lnTo>
                <a:lnTo>
                  <a:pt x="0" y="0"/>
                </a:lnTo>
                <a:close/>
              </a:path>
            </a:pathLst>
          </a:custGeom>
          <a:blipFill>
            <a:blip r:embed="rId9">
              <a:alphaModFix amt="78000"/>
              <a:extLst>
                <a:ext uri="{96DAC541-7B7A-43D3-8B79-37D633B846F1}">
                  <asvg:svgBlip xmlns:asvg="http://schemas.microsoft.com/office/drawing/2016/SVG/main" r:embed="rId10"/>
                </a:ext>
              </a:extLst>
            </a:blip>
            <a:stretch>
              <a:fillRect l="0" t="0" r="0" b="0"/>
            </a:stretch>
          </a:blipFill>
        </p:spPr>
      </p:sp>
      <p:sp>
        <p:nvSpPr>
          <p:cNvPr name="TextBox 15" id="15"/>
          <p:cNvSpPr txBox="true"/>
          <p:nvPr/>
        </p:nvSpPr>
        <p:spPr>
          <a:xfrm rot="0">
            <a:off x="3576781" y="7536681"/>
            <a:ext cx="1399717" cy="849072"/>
          </a:xfrm>
          <a:prstGeom prst="rect">
            <a:avLst/>
          </a:prstGeom>
        </p:spPr>
        <p:txBody>
          <a:bodyPr anchor="t" rtlCol="false" tIns="0" lIns="0" bIns="0" rIns="0">
            <a:spAutoFit/>
          </a:bodyPr>
          <a:lstStyle/>
          <a:p>
            <a:pPr algn="just">
              <a:lnSpc>
                <a:spcPts val="6576"/>
              </a:lnSpc>
            </a:pPr>
            <a:r>
              <a:rPr lang="en-US" sz="4697">
                <a:solidFill>
                  <a:srgbClr val="0F105A"/>
                </a:solidFill>
                <a:latin typeface="Adumu Regular"/>
                <a:ea typeface="Adumu Regular"/>
                <a:cs typeface="Adumu Regular"/>
                <a:sym typeface="Adumu Regular"/>
              </a:rPr>
              <a:t>Log </a:t>
            </a:r>
          </a:p>
        </p:txBody>
      </p:sp>
      <p:sp>
        <p:nvSpPr>
          <p:cNvPr name="Freeform 16" id="16"/>
          <p:cNvSpPr/>
          <p:nvPr/>
        </p:nvSpPr>
        <p:spPr>
          <a:xfrm flipH="false" flipV="false" rot="-5400000">
            <a:off x="8747795" y="7395134"/>
            <a:ext cx="1789317" cy="1937014"/>
          </a:xfrm>
          <a:custGeom>
            <a:avLst/>
            <a:gdLst/>
            <a:ahLst/>
            <a:cxnLst/>
            <a:rect r="r" b="b" t="t" l="l"/>
            <a:pathLst>
              <a:path h="1937014" w="1789317">
                <a:moveTo>
                  <a:pt x="0" y="0"/>
                </a:moveTo>
                <a:lnTo>
                  <a:pt x="1789317" y="0"/>
                </a:lnTo>
                <a:lnTo>
                  <a:pt x="1789317" y="1937015"/>
                </a:lnTo>
                <a:lnTo>
                  <a:pt x="0" y="1937015"/>
                </a:lnTo>
                <a:lnTo>
                  <a:pt x="0" y="0"/>
                </a:lnTo>
                <a:close/>
              </a:path>
            </a:pathLst>
          </a:custGeom>
          <a:blipFill>
            <a:blip r:embed="rId9">
              <a:alphaModFix amt="78000"/>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8952237" y="7568492"/>
            <a:ext cx="2172477" cy="849072"/>
          </a:xfrm>
          <a:prstGeom prst="rect">
            <a:avLst/>
          </a:prstGeom>
        </p:spPr>
        <p:txBody>
          <a:bodyPr anchor="t" rtlCol="false" tIns="0" lIns="0" bIns="0" rIns="0">
            <a:spAutoFit/>
          </a:bodyPr>
          <a:lstStyle/>
          <a:p>
            <a:pPr algn="just">
              <a:lnSpc>
                <a:spcPts val="6576"/>
              </a:lnSpc>
            </a:pPr>
            <a:r>
              <a:rPr lang="en-US" sz="4697">
                <a:solidFill>
                  <a:srgbClr val="0F105A"/>
                </a:solidFill>
                <a:latin typeface="Adumu Regular"/>
                <a:ea typeface="Adumu Regular"/>
                <a:cs typeface="Adumu Regular"/>
                <a:sym typeface="Adumu Regular"/>
              </a:rPr>
              <a:t>Talk</a:t>
            </a:r>
          </a:p>
        </p:txBody>
      </p:sp>
      <p:sp>
        <p:nvSpPr>
          <p:cNvPr name="Freeform 18" id="18"/>
          <p:cNvSpPr/>
          <p:nvPr/>
        </p:nvSpPr>
        <p:spPr>
          <a:xfrm flipH="false" flipV="false" rot="-5400000">
            <a:off x="13721365" y="7308218"/>
            <a:ext cx="1789317" cy="1937014"/>
          </a:xfrm>
          <a:custGeom>
            <a:avLst/>
            <a:gdLst/>
            <a:ahLst/>
            <a:cxnLst/>
            <a:rect r="r" b="b" t="t" l="l"/>
            <a:pathLst>
              <a:path h="1937014" w="1789317">
                <a:moveTo>
                  <a:pt x="0" y="0"/>
                </a:moveTo>
                <a:lnTo>
                  <a:pt x="1789317" y="0"/>
                </a:lnTo>
                <a:lnTo>
                  <a:pt x="1789317" y="1937015"/>
                </a:lnTo>
                <a:lnTo>
                  <a:pt x="0" y="1937015"/>
                </a:lnTo>
                <a:lnTo>
                  <a:pt x="0" y="0"/>
                </a:lnTo>
                <a:close/>
              </a:path>
            </a:pathLst>
          </a:custGeom>
          <a:blipFill>
            <a:blip r:embed="rId9">
              <a:alphaModFix amt="78000"/>
              <a:extLst>
                <a:ext uri="{96DAC541-7B7A-43D3-8B79-37D633B846F1}">
                  <asvg:svgBlip xmlns:asvg="http://schemas.microsoft.com/office/drawing/2016/SVG/main" r:embed="rId10"/>
                </a:ext>
              </a:extLst>
            </a:blip>
            <a:stretch>
              <a:fillRect l="0" t="0" r="0" b="0"/>
            </a:stretch>
          </a:blipFill>
        </p:spPr>
      </p:sp>
      <p:sp>
        <p:nvSpPr>
          <p:cNvPr name="TextBox 19" id="19"/>
          <p:cNvSpPr txBox="true"/>
          <p:nvPr/>
        </p:nvSpPr>
        <p:spPr>
          <a:xfrm rot="0">
            <a:off x="13640565" y="7568492"/>
            <a:ext cx="2777431" cy="849072"/>
          </a:xfrm>
          <a:prstGeom prst="rect">
            <a:avLst/>
          </a:prstGeom>
        </p:spPr>
        <p:txBody>
          <a:bodyPr anchor="t" rtlCol="false" tIns="0" lIns="0" bIns="0" rIns="0">
            <a:spAutoFit/>
          </a:bodyPr>
          <a:lstStyle/>
          <a:p>
            <a:pPr algn="just">
              <a:lnSpc>
                <a:spcPts val="6576"/>
              </a:lnSpc>
            </a:pPr>
            <a:r>
              <a:rPr lang="en-US" sz="4697">
                <a:solidFill>
                  <a:srgbClr val="0F105A"/>
                </a:solidFill>
                <a:latin typeface="Adumu Regular"/>
                <a:ea typeface="Adumu Regular"/>
                <a:cs typeface="Adumu Regular"/>
                <a:sym typeface="Adumu Regular"/>
              </a:rPr>
              <a:t>Report</a:t>
            </a:r>
          </a:p>
        </p:txBody>
      </p:sp>
      <p:sp>
        <p:nvSpPr>
          <p:cNvPr name="TextBox 20" id="20"/>
          <p:cNvSpPr txBox="true"/>
          <p:nvPr/>
        </p:nvSpPr>
        <p:spPr>
          <a:xfrm rot="0">
            <a:off x="3082952" y="8481157"/>
            <a:ext cx="2172477" cy="332203"/>
          </a:xfrm>
          <a:prstGeom prst="rect">
            <a:avLst/>
          </a:prstGeom>
        </p:spPr>
        <p:txBody>
          <a:bodyPr anchor="t" rtlCol="false" tIns="0" lIns="0" bIns="0" rIns="0">
            <a:spAutoFit/>
          </a:bodyPr>
          <a:lstStyle/>
          <a:p>
            <a:pPr algn="ctr">
              <a:lnSpc>
                <a:spcPts val="2541"/>
              </a:lnSpc>
            </a:pPr>
            <a:r>
              <a:rPr lang="en-US" sz="1815">
                <a:solidFill>
                  <a:srgbClr val="0F105A"/>
                </a:solidFill>
                <a:latin typeface="Adumu Regular"/>
                <a:ea typeface="Adumu Regular"/>
                <a:cs typeface="Adumu Regular"/>
                <a:sym typeface="Adumu Regular"/>
              </a:rPr>
              <a:t>the behaviours</a:t>
            </a:r>
          </a:p>
        </p:txBody>
      </p:sp>
      <p:sp>
        <p:nvSpPr>
          <p:cNvPr name="TextBox 21" id="21"/>
          <p:cNvSpPr txBox="true"/>
          <p:nvPr/>
        </p:nvSpPr>
        <p:spPr>
          <a:xfrm rot="0">
            <a:off x="8639761" y="8481157"/>
            <a:ext cx="2172477" cy="332203"/>
          </a:xfrm>
          <a:prstGeom prst="rect">
            <a:avLst/>
          </a:prstGeom>
        </p:spPr>
        <p:txBody>
          <a:bodyPr anchor="t" rtlCol="false" tIns="0" lIns="0" bIns="0" rIns="0">
            <a:spAutoFit/>
          </a:bodyPr>
          <a:lstStyle/>
          <a:p>
            <a:pPr algn="ctr">
              <a:lnSpc>
                <a:spcPts val="2541"/>
              </a:lnSpc>
            </a:pPr>
            <a:r>
              <a:rPr lang="en-US" sz="1815">
                <a:solidFill>
                  <a:srgbClr val="0F105A"/>
                </a:solidFill>
                <a:latin typeface="Adumu Regular"/>
                <a:ea typeface="Adumu Regular"/>
                <a:cs typeface="Adumu Regular"/>
                <a:sym typeface="Adumu Regular"/>
              </a:rPr>
              <a:t>to other people​</a:t>
            </a:r>
          </a:p>
        </p:txBody>
      </p:sp>
      <p:sp>
        <p:nvSpPr>
          <p:cNvPr name="TextBox 22" id="22"/>
          <p:cNvSpPr txBox="true"/>
          <p:nvPr/>
        </p:nvSpPr>
        <p:spPr>
          <a:xfrm rot="0">
            <a:off x="13640565" y="8464303"/>
            <a:ext cx="2172477" cy="332203"/>
          </a:xfrm>
          <a:prstGeom prst="rect">
            <a:avLst/>
          </a:prstGeom>
        </p:spPr>
        <p:txBody>
          <a:bodyPr anchor="t" rtlCol="false" tIns="0" lIns="0" bIns="0" rIns="0">
            <a:spAutoFit/>
          </a:bodyPr>
          <a:lstStyle/>
          <a:p>
            <a:pPr algn="ctr">
              <a:lnSpc>
                <a:spcPts val="2541"/>
              </a:lnSpc>
            </a:pPr>
            <a:r>
              <a:rPr lang="en-US" sz="1815">
                <a:solidFill>
                  <a:srgbClr val="0F105A"/>
                </a:solidFill>
                <a:latin typeface="Adumu Regular"/>
                <a:ea typeface="Adumu Regular"/>
                <a:cs typeface="Adumu Regular"/>
                <a:sym typeface="Adumu Regular"/>
              </a:rPr>
              <a:t>the behaviours</a:t>
            </a:r>
          </a:p>
        </p:txBody>
      </p:sp>
      <p:sp>
        <p:nvSpPr>
          <p:cNvPr name="Freeform 23" id="23"/>
          <p:cNvSpPr/>
          <p:nvPr/>
        </p:nvSpPr>
        <p:spPr>
          <a:xfrm flipH="false" flipV="false" rot="0">
            <a:off x="17401303" y="21482"/>
            <a:ext cx="886697" cy="886697"/>
          </a:xfrm>
          <a:custGeom>
            <a:avLst/>
            <a:gdLst/>
            <a:ahLst/>
            <a:cxnLst/>
            <a:rect r="r" b="b" t="t" l="l"/>
            <a:pathLst>
              <a:path h="886697" w="886697">
                <a:moveTo>
                  <a:pt x="0" y="0"/>
                </a:moveTo>
                <a:lnTo>
                  <a:pt x="886697" y="0"/>
                </a:lnTo>
                <a:lnTo>
                  <a:pt x="886697" y="886697"/>
                </a:lnTo>
                <a:lnTo>
                  <a:pt x="0" y="886697"/>
                </a:lnTo>
                <a:lnTo>
                  <a:pt x="0" y="0"/>
                </a:lnTo>
                <a:close/>
              </a:path>
            </a:pathLst>
          </a:custGeom>
          <a:blipFill>
            <a:blip r:embed="rId11"/>
            <a:stretch>
              <a:fillRect l="0" t="0" r="0" b="0"/>
            </a:stretch>
          </a:blipFill>
        </p:spPr>
      </p:sp>
      <p:sp>
        <p:nvSpPr>
          <p:cNvPr name="Freeform 24" id="24"/>
          <p:cNvSpPr/>
          <p:nvPr/>
        </p:nvSpPr>
        <p:spPr>
          <a:xfrm flipH="false" flipV="false" rot="0">
            <a:off x="-299960" y="-240406"/>
            <a:ext cx="1425283" cy="1438857"/>
          </a:xfrm>
          <a:custGeom>
            <a:avLst/>
            <a:gdLst/>
            <a:ahLst/>
            <a:cxnLst/>
            <a:rect r="r" b="b" t="t" l="l"/>
            <a:pathLst>
              <a:path h="1438857" w="1425283">
                <a:moveTo>
                  <a:pt x="0" y="0"/>
                </a:moveTo>
                <a:lnTo>
                  <a:pt x="1425283" y="0"/>
                </a:lnTo>
                <a:lnTo>
                  <a:pt x="1425283" y="1438857"/>
                </a:lnTo>
                <a:lnTo>
                  <a:pt x="0" y="1438857"/>
                </a:lnTo>
                <a:lnTo>
                  <a:pt x="0" y="0"/>
                </a:lnTo>
                <a:close/>
              </a:path>
            </a:pathLst>
          </a:custGeom>
          <a:blipFill>
            <a:blip r:embed="rId12"/>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2EC5F4"/>
        </a:solidFill>
      </p:bgPr>
    </p:bg>
    <p:spTree>
      <p:nvGrpSpPr>
        <p:cNvPr id="1" name=""/>
        <p:cNvGrpSpPr/>
        <p:nvPr/>
      </p:nvGrpSpPr>
      <p:grpSpPr>
        <a:xfrm>
          <a:off x="0" y="0"/>
          <a:ext cx="0" cy="0"/>
          <a:chOff x="0" y="0"/>
          <a:chExt cx="0" cy="0"/>
        </a:xfrm>
      </p:grpSpPr>
      <p:grpSp>
        <p:nvGrpSpPr>
          <p:cNvPr name="Group 2" id="2"/>
          <p:cNvGrpSpPr/>
          <p:nvPr/>
        </p:nvGrpSpPr>
        <p:grpSpPr>
          <a:xfrm rot="9878">
            <a:off x="1138663" y="489195"/>
            <a:ext cx="16491436" cy="9308609"/>
            <a:chOff x="0" y="0"/>
            <a:chExt cx="4343423" cy="2451650"/>
          </a:xfrm>
        </p:grpSpPr>
        <p:sp>
          <p:nvSpPr>
            <p:cNvPr name="Freeform 3" id="3"/>
            <p:cNvSpPr/>
            <p:nvPr/>
          </p:nvSpPr>
          <p:spPr>
            <a:xfrm flipH="false" flipV="false" rot="0">
              <a:off x="0" y="0"/>
              <a:ext cx="4343424" cy="2451650"/>
            </a:xfrm>
            <a:custGeom>
              <a:avLst/>
              <a:gdLst/>
              <a:ahLst/>
              <a:cxnLst/>
              <a:rect r="r" b="b" t="t" l="l"/>
              <a:pathLst>
                <a:path h="2451650" w="4343424">
                  <a:moveTo>
                    <a:pt x="0" y="0"/>
                  </a:moveTo>
                  <a:lnTo>
                    <a:pt x="4343424" y="0"/>
                  </a:lnTo>
                  <a:lnTo>
                    <a:pt x="4343424" y="2451650"/>
                  </a:lnTo>
                  <a:lnTo>
                    <a:pt x="0" y="2451650"/>
                  </a:lnTo>
                  <a:close/>
                </a:path>
              </a:pathLst>
            </a:custGeom>
            <a:solidFill>
              <a:srgbClr val="6DC0DB"/>
            </a:solidFill>
          </p:spPr>
        </p:sp>
        <p:sp>
          <p:nvSpPr>
            <p:cNvPr name="TextBox 4" id="4"/>
            <p:cNvSpPr txBox="true"/>
            <p:nvPr/>
          </p:nvSpPr>
          <p:spPr>
            <a:xfrm>
              <a:off x="0" y="-38100"/>
              <a:ext cx="4343423" cy="2489750"/>
            </a:xfrm>
            <a:prstGeom prst="rect">
              <a:avLst/>
            </a:prstGeom>
          </p:spPr>
          <p:txBody>
            <a:bodyPr anchor="ctr" rtlCol="false" tIns="50800" lIns="50800" bIns="50800" rIns="50800"/>
            <a:lstStyle/>
            <a:p>
              <a:pPr algn="ctr">
                <a:lnSpc>
                  <a:spcPts val="2424"/>
                </a:lnSpc>
              </a:pPr>
            </a:p>
          </p:txBody>
        </p:sp>
      </p:grpSp>
      <p:sp>
        <p:nvSpPr>
          <p:cNvPr name="Freeform 5" id="5"/>
          <p:cNvSpPr/>
          <p:nvPr/>
        </p:nvSpPr>
        <p:spPr>
          <a:xfrm flipH="false" flipV="false" rot="-5390121">
            <a:off x="-3197256" y="4322295"/>
            <a:ext cx="9308609" cy="1598234"/>
          </a:xfrm>
          <a:custGeom>
            <a:avLst/>
            <a:gdLst/>
            <a:ahLst/>
            <a:cxnLst/>
            <a:rect r="r" b="b" t="t" l="l"/>
            <a:pathLst>
              <a:path h="1598234" w="9308609">
                <a:moveTo>
                  <a:pt x="0" y="0"/>
                </a:moveTo>
                <a:lnTo>
                  <a:pt x="9308609" y="0"/>
                </a:lnTo>
                <a:lnTo>
                  <a:pt x="9308609" y="1598234"/>
                </a:lnTo>
                <a:lnTo>
                  <a:pt x="0" y="1598234"/>
                </a:lnTo>
                <a:lnTo>
                  <a:pt x="0" y="0"/>
                </a:lnTo>
                <a:close/>
              </a:path>
            </a:pathLst>
          </a:custGeom>
          <a:blipFill>
            <a:blip r:embed="rId3">
              <a:extLst>
                <a:ext uri="{96DAC541-7B7A-43D3-8B79-37D633B846F1}">
                  <asvg:svgBlip xmlns:asvg="http://schemas.microsoft.com/office/drawing/2016/SVG/main" r:embed="rId4"/>
                </a:ext>
              </a:extLst>
            </a:blip>
            <a:stretch>
              <a:fillRect l="0" t="0" r="0" b="-725887"/>
            </a:stretch>
          </a:blipFill>
        </p:spPr>
      </p:sp>
      <p:grpSp>
        <p:nvGrpSpPr>
          <p:cNvPr name="Group 6" id="6"/>
          <p:cNvGrpSpPr/>
          <p:nvPr/>
        </p:nvGrpSpPr>
        <p:grpSpPr>
          <a:xfrm rot="9878">
            <a:off x="2239599" y="766676"/>
            <a:ext cx="15007133" cy="8769649"/>
            <a:chOff x="0" y="0"/>
            <a:chExt cx="3952496" cy="2309702"/>
          </a:xfrm>
        </p:grpSpPr>
        <p:sp>
          <p:nvSpPr>
            <p:cNvPr name="Freeform 7" id="7"/>
            <p:cNvSpPr/>
            <p:nvPr/>
          </p:nvSpPr>
          <p:spPr>
            <a:xfrm flipH="false" flipV="false" rot="0">
              <a:off x="0" y="0"/>
              <a:ext cx="3952496" cy="2309702"/>
            </a:xfrm>
            <a:custGeom>
              <a:avLst/>
              <a:gdLst/>
              <a:ahLst/>
              <a:cxnLst/>
              <a:rect r="r" b="b" t="t" l="l"/>
              <a:pathLst>
                <a:path h="2309702" w="3952496">
                  <a:moveTo>
                    <a:pt x="0" y="0"/>
                  </a:moveTo>
                  <a:lnTo>
                    <a:pt x="3952496" y="0"/>
                  </a:lnTo>
                  <a:lnTo>
                    <a:pt x="3952496" y="2309702"/>
                  </a:lnTo>
                  <a:lnTo>
                    <a:pt x="0" y="2309702"/>
                  </a:lnTo>
                  <a:close/>
                </a:path>
              </a:pathLst>
            </a:custGeom>
            <a:solidFill>
              <a:srgbClr val="FFF4F8"/>
            </a:solidFill>
          </p:spPr>
        </p:sp>
        <p:sp>
          <p:nvSpPr>
            <p:cNvPr name="TextBox 8" id="8"/>
            <p:cNvSpPr txBox="true"/>
            <p:nvPr/>
          </p:nvSpPr>
          <p:spPr>
            <a:xfrm>
              <a:off x="0" y="-38100"/>
              <a:ext cx="3952496" cy="2347802"/>
            </a:xfrm>
            <a:prstGeom prst="rect">
              <a:avLst/>
            </a:prstGeom>
          </p:spPr>
          <p:txBody>
            <a:bodyPr anchor="ctr" rtlCol="false" tIns="50800" lIns="50800" bIns="50800" rIns="50800"/>
            <a:lstStyle/>
            <a:p>
              <a:pPr algn="ctr">
                <a:lnSpc>
                  <a:spcPts val="2424"/>
                </a:lnSpc>
              </a:pPr>
            </a:p>
          </p:txBody>
        </p:sp>
      </p:grpSp>
      <p:sp>
        <p:nvSpPr>
          <p:cNvPr name="Freeform 9" id="9"/>
          <p:cNvSpPr/>
          <p:nvPr/>
        </p:nvSpPr>
        <p:spPr>
          <a:xfrm flipH="false" flipV="false" rot="76226">
            <a:off x="2241786" y="920475"/>
            <a:ext cx="1560982" cy="1348298"/>
          </a:xfrm>
          <a:custGeom>
            <a:avLst/>
            <a:gdLst/>
            <a:ahLst/>
            <a:cxnLst/>
            <a:rect r="r" b="b" t="t" l="l"/>
            <a:pathLst>
              <a:path h="1348298" w="1560982">
                <a:moveTo>
                  <a:pt x="0" y="0"/>
                </a:moveTo>
                <a:lnTo>
                  <a:pt x="1560982" y="0"/>
                </a:lnTo>
                <a:lnTo>
                  <a:pt x="1560982" y="1348298"/>
                </a:lnTo>
                <a:lnTo>
                  <a:pt x="0" y="1348298"/>
                </a:lnTo>
                <a:lnTo>
                  <a:pt x="0" y="0"/>
                </a:lnTo>
                <a:close/>
              </a:path>
            </a:pathLst>
          </a:custGeom>
          <a:blipFill>
            <a:blip r:embed="rId5"/>
            <a:stretch>
              <a:fillRect l="0" t="0" r="0" b="0"/>
            </a:stretch>
          </a:blipFill>
        </p:spPr>
      </p:sp>
      <p:sp>
        <p:nvSpPr>
          <p:cNvPr name="TextBox 10" id="10"/>
          <p:cNvSpPr txBox="true"/>
          <p:nvPr/>
        </p:nvSpPr>
        <p:spPr>
          <a:xfrm rot="0">
            <a:off x="1861254" y="1269143"/>
            <a:ext cx="15398046" cy="1262698"/>
          </a:xfrm>
          <a:prstGeom prst="rect">
            <a:avLst/>
          </a:prstGeom>
        </p:spPr>
        <p:txBody>
          <a:bodyPr anchor="t" rtlCol="false" tIns="0" lIns="0" bIns="0" rIns="0">
            <a:spAutoFit/>
          </a:bodyPr>
          <a:lstStyle/>
          <a:p>
            <a:pPr algn="ctr">
              <a:lnSpc>
                <a:spcPts val="8996"/>
              </a:lnSpc>
            </a:pPr>
            <a:r>
              <a:rPr lang="en-US" b="true" sz="8907" spc="-302">
                <a:solidFill>
                  <a:srgbClr val="0F105A"/>
                </a:solidFill>
                <a:latin typeface="Poppins Bold"/>
                <a:ea typeface="Poppins Bold"/>
                <a:cs typeface="Poppins Bold"/>
                <a:sym typeface="Poppins Bold"/>
              </a:rPr>
              <a:t>Sources of support:</a:t>
            </a:r>
          </a:p>
        </p:txBody>
      </p:sp>
      <p:sp>
        <p:nvSpPr>
          <p:cNvPr name="TextBox 11" id="11"/>
          <p:cNvSpPr txBox="true"/>
          <p:nvPr/>
        </p:nvSpPr>
        <p:spPr>
          <a:xfrm rot="0">
            <a:off x="2489678" y="2706590"/>
            <a:ext cx="14506975" cy="6551710"/>
          </a:xfrm>
          <a:prstGeom prst="rect">
            <a:avLst/>
          </a:prstGeom>
        </p:spPr>
        <p:txBody>
          <a:bodyPr anchor="t" rtlCol="false" tIns="0" lIns="0" bIns="0" rIns="0">
            <a:spAutoFit/>
          </a:bodyPr>
          <a:lstStyle/>
          <a:p>
            <a:pPr algn="just" marL="498441" indent="-249220" lvl="1">
              <a:lnSpc>
                <a:spcPts val="3232"/>
              </a:lnSpc>
              <a:buFont typeface="Arial"/>
              <a:buChar char="•"/>
            </a:pPr>
            <a:r>
              <a:rPr lang="en-US" b="true" sz="2308">
                <a:solidFill>
                  <a:srgbClr val="FC530A"/>
                </a:solidFill>
                <a:latin typeface="Poppins Medium"/>
                <a:ea typeface="Poppins Medium"/>
                <a:cs typeface="Poppins Medium"/>
                <a:sym typeface="Poppins Medium"/>
              </a:rPr>
              <a:t>School. </a:t>
            </a:r>
            <a:r>
              <a:rPr lang="en-US" b="true" sz="2308">
                <a:solidFill>
                  <a:srgbClr val="0F105A"/>
                </a:solidFill>
                <a:latin typeface="Poppins Medium"/>
                <a:ea typeface="Poppins Medium"/>
                <a:cs typeface="Poppins Medium"/>
                <a:sym typeface="Poppins Medium"/>
              </a:rPr>
              <a:t>Teacher, nurse, counsellor.​</a:t>
            </a:r>
          </a:p>
          <a:p>
            <a:pPr algn="just" marL="498441" indent="-249220" lvl="1">
              <a:lnSpc>
                <a:spcPts val="3232"/>
              </a:lnSpc>
              <a:buFont typeface="Arial"/>
              <a:buChar char="•"/>
            </a:pPr>
            <a:r>
              <a:rPr lang="en-US" b="true" sz="2308">
                <a:solidFill>
                  <a:srgbClr val="FC530A"/>
                </a:solidFill>
                <a:latin typeface="Poppins Medium"/>
                <a:ea typeface="Poppins Medium"/>
                <a:cs typeface="Poppins Medium"/>
                <a:sym typeface="Poppins Medium"/>
              </a:rPr>
              <a:t>Police</a:t>
            </a:r>
            <a:r>
              <a:rPr lang="en-US" b="true" sz="2308">
                <a:solidFill>
                  <a:srgbClr val="0F105A"/>
                </a:solidFill>
                <a:latin typeface="Poppins Medium"/>
                <a:ea typeface="Poppins Medium"/>
                <a:cs typeface="Poppins Medium"/>
                <a:sym typeface="Poppins Medium"/>
              </a:rPr>
              <a:t>. 999 or 101.​ </a:t>
            </a:r>
          </a:p>
          <a:p>
            <a:pPr algn="just" marL="498441" indent="-249220" lvl="1">
              <a:lnSpc>
                <a:spcPts val="3232"/>
              </a:lnSpc>
              <a:buFont typeface="Arial"/>
              <a:buChar char="•"/>
            </a:pPr>
            <a:r>
              <a:rPr lang="en-US" b="true" sz="2308">
                <a:solidFill>
                  <a:srgbClr val="FC530A"/>
                </a:solidFill>
                <a:latin typeface="Poppins Medium"/>
                <a:ea typeface="Poppins Medium"/>
                <a:cs typeface="Poppins Medium"/>
                <a:sym typeface="Poppins Medium"/>
              </a:rPr>
              <a:t>Alice Ruggles Trust.</a:t>
            </a:r>
            <a:r>
              <a:rPr lang="en-US" b="true" sz="2308">
                <a:solidFill>
                  <a:srgbClr val="0F105A"/>
                </a:solidFill>
                <a:latin typeface="Poppins Medium"/>
                <a:ea typeface="Poppins Medium"/>
                <a:cs typeface="Poppins Medium"/>
                <a:sym typeface="Poppins Medium"/>
              </a:rPr>
              <a:t> alicerugglestrust.org.</a:t>
            </a:r>
          </a:p>
          <a:p>
            <a:pPr algn="just" marL="498441" indent="-249220" lvl="1">
              <a:lnSpc>
                <a:spcPts val="3232"/>
              </a:lnSpc>
              <a:buFont typeface="Arial"/>
              <a:buChar char="•"/>
            </a:pPr>
            <a:r>
              <a:rPr lang="en-US" b="true" sz="2308">
                <a:solidFill>
                  <a:srgbClr val="0F105A"/>
                </a:solidFill>
                <a:latin typeface="Poppins Medium"/>
                <a:ea typeface="Poppins Medium"/>
                <a:cs typeface="Poppins Medium"/>
                <a:sym typeface="Poppins Medium"/>
              </a:rPr>
              <a:t>​</a:t>
            </a:r>
            <a:r>
              <a:rPr lang="en-US" b="true" sz="2308">
                <a:solidFill>
                  <a:srgbClr val="FC530A"/>
                </a:solidFill>
                <a:latin typeface="Poppins Medium"/>
                <a:ea typeface="Poppins Medium"/>
                <a:cs typeface="Poppins Medium"/>
                <a:sym typeface="Poppins Medium"/>
              </a:rPr>
              <a:t>Paladin Service.</a:t>
            </a:r>
            <a:r>
              <a:rPr lang="en-US" b="true" sz="2308">
                <a:solidFill>
                  <a:srgbClr val="0F105A"/>
                </a:solidFill>
                <a:latin typeface="Poppins Medium"/>
                <a:ea typeface="Poppins Medium"/>
                <a:cs typeface="Poppins Medium"/>
                <a:sym typeface="Poppins Medium"/>
              </a:rPr>
              <a:t> Offers stalking support and specialist young people services: www.paladinservice.co.uk 020 3866 4107, info@paladinservice.co.uk.​</a:t>
            </a:r>
          </a:p>
          <a:p>
            <a:pPr algn="just" marL="498441" indent="-249220" lvl="1">
              <a:lnSpc>
                <a:spcPts val="3232"/>
              </a:lnSpc>
              <a:buFont typeface="Arial"/>
              <a:buChar char="•"/>
            </a:pPr>
            <a:r>
              <a:rPr lang="en-US" b="true" sz="2308">
                <a:solidFill>
                  <a:srgbClr val="FC530A"/>
                </a:solidFill>
                <a:latin typeface="Poppins Medium"/>
                <a:ea typeface="Poppins Medium"/>
                <a:cs typeface="Poppins Medium"/>
                <a:sym typeface="Poppins Medium"/>
              </a:rPr>
              <a:t>Suzy Lamplugh Trust.</a:t>
            </a:r>
            <a:r>
              <a:rPr lang="en-US" b="true" sz="2308">
                <a:solidFill>
                  <a:srgbClr val="0F105A"/>
                </a:solidFill>
                <a:latin typeface="Poppins Medium"/>
                <a:ea typeface="Poppins Medium"/>
                <a:cs typeface="Poppins Medium"/>
                <a:sym typeface="Poppins Medium"/>
              </a:rPr>
              <a:t> Offers national stalking helpline: https://www.suzylamplugh.org, 0808 802 0300, info@suzylamplugh.org.​</a:t>
            </a:r>
          </a:p>
          <a:p>
            <a:pPr algn="just" marL="498441" indent="-249220" lvl="1">
              <a:lnSpc>
                <a:spcPts val="3232"/>
              </a:lnSpc>
              <a:buFont typeface="Arial"/>
              <a:buChar char="•"/>
            </a:pPr>
            <a:r>
              <a:rPr lang="en-US" b="true" sz="2308">
                <a:solidFill>
                  <a:srgbClr val="FC530A"/>
                </a:solidFill>
                <a:latin typeface="Poppins Medium"/>
                <a:ea typeface="Poppins Medium"/>
                <a:cs typeface="Poppins Medium"/>
                <a:sym typeface="Poppins Medium"/>
              </a:rPr>
              <a:t>Respect.</a:t>
            </a:r>
            <a:r>
              <a:rPr lang="en-US" b="true" sz="2308">
                <a:solidFill>
                  <a:srgbClr val="0F105A"/>
                </a:solidFill>
                <a:latin typeface="Poppins Medium"/>
                <a:ea typeface="Poppins Medium"/>
                <a:cs typeface="Poppins Medium"/>
                <a:sym typeface="Poppins Medium"/>
              </a:rPr>
              <a:t> Offers support to those exhibiting controlling behaviours: 0808 802 4040.​</a:t>
            </a:r>
          </a:p>
          <a:p>
            <a:pPr algn="just" marL="498441" indent="-249220" lvl="1">
              <a:lnSpc>
                <a:spcPts val="3232"/>
              </a:lnSpc>
              <a:buFont typeface="Arial"/>
              <a:buChar char="•"/>
            </a:pPr>
            <a:r>
              <a:rPr lang="en-US" b="true" sz="2308">
                <a:solidFill>
                  <a:srgbClr val="FC530A"/>
                </a:solidFill>
                <a:latin typeface="Poppins Medium"/>
                <a:ea typeface="Poppins Medium"/>
                <a:cs typeface="Poppins Medium"/>
                <a:sym typeface="Poppins Medium"/>
              </a:rPr>
              <a:t>Men’s Advice Line</a:t>
            </a:r>
            <a:r>
              <a:rPr lang="en-US" b="true" sz="2308">
                <a:solidFill>
                  <a:srgbClr val="0F105A"/>
                </a:solidFill>
                <a:latin typeface="Poppins Medium"/>
                <a:ea typeface="Poppins Medium"/>
                <a:cs typeface="Poppins Medium"/>
                <a:sym typeface="Poppins Medium"/>
              </a:rPr>
              <a:t>. Offers support to men with controlling partners: 0808 801 0327.​</a:t>
            </a:r>
          </a:p>
          <a:p>
            <a:pPr algn="just" marL="498441" indent="-249220" lvl="1">
              <a:lnSpc>
                <a:spcPts val="3232"/>
              </a:lnSpc>
              <a:buFont typeface="Arial"/>
              <a:buChar char="•"/>
            </a:pPr>
            <a:r>
              <a:rPr lang="en-US" b="true" sz="2308">
                <a:solidFill>
                  <a:srgbClr val="FC530A"/>
                </a:solidFill>
                <a:latin typeface="Poppins Medium"/>
                <a:ea typeface="Poppins Medium"/>
                <a:cs typeface="Poppins Medium"/>
                <a:sym typeface="Poppins Medium"/>
              </a:rPr>
              <a:t>The CyberHelpline. </a:t>
            </a:r>
            <a:r>
              <a:rPr lang="en-US" b="true" sz="2308">
                <a:solidFill>
                  <a:srgbClr val="0F105A"/>
                </a:solidFill>
                <a:latin typeface="Poppins Medium"/>
                <a:ea typeface="Poppins Medium"/>
                <a:cs typeface="Poppins Medium"/>
                <a:sym typeface="Poppins Medium"/>
              </a:rPr>
              <a:t>Offers support for victims of cyber-crime and online harms: https://www.thecyberhelpline.com​</a:t>
            </a:r>
          </a:p>
          <a:p>
            <a:pPr algn="just" marL="498441" indent="-249220" lvl="1">
              <a:lnSpc>
                <a:spcPts val="3232"/>
              </a:lnSpc>
              <a:buFont typeface="Arial"/>
              <a:buChar char="•"/>
            </a:pPr>
            <a:r>
              <a:rPr lang="en-US" b="true" sz="2308">
                <a:solidFill>
                  <a:srgbClr val="FC530A"/>
                </a:solidFill>
                <a:latin typeface="Poppins Medium"/>
                <a:ea typeface="Poppins Medium"/>
                <a:cs typeface="Poppins Medium"/>
                <a:sym typeface="Poppins Medium"/>
              </a:rPr>
              <a:t>Healthcare professional</a:t>
            </a:r>
          </a:p>
          <a:p>
            <a:pPr algn="just" marL="498441" indent="-249220" lvl="1">
              <a:lnSpc>
                <a:spcPts val="3232"/>
              </a:lnSpc>
              <a:buFont typeface="Arial"/>
              <a:buChar char="•"/>
            </a:pPr>
            <a:r>
              <a:rPr lang="en-US" b="true" sz="2308">
                <a:solidFill>
                  <a:srgbClr val="FC530A"/>
                </a:solidFill>
                <a:latin typeface="Poppins Medium"/>
                <a:ea typeface="Poppins Medium"/>
                <a:cs typeface="Poppins Medium"/>
                <a:sym typeface="Poppins Medium"/>
              </a:rPr>
              <a:t>Victim Care and Advice Service.</a:t>
            </a:r>
            <a:r>
              <a:rPr lang="en-US" b="true" sz="2308">
                <a:solidFill>
                  <a:srgbClr val="0F105A"/>
                </a:solidFill>
                <a:latin typeface="Poppins Medium"/>
                <a:ea typeface="Poppins Medium"/>
                <a:cs typeface="Poppins Medium"/>
                <a:sym typeface="Poppins Medium"/>
              </a:rPr>
              <a:t> Offers support to people recovering from the affects of the crime: 0800 138 2020 </a:t>
            </a:r>
          </a:p>
          <a:p>
            <a:pPr algn="just" marL="498441" indent="-249220" lvl="1">
              <a:lnSpc>
                <a:spcPts val="3232"/>
              </a:lnSpc>
              <a:buFont typeface="Arial"/>
              <a:buChar char="•"/>
            </a:pPr>
            <a:r>
              <a:rPr lang="en-US" b="true" sz="2308">
                <a:solidFill>
                  <a:srgbClr val="FC530A"/>
                </a:solidFill>
                <a:latin typeface="Poppins Medium"/>
                <a:ea typeface="Poppins Medium"/>
                <a:cs typeface="Poppins Medium"/>
                <a:sym typeface="Poppins Medium"/>
              </a:rPr>
              <a:t>Hollie Guard</a:t>
            </a:r>
            <a:r>
              <a:rPr lang="en-US" b="true" sz="2308">
                <a:solidFill>
                  <a:srgbClr val="0F105A"/>
                </a:solidFill>
                <a:latin typeface="Poppins Medium"/>
                <a:ea typeface="Poppins Medium"/>
                <a:cs typeface="Poppins Medium"/>
                <a:sym typeface="Poppins Medium"/>
              </a:rPr>
              <a:t> - a free personal safety app www.hollieguard.com</a:t>
            </a:r>
          </a:p>
          <a:p>
            <a:pPr algn="just">
              <a:lnSpc>
                <a:spcPts val="3232"/>
              </a:lnSpc>
            </a:pPr>
          </a:p>
        </p:txBody>
      </p:sp>
      <p:sp>
        <p:nvSpPr>
          <p:cNvPr name="Freeform 12" id="12"/>
          <p:cNvSpPr/>
          <p:nvPr/>
        </p:nvSpPr>
        <p:spPr>
          <a:xfrm flipH="false" flipV="false" rot="0">
            <a:off x="17401303" y="21482"/>
            <a:ext cx="886697" cy="886697"/>
          </a:xfrm>
          <a:custGeom>
            <a:avLst/>
            <a:gdLst/>
            <a:ahLst/>
            <a:cxnLst/>
            <a:rect r="r" b="b" t="t" l="l"/>
            <a:pathLst>
              <a:path h="886697" w="886697">
                <a:moveTo>
                  <a:pt x="0" y="0"/>
                </a:moveTo>
                <a:lnTo>
                  <a:pt x="886697" y="0"/>
                </a:lnTo>
                <a:lnTo>
                  <a:pt x="886697" y="886697"/>
                </a:lnTo>
                <a:lnTo>
                  <a:pt x="0" y="886697"/>
                </a:lnTo>
                <a:lnTo>
                  <a:pt x="0" y="0"/>
                </a:lnTo>
                <a:close/>
              </a:path>
            </a:pathLst>
          </a:custGeom>
          <a:blipFill>
            <a:blip r:embed="rId6"/>
            <a:stretch>
              <a:fillRect l="0" t="0" r="0" b="0"/>
            </a:stretch>
          </a:blipFill>
        </p:spPr>
      </p:sp>
      <p:sp>
        <p:nvSpPr>
          <p:cNvPr name="Freeform 13" id="13"/>
          <p:cNvSpPr/>
          <p:nvPr/>
        </p:nvSpPr>
        <p:spPr>
          <a:xfrm flipH="false" flipV="false" rot="0">
            <a:off x="-299960" y="-240406"/>
            <a:ext cx="1425283" cy="1438857"/>
          </a:xfrm>
          <a:custGeom>
            <a:avLst/>
            <a:gdLst/>
            <a:ahLst/>
            <a:cxnLst/>
            <a:rect r="r" b="b" t="t" l="l"/>
            <a:pathLst>
              <a:path h="1438857" w="1425283">
                <a:moveTo>
                  <a:pt x="0" y="0"/>
                </a:moveTo>
                <a:lnTo>
                  <a:pt x="1425283" y="0"/>
                </a:lnTo>
                <a:lnTo>
                  <a:pt x="1425283" y="1438857"/>
                </a:lnTo>
                <a:lnTo>
                  <a:pt x="0" y="1438857"/>
                </a:lnTo>
                <a:lnTo>
                  <a:pt x="0" y="0"/>
                </a:lnTo>
                <a:close/>
              </a:path>
            </a:pathLst>
          </a:custGeom>
          <a:blipFill>
            <a:blip r:embed="rId7"/>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EC5F4"/>
        </a:solidFill>
      </p:bgPr>
    </p:bg>
    <p:spTree>
      <p:nvGrpSpPr>
        <p:cNvPr id="1" name=""/>
        <p:cNvGrpSpPr/>
        <p:nvPr/>
      </p:nvGrpSpPr>
      <p:grpSpPr>
        <a:xfrm>
          <a:off x="0" y="0"/>
          <a:ext cx="0" cy="0"/>
          <a:chOff x="0" y="0"/>
          <a:chExt cx="0" cy="0"/>
        </a:xfrm>
      </p:grpSpPr>
      <p:grpSp>
        <p:nvGrpSpPr>
          <p:cNvPr name="Group 2" id="2"/>
          <p:cNvGrpSpPr/>
          <p:nvPr/>
        </p:nvGrpSpPr>
        <p:grpSpPr>
          <a:xfrm rot="9878">
            <a:off x="1138663" y="489886"/>
            <a:ext cx="16491436" cy="9308609"/>
            <a:chOff x="0" y="0"/>
            <a:chExt cx="4343423" cy="2451650"/>
          </a:xfrm>
        </p:grpSpPr>
        <p:sp>
          <p:nvSpPr>
            <p:cNvPr name="Freeform 3" id="3"/>
            <p:cNvSpPr/>
            <p:nvPr/>
          </p:nvSpPr>
          <p:spPr>
            <a:xfrm flipH="false" flipV="false" rot="0">
              <a:off x="0" y="0"/>
              <a:ext cx="4343424" cy="2451650"/>
            </a:xfrm>
            <a:custGeom>
              <a:avLst/>
              <a:gdLst/>
              <a:ahLst/>
              <a:cxnLst/>
              <a:rect r="r" b="b" t="t" l="l"/>
              <a:pathLst>
                <a:path h="2451650" w="4343424">
                  <a:moveTo>
                    <a:pt x="0" y="0"/>
                  </a:moveTo>
                  <a:lnTo>
                    <a:pt x="4343424" y="0"/>
                  </a:lnTo>
                  <a:lnTo>
                    <a:pt x="4343424" y="2451650"/>
                  </a:lnTo>
                  <a:lnTo>
                    <a:pt x="0" y="2451650"/>
                  </a:lnTo>
                  <a:close/>
                </a:path>
              </a:pathLst>
            </a:custGeom>
            <a:solidFill>
              <a:srgbClr val="6DC0DB"/>
            </a:solidFill>
          </p:spPr>
        </p:sp>
        <p:sp>
          <p:nvSpPr>
            <p:cNvPr name="TextBox 4" id="4"/>
            <p:cNvSpPr txBox="true"/>
            <p:nvPr/>
          </p:nvSpPr>
          <p:spPr>
            <a:xfrm>
              <a:off x="0" y="-38100"/>
              <a:ext cx="4343423" cy="2489750"/>
            </a:xfrm>
            <a:prstGeom prst="rect">
              <a:avLst/>
            </a:prstGeom>
          </p:spPr>
          <p:txBody>
            <a:bodyPr anchor="ctr" rtlCol="false" tIns="50800" lIns="50800" bIns="50800" rIns="50800"/>
            <a:lstStyle/>
            <a:p>
              <a:pPr algn="ctr">
                <a:lnSpc>
                  <a:spcPts val="2424"/>
                </a:lnSpc>
              </a:pPr>
            </a:p>
          </p:txBody>
        </p:sp>
      </p:grpSp>
      <p:sp>
        <p:nvSpPr>
          <p:cNvPr name="Freeform 5" id="5"/>
          <p:cNvSpPr/>
          <p:nvPr/>
        </p:nvSpPr>
        <p:spPr>
          <a:xfrm flipH="false" flipV="false" rot="-5390121">
            <a:off x="-3197256" y="4322295"/>
            <a:ext cx="9308609" cy="1598234"/>
          </a:xfrm>
          <a:custGeom>
            <a:avLst/>
            <a:gdLst/>
            <a:ahLst/>
            <a:cxnLst/>
            <a:rect r="r" b="b" t="t" l="l"/>
            <a:pathLst>
              <a:path h="1598234" w="9308609">
                <a:moveTo>
                  <a:pt x="0" y="0"/>
                </a:moveTo>
                <a:lnTo>
                  <a:pt x="9308609" y="0"/>
                </a:lnTo>
                <a:lnTo>
                  <a:pt x="9308609" y="1598234"/>
                </a:lnTo>
                <a:lnTo>
                  <a:pt x="0" y="1598234"/>
                </a:lnTo>
                <a:lnTo>
                  <a:pt x="0" y="0"/>
                </a:lnTo>
                <a:close/>
              </a:path>
            </a:pathLst>
          </a:custGeom>
          <a:blipFill>
            <a:blip r:embed="rId3">
              <a:extLst>
                <a:ext uri="{96DAC541-7B7A-43D3-8B79-37D633B846F1}">
                  <asvg:svgBlip xmlns:asvg="http://schemas.microsoft.com/office/drawing/2016/SVG/main" r:embed="rId4"/>
                </a:ext>
              </a:extLst>
            </a:blip>
            <a:stretch>
              <a:fillRect l="0" t="0" r="0" b="-725887"/>
            </a:stretch>
          </a:blipFill>
        </p:spPr>
      </p:sp>
      <p:grpSp>
        <p:nvGrpSpPr>
          <p:cNvPr name="Group 6" id="6"/>
          <p:cNvGrpSpPr/>
          <p:nvPr/>
        </p:nvGrpSpPr>
        <p:grpSpPr>
          <a:xfrm rot="9878">
            <a:off x="2239599" y="766733"/>
            <a:ext cx="15046409" cy="8769649"/>
            <a:chOff x="0" y="0"/>
            <a:chExt cx="3962840" cy="2309702"/>
          </a:xfrm>
        </p:grpSpPr>
        <p:sp>
          <p:nvSpPr>
            <p:cNvPr name="Freeform 7" id="7"/>
            <p:cNvSpPr/>
            <p:nvPr/>
          </p:nvSpPr>
          <p:spPr>
            <a:xfrm flipH="false" flipV="false" rot="0">
              <a:off x="0" y="0"/>
              <a:ext cx="3962840" cy="2309702"/>
            </a:xfrm>
            <a:custGeom>
              <a:avLst/>
              <a:gdLst/>
              <a:ahLst/>
              <a:cxnLst/>
              <a:rect r="r" b="b" t="t" l="l"/>
              <a:pathLst>
                <a:path h="2309702" w="3962840">
                  <a:moveTo>
                    <a:pt x="0" y="0"/>
                  </a:moveTo>
                  <a:lnTo>
                    <a:pt x="3962840" y="0"/>
                  </a:lnTo>
                  <a:lnTo>
                    <a:pt x="3962840" y="2309702"/>
                  </a:lnTo>
                  <a:lnTo>
                    <a:pt x="0" y="2309702"/>
                  </a:lnTo>
                  <a:close/>
                </a:path>
              </a:pathLst>
            </a:custGeom>
            <a:solidFill>
              <a:srgbClr val="FFF4F8"/>
            </a:solidFill>
          </p:spPr>
        </p:sp>
        <p:sp>
          <p:nvSpPr>
            <p:cNvPr name="TextBox 8" id="8"/>
            <p:cNvSpPr txBox="true"/>
            <p:nvPr/>
          </p:nvSpPr>
          <p:spPr>
            <a:xfrm>
              <a:off x="0" y="-38100"/>
              <a:ext cx="3962840" cy="2347802"/>
            </a:xfrm>
            <a:prstGeom prst="rect">
              <a:avLst/>
            </a:prstGeom>
          </p:spPr>
          <p:txBody>
            <a:bodyPr anchor="ctr" rtlCol="false" tIns="50800" lIns="50800" bIns="50800" rIns="50800"/>
            <a:lstStyle/>
            <a:p>
              <a:pPr algn="ctr">
                <a:lnSpc>
                  <a:spcPts val="2424"/>
                </a:lnSpc>
              </a:pPr>
            </a:p>
          </p:txBody>
        </p:sp>
      </p:grpSp>
      <p:sp>
        <p:nvSpPr>
          <p:cNvPr name="Freeform 9" id="9"/>
          <p:cNvSpPr/>
          <p:nvPr/>
        </p:nvSpPr>
        <p:spPr>
          <a:xfrm flipH="false" flipV="false" rot="0">
            <a:off x="2703319" y="3158514"/>
            <a:ext cx="13505374" cy="5690081"/>
          </a:xfrm>
          <a:custGeom>
            <a:avLst/>
            <a:gdLst/>
            <a:ahLst/>
            <a:cxnLst/>
            <a:rect r="r" b="b" t="t" l="l"/>
            <a:pathLst>
              <a:path h="5690081" w="13505374">
                <a:moveTo>
                  <a:pt x="0" y="0"/>
                </a:moveTo>
                <a:lnTo>
                  <a:pt x="13505374" y="0"/>
                </a:lnTo>
                <a:lnTo>
                  <a:pt x="13505374" y="5690081"/>
                </a:lnTo>
                <a:lnTo>
                  <a:pt x="0" y="5690081"/>
                </a:lnTo>
                <a:lnTo>
                  <a:pt x="0" y="0"/>
                </a:lnTo>
                <a:close/>
              </a:path>
            </a:pathLst>
          </a:custGeom>
          <a:blipFill>
            <a:blip r:embed="rId5"/>
            <a:stretch>
              <a:fillRect l="0" t="0" r="0" b="0"/>
            </a:stretch>
          </a:blipFill>
        </p:spPr>
      </p:sp>
      <p:sp>
        <p:nvSpPr>
          <p:cNvPr name="Freeform 10" id="10"/>
          <p:cNvSpPr/>
          <p:nvPr/>
        </p:nvSpPr>
        <p:spPr>
          <a:xfrm flipH="false" flipV="false" rot="0">
            <a:off x="17401303" y="21482"/>
            <a:ext cx="886697" cy="886697"/>
          </a:xfrm>
          <a:custGeom>
            <a:avLst/>
            <a:gdLst/>
            <a:ahLst/>
            <a:cxnLst/>
            <a:rect r="r" b="b" t="t" l="l"/>
            <a:pathLst>
              <a:path h="886697" w="886697">
                <a:moveTo>
                  <a:pt x="0" y="0"/>
                </a:moveTo>
                <a:lnTo>
                  <a:pt x="886697" y="0"/>
                </a:lnTo>
                <a:lnTo>
                  <a:pt x="886697" y="886697"/>
                </a:lnTo>
                <a:lnTo>
                  <a:pt x="0" y="886697"/>
                </a:lnTo>
                <a:lnTo>
                  <a:pt x="0" y="0"/>
                </a:lnTo>
                <a:close/>
              </a:path>
            </a:pathLst>
          </a:custGeom>
          <a:blipFill>
            <a:blip r:embed="rId6"/>
            <a:stretch>
              <a:fillRect l="0" t="0" r="0" b="0"/>
            </a:stretch>
          </a:blipFill>
        </p:spPr>
      </p:sp>
      <p:sp>
        <p:nvSpPr>
          <p:cNvPr name="Freeform 11" id="11"/>
          <p:cNvSpPr/>
          <p:nvPr/>
        </p:nvSpPr>
        <p:spPr>
          <a:xfrm flipH="false" flipV="false" rot="0">
            <a:off x="-299960" y="-240406"/>
            <a:ext cx="1425283" cy="1438857"/>
          </a:xfrm>
          <a:custGeom>
            <a:avLst/>
            <a:gdLst/>
            <a:ahLst/>
            <a:cxnLst/>
            <a:rect r="r" b="b" t="t" l="l"/>
            <a:pathLst>
              <a:path h="1438857" w="1425283">
                <a:moveTo>
                  <a:pt x="0" y="0"/>
                </a:moveTo>
                <a:lnTo>
                  <a:pt x="1425283" y="0"/>
                </a:lnTo>
                <a:lnTo>
                  <a:pt x="1425283" y="1438857"/>
                </a:lnTo>
                <a:lnTo>
                  <a:pt x="0" y="1438857"/>
                </a:lnTo>
                <a:lnTo>
                  <a:pt x="0" y="0"/>
                </a:lnTo>
                <a:close/>
              </a:path>
            </a:pathLst>
          </a:custGeom>
          <a:blipFill>
            <a:blip r:embed="rId7"/>
            <a:stretch>
              <a:fillRect l="0" t="0" r="0" b="0"/>
            </a:stretch>
          </a:blipFill>
        </p:spPr>
      </p:sp>
      <p:sp>
        <p:nvSpPr>
          <p:cNvPr name="TextBox 12" id="12"/>
          <p:cNvSpPr txBox="true"/>
          <p:nvPr/>
        </p:nvSpPr>
        <p:spPr>
          <a:xfrm rot="0">
            <a:off x="2057830" y="941276"/>
            <a:ext cx="14796353" cy="1613107"/>
          </a:xfrm>
          <a:prstGeom prst="rect">
            <a:avLst/>
          </a:prstGeom>
        </p:spPr>
        <p:txBody>
          <a:bodyPr anchor="t" rtlCol="false" tIns="0" lIns="0" bIns="0" rIns="0">
            <a:spAutoFit/>
          </a:bodyPr>
          <a:lstStyle/>
          <a:p>
            <a:pPr algn="ctr">
              <a:lnSpc>
                <a:spcPts val="12510"/>
              </a:lnSpc>
              <a:spcBef>
                <a:spcPct val="0"/>
              </a:spcBef>
            </a:pPr>
            <a:r>
              <a:rPr lang="en-US" b="true" sz="8936" spc="-303">
                <a:solidFill>
                  <a:srgbClr val="0F105A"/>
                </a:solidFill>
                <a:latin typeface="Poppins Bold"/>
                <a:ea typeface="Poppins Bold"/>
                <a:cs typeface="Poppins Bold"/>
                <a:sym typeface="Poppins Bold"/>
              </a:rPr>
              <a:t>Facts you need to know</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2EC5F4"/>
        </a:solidFill>
      </p:bgPr>
    </p:bg>
    <p:spTree>
      <p:nvGrpSpPr>
        <p:cNvPr id="1" name=""/>
        <p:cNvGrpSpPr/>
        <p:nvPr/>
      </p:nvGrpSpPr>
      <p:grpSpPr>
        <a:xfrm>
          <a:off x="0" y="0"/>
          <a:ext cx="0" cy="0"/>
          <a:chOff x="0" y="0"/>
          <a:chExt cx="0" cy="0"/>
        </a:xfrm>
      </p:grpSpPr>
      <p:grpSp>
        <p:nvGrpSpPr>
          <p:cNvPr name="Group 2" id="2"/>
          <p:cNvGrpSpPr/>
          <p:nvPr/>
        </p:nvGrpSpPr>
        <p:grpSpPr>
          <a:xfrm rot="9878">
            <a:off x="1138663" y="489886"/>
            <a:ext cx="16491436" cy="9308609"/>
            <a:chOff x="0" y="0"/>
            <a:chExt cx="4343423" cy="2451650"/>
          </a:xfrm>
        </p:grpSpPr>
        <p:sp>
          <p:nvSpPr>
            <p:cNvPr name="Freeform 3" id="3"/>
            <p:cNvSpPr/>
            <p:nvPr/>
          </p:nvSpPr>
          <p:spPr>
            <a:xfrm flipH="false" flipV="false" rot="0">
              <a:off x="0" y="0"/>
              <a:ext cx="4343424" cy="2451650"/>
            </a:xfrm>
            <a:custGeom>
              <a:avLst/>
              <a:gdLst/>
              <a:ahLst/>
              <a:cxnLst/>
              <a:rect r="r" b="b" t="t" l="l"/>
              <a:pathLst>
                <a:path h="2451650" w="4343424">
                  <a:moveTo>
                    <a:pt x="0" y="0"/>
                  </a:moveTo>
                  <a:lnTo>
                    <a:pt x="4343424" y="0"/>
                  </a:lnTo>
                  <a:lnTo>
                    <a:pt x="4343424" y="2451650"/>
                  </a:lnTo>
                  <a:lnTo>
                    <a:pt x="0" y="2451650"/>
                  </a:lnTo>
                  <a:close/>
                </a:path>
              </a:pathLst>
            </a:custGeom>
            <a:solidFill>
              <a:srgbClr val="6DC0DB"/>
            </a:solidFill>
          </p:spPr>
        </p:sp>
        <p:sp>
          <p:nvSpPr>
            <p:cNvPr name="TextBox 4" id="4"/>
            <p:cNvSpPr txBox="true"/>
            <p:nvPr/>
          </p:nvSpPr>
          <p:spPr>
            <a:xfrm>
              <a:off x="0" y="-38100"/>
              <a:ext cx="4343423" cy="2489750"/>
            </a:xfrm>
            <a:prstGeom prst="rect">
              <a:avLst/>
            </a:prstGeom>
          </p:spPr>
          <p:txBody>
            <a:bodyPr anchor="ctr" rtlCol="false" tIns="50800" lIns="50800" bIns="50800" rIns="50800"/>
            <a:lstStyle/>
            <a:p>
              <a:pPr algn="ctr">
                <a:lnSpc>
                  <a:spcPts val="2424"/>
                </a:lnSpc>
              </a:pPr>
            </a:p>
          </p:txBody>
        </p:sp>
      </p:grpSp>
      <p:sp>
        <p:nvSpPr>
          <p:cNvPr name="Freeform 5" id="5"/>
          <p:cNvSpPr/>
          <p:nvPr/>
        </p:nvSpPr>
        <p:spPr>
          <a:xfrm flipH="false" flipV="false" rot="-5390121">
            <a:off x="-3197256" y="4322295"/>
            <a:ext cx="9308609" cy="1598234"/>
          </a:xfrm>
          <a:custGeom>
            <a:avLst/>
            <a:gdLst/>
            <a:ahLst/>
            <a:cxnLst/>
            <a:rect r="r" b="b" t="t" l="l"/>
            <a:pathLst>
              <a:path h="1598234" w="9308609">
                <a:moveTo>
                  <a:pt x="0" y="0"/>
                </a:moveTo>
                <a:lnTo>
                  <a:pt x="9308609" y="0"/>
                </a:lnTo>
                <a:lnTo>
                  <a:pt x="9308609" y="1598234"/>
                </a:lnTo>
                <a:lnTo>
                  <a:pt x="0" y="1598234"/>
                </a:lnTo>
                <a:lnTo>
                  <a:pt x="0" y="0"/>
                </a:lnTo>
                <a:close/>
              </a:path>
            </a:pathLst>
          </a:custGeom>
          <a:blipFill>
            <a:blip r:embed="rId3">
              <a:extLst>
                <a:ext uri="{96DAC541-7B7A-43D3-8B79-37D633B846F1}">
                  <asvg:svgBlip xmlns:asvg="http://schemas.microsoft.com/office/drawing/2016/SVG/main" r:embed="rId4"/>
                </a:ext>
              </a:extLst>
            </a:blip>
            <a:stretch>
              <a:fillRect l="0" t="0" r="0" b="-725887"/>
            </a:stretch>
          </a:blipFill>
        </p:spPr>
      </p:sp>
      <p:grpSp>
        <p:nvGrpSpPr>
          <p:cNvPr name="Group 6" id="6"/>
          <p:cNvGrpSpPr/>
          <p:nvPr/>
        </p:nvGrpSpPr>
        <p:grpSpPr>
          <a:xfrm rot="9878">
            <a:off x="2239599" y="766733"/>
            <a:ext cx="15046409" cy="8769649"/>
            <a:chOff x="0" y="0"/>
            <a:chExt cx="3962840" cy="2309702"/>
          </a:xfrm>
        </p:grpSpPr>
        <p:sp>
          <p:nvSpPr>
            <p:cNvPr name="Freeform 7" id="7"/>
            <p:cNvSpPr/>
            <p:nvPr/>
          </p:nvSpPr>
          <p:spPr>
            <a:xfrm flipH="false" flipV="false" rot="0">
              <a:off x="0" y="0"/>
              <a:ext cx="3962840" cy="2309702"/>
            </a:xfrm>
            <a:custGeom>
              <a:avLst/>
              <a:gdLst/>
              <a:ahLst/>
              <a:cxnLst/>
              <a:rect r="r" b="b" t="t" l="l"/>
              <a:pathLst>
                <a:path h="2309702" w="3962840">
                  <a:moveTo>
                    <a:pt x="0" y="0"/>
                  </a:moveTo>
                  <a:lnTo>
                    <a:pt x="3962840" y="0"/>
                  </a:lnTo>
                  <a:lnTo>
                    <a:pt x="3962840" y="2309702"/>
                  </a:lnTo>
                  <a:lnTo>
                    <a:pt x="0" y="2309702"/>
                  </a:lnTo>
                  <a:close/>
                </a:path>
              </a:pathLst>
            </a:custGeom>
            <a:solidFill>
              <a:srgbClr val="FFF4F8"/>
            </a:solidFill>
          </p:spPr>
        </p:sp>
        <p:sp>
          <p:nvSpPr>
            <p:cNvPr name="TextBox 8" id="8"/>
            <p:cNvSpPr txBox="true"/>
            <p:nvPr/>
          </p:nvSpPr>
          <p:spPr>
            <a:xfrm>
              <a:off x="0" y="-38100"/>
              <a:ext cx="3962840" cy="2347802"/>
            </a:xfrm>
            <a:prstGeom prst="rect">
              <a:avLst/>
            </a:prstGeom>
          </p:spPr>
          <p:txBody>
            <a:bodyPr anchor="ctr" rtlCol="false" tIns="50800" lIns="50800" bIns="50800" rIns="50800"/>
            <a:lstStyle/>
            <a:p>
              <a:pPr algn="ctr">
                <a:lnSpc>
                  <a:spcPts val="2424"/>
                </a:lnSpc>
              </a:pPr>
            </a:p>
          </p:txBody>
        </p:sp>
      </p:grpSp>
      <p:sp>
        <p:nvSpPr>
          <p:cNvPr name="TextBox 9" id="9"/>
          <p:cNvSpPr txBox="true"/>
          <p:nvPr/>
        </p:nvSpPr>
        <p:spPr>
          <a:xfrm rot="0">
            <a:off x="2072681" y="2340280"/>
            <a:ext cx="15025535" cy="6625581"/>
          </a:xfrm>
          <a:prstGeom prst="rect">
            <a:avLst/>
          </a:prstGeom>
        </p:spPr>
        <p:txBody>
          <a:bodyPr anchor="t" rtlCol="false" tIns="0" lIns="0" bIns="0" rIns="0">
            <a:spAutoFit/>
          </a:bodyPr>
          <a:lstStyle/>
          <a:p>
            <a:pPr algn="ctr">
              <a:lnSpc>
                <a:spcPts val="10406"/>
              </a:lnSpc>
            </a:pPr>
            <a:r>
              <a:rPr lang="en-US" b="true" sz="7433" spc="-252">
                <a:solidFill>
                  <a:srgbClr val="0F105A"/>
                </a:solidFill>
                <a:latin typeface="Poppins Bold"/>
                <a:ea typeface="Poppins Bold"/>
                <a:cs typeface="Poppins Bold"/>
                <a:sym typeface="Poppins Bold"/>
              </a:rPr>
              <a:t>‘It was dismissed as either my own anxiety or him having a schoolboy crush. It isn't either of those things’</a:t>
            </a:r>
          </a:p>
          <a:p>
            <a:pPr algn="ctr">
              <a:lnSpc>
                <a:spcPts val="10406"/>
              </a:lnSpc>
              <a:spcBef>
                <a:spcPct val="0"/>
              </a:spcBef>
            </a:pPr>
          </a:p>
        </p:txBody>
      </p:sp>
      <p:sp>
        <p:nvSpPr>
          <p:cNvPr name="Freeform 10" id="10"/>
          <p:cNvSpPr/>
          <p:nvPr/>
        </p:nvSpPr>
        <p:spPr>
          <a:xfrm flipH="false" flipV="false" rot="0">
            <a:off x="17401303" y="21482"/>
            <a:ext cx="886697" cy="886697"/>
          </a:xfrm>
          <a:custGeom>
            <a:avLst/>
            <a:gdLst/>
            <a:ahLst/>
            <a:cxnLst/>
            <a:rect r="r" b="b" t="t" l="l"/>
            <a:pathLst>
              <a:path h="886697" w="886697">
                <a:moveTo>
                  <a:pt x="0" y="0"/>
                </a:moveTo>
                <a:lnTo>
                  <a:pt x="886697" y="0"/>
                </a:lnTo>
                <a:lnTo>
                  <a:pt x="886697" y="886697"/>
                </a:lnTo>
                <a:lnTo>
                  <a:pt x="0" y="886697"/>
                </a:lnTo>
                <a:lnTo>
                  <a:pt x="0" y="0"/>
                </a:lnTo>
                <a:close/>
              </a:path>
            </a:pathLst>
          </a:custGeom>
          <a:blipFill>
            <a:blip r:embed="rId5"/>
            <a:stretch>
              <a:fillRect l="0" t="0" r="0" b="0"/>
            </a:stretch>
          </a:blipFill>
        </p:spPr>
      </p:sp>
      <p:sp>
        <p:nvSpPr>
          <p:cNvPr name="Freeform 11" id="11"/>
          <p:cNvSpPr/>
          <p:nvPr/>
        </p:nvSpPr>
        <p:spPr>
          <a:xfrm flipH="false" flipV="false" rot="0">
            <a:off x="-299960" y="-240406"/>
            <a:ext cx="1425283" cy="1438857"/>
          </a:xfrm>
          <a:custGeom>
            <a:avLst/>
            <a:gdLst/>
            <a:ahLst/>
            <a:cxnLst/>
            <a:rect r="r" b="b" t="t" l="l"/>
            <a:pathLst>
              <a:path h="1438857" w="1425283">
                <a:moveTo>
                  <a:pt x="0" y="0"/>
                </a:moveTo>
                <a:lnTo>
                  <a:pt x="1425283" y="0"/>
                </a:lnTo>
                <a:lnTo>
                  <a:pt x="1425283" y="1438857"/>
                </a:lnTo>
                <a:lnTo>
                  <a:pt x="0" y="1438857"/>
                </a:lnTo>
                <a:lnTo>
                  <a:pt x="0" y="0"/>
                </a:lnTo>
                <a:close/>
              </a:path>
            </a:pathLst>
          </a:custGeom>
          <a:blipFill>
            <a:blip r:embed="rId6"/>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EC5F4"/>
        </a:solidFill>
      </p:bgPr>
    </p:bg>
    <p:spTree>
      <p:nvGrpSpPr>
        <p:cNvPr id="1" name=""/>
        <p:cNvGrpSpPr/>
        <p:nvPr/>
      </p:nvGrpSpPr>
      <p:grpSpPr>
        <a:xfrm>
          <a:off x="0" y="0"/>
          <a:ext cx="0" cy="0"/>
          <a:chOff x="0" y="0"/>
          <a:chExt cx="0" cy="0"/>
        </a:xfrm>
      </p:grpSpPr>
      <p:grpSp>
        <p:nvGrpSpPr>
          <p:cNvPr name="Group 2" id="2"/>
          <p:cNvGrpSpPr/>
          <p:nvPr/>
        </p:nvGrpSpPr>
        <p:grpSpPr>
          <a:xfrm rot="9878">
            <a:off x="1138663" y="489195"/>
            <a:ext cx="16491436" cy="9308609"/>
            <a:chOff x="0" y="0"/>
            <a:chExt cx="4343423" cy="2451650"/>
          </a:xfrm>
        </p:grpSpPr>
        <p:sp>
          <p:nvSpPr>
            <p:cNvPr name="Freeform 3" id="3"/>
            <p:cNvSpPr/>
            <p:nvPr/>
          </p:nvSpPr>
          <p:spPr>
            <a:xfrm flipH="false" flipV="false" rot="0">
              <a:off x="0" y="0"/>
              <a:ext cx="4343424" cy="2451650"/>
            </a:xfrm>
            <a:custGeom>
              <a:avLst/>
              <a:gdLst/>
              <a:ahLst/>
              <a:cxnLst/>
              <a:rect r="r" b="b" t="t" l="l"/>
              <a:pathLst>
                <a:path h="2451650" w="4343424">
                  <a:moveTo>
                    <a:pt x="0" y="0"/>
                  </a:moveTo>
                  <a:lnTo>
                    <a:pt x="4343424" y="0"/>
                  </a:lnTo>
                  <a:lnTo>
                    <a:pt x="4343424" y="2451650"/>
                  </a:lnTo>
                  <a:lnTo>
                    <a:pt x="0" y="2451650"/>
                  </a:lnTo>
                  <a:close/>
                </a:path>
              </a:pathLst>
            </a:custGeom>
            <a:solidFill>
              <a:srgbClr val="6DC0DB"/>
            </a:solidFill>
          </p:spPr>
        </p:sp>
        <p:sp>
          <p:nvSpPr>
            <p:cNvPr name="TextBox 4" id="4"/>
            <p:cNvSpPr txBox="true"/>
            <p:nvPr/>
          </p:nvSpPr>
          <p:spPr>
            <a:xfrm>
              <a:off x="0" y="-38100"/>
              <a:ext cx="4343423" cy="2489750"/>
            </a:xfrm>
            <a:prstGeom prst="rect">
              <a:avLst/>
            </a:prstGeom>
          </p:spPr>
          <p:txBody>
            <a:bodyPr anchor="ctr" rtlCol="false" tIns="50800" lIns="50800" bIns="50800" rIns="50800"/>
            <a:lstStyle/>
            <a:p>
              <a:pPr algn="ctr">
                <a:lnSpc>
                  <a:spcPts val="2424"/>
                </a:lnSpc>
              </a:pPr>
            </a:p>
          </p:txBody>
        </p:sp>
      </p:grpSp>
      <p:sp>
        <p:nvSpPr>
          <p:cNvPr name="Freeform 5" id="5"/>
          <p:cNvSpPr/>
          <p:nvPr/>
        </p:nvSpPr>
        <p:spPr>
          <a:xfrm flipH="false" flipV="false" rot="-5390121">
            <a:off x="-3197256" y="4322295"/>
            <a:ext cx="9308609" cy="1598234"/>
          </a:xfrm>
          <a:custGeom>
            <a:avLst/>
            <a:gdLst/>
            <a:ahLst/>
            <a:cxnLst/>
            <a:rect r="r" b="b" t="t" l="l"/>
            <a:pathLst>
              <a:path h="1598234" w="9308609">
                <a:moveTo>
                  <a:pt x="0" y="0"/>
                </a:moveTo>
                <a:lnTo>
                  <a:pt x="9308609" y="0"/>
                </a:lnTo>
                <a:lnTo>
                  <a:pt x="9308609" y="1598234"/>
                </a:lnTo>
                <a:lnTo>
                  <a:pt x="0" y="1598234"/>
                </a:lnTo>
                <a:lnTo>
                  <a:pt x="0" y="0"/>
                </a:lnTo>
                <a:close/>
              </a:path>
            </a:pathLst>
          </a:custGeom>
          <a:blipFill>
            <a:blip r:embed="rId3">
              <a:extLst>
                <a:ext uri="{96DAC541-7B7A-43D3-8B79-37D633B846F1}">
                  <asvg:svgBlip xmlns:asvg="http://schemas.microsoft.com/office/drawing/2016/SVG/main" r:embed="rId4"/>
                </a:ext>
              </a:extLst>
            </a:blip>
            <a:stretch>
              <a:fillRect l="0" t="0" r="0" b="-725887"/>
            </a:stretch>
          </a:blipFill>
        </p:spPr>
      </p:sp>
      <p:grpSp>
        <p:nvGrpSpPr>
          <p:cNvPr name="Group 6" id="6"/>
          <p:cNvGrpSpPr/>
          <p:nvPr/>
        </p:nvGrpSpPr>
        <p:grpSpPr>
          <a:xfrm rot="9878">
            <a:off x="2239599" y="766676"/>
            <a:ext cx="15007133" cy="8769649"/>
            <a:chOff x="0" y="0"/>
            <a:chExt cx="3952496" cy="2309702"/>
          </a:xfrm>
        </p:grpSpPr>
        <p:sp>
          <p:nvSpPr>
            <p:cNvPr name="Freeform 7" id="7"/>
            <p:cNvSpPr/>
            <p:nvPr/>
          </p:nvSpPr>
          <p:spPr>
            <a:xfrm flipH="false" flipV="false" rot="0">
              <a:off x="0" y="0"/>
              <a:ext cx="3952496" cy="2309702"/>
            </a:xfrm>
            <a:custGeom>
              <a:avLst/>
              <a:gdLst/>
              <a:ahLst/>
              <a:cxnLst/>
              <a:rect r="r" b="b" t="t" l="l"/>
              <a:pathLst>
                <a:path h="2309702" w="3952496">
                  <a:moveTo>
                    <a:pt x="0" y="0"/>
                  </a:moveTo>
                  <a:lnTo>
                    <a:pt x="3952496" y="0"/>
                  </a:lnTo>
                  <a:lnTo>
                    <a:pt x="3952496" y="2309702"/>
                  </a:lnTo>
                  <a:lnTo>
                    <a:pt x="0" y="2309702"/>
                  </a:lnTo>
                  <a:close/>
                </a:path>
              </a:pathLst>
            </a:custGeom>
            <a:solidFill>
              <a:srgbClr val="FFF4F8"/>
            </a:solidFill>
          </p:spPr>
        </p:sp>
        <p:sp>
          <p:nvSpPr>
            <p:cNvPr name="TextBox 8" id="8"/>
            <p:cNvSpPr txBox="true"/>
            <p:nvPr/>
          </p:nvSpPr>
          <p:spPr>
            <a:xfrm>
              <a:off x="0" y="-38100"/>
              <a:ext cx="3952496" cy="2347802"/>
            </a:xfrm>
            <a:prstGeom prst="rect">
              <a:avLst/>
            </a:prstGeom>
          </p:spPr>
          <p:txBody>
            <a:bodyPr anchor="ctr" rtlCol="false" tIns="50800" lIns="50800" bIns="50800" rIns="50800"/>
            <a:lstStyle/>
            <a:p>
              <a:pPr algn="ctr">
                <a:lnSpc>
                  <a:spcPts val="2424"/>
                </a:lnSpc>
              </a:pPr>
            </a:p>
          </p:txBody>
        </p:sp>
      </p:grpSp>
      <p:sp>
        <p:nvSpPr>
          <p:cNvPr name="TextBox 9" id="9"/>
          <p:cNvSpPr txBox="true"/>
          <p:nvPr/>
        </p:nvSpPr>
        <p:spPr>
          <a:xfrm rot="0">
            <a:off x="2612917" y="664669"/>
            <a:ext cx="13542929" cy="3067682"/>
          </a:xfrm>
          <a:prstGeom prst="rect">
            <a:avLst/>
          </a:prstGeom>
        </p:spPr>
        <p:txBody>
          <a:bodyPr anchor="t" rtlCol="false" tIns="0" lIns="0" bIns="0" rIns="0">
            <a:spAutoFit/>
          </a:bodyPr>
          <a:lstStyle/>
          <a:p>
            <a:pPr algn="ctr">
              <a:lnSpc>
                <a:spcPts val="12040"/>
              </a:lnSpc>
              <a:spcBef>
                <a:spcPct val="0"/>
              </a:spcBef>
            </a:pPr>
            <a:r>
              <a:rPr lang="en-US" b="true" sz="8600" spc="-292">
                <a:solidFill>
                  <a:srgbClr val="0F105A"/>
                </a:solidFill>
                <a:latin typeface="Poppins Bold"/>
                <a:ea typeface="Poppins Bold"/>
                <a:cs typeface="Poppins Bold"/>
                <a:sym typeface="Poppins Bold"/>
              </a:rPr>
              <a:t>Can you think of real life stalking examples?</a:t>
            </a:r>
          </a:p>
        </p:txBody>
      </p:sp>
      <p:sp>
        <p:nvSpPr>
          <p:cNvPr name="Freeform 10" id="10"/>
          <p:cNvSpPr/>
          <p:nvPr/>
        </p:nvSpPr>
        <p:spPr>
          <a:xfrm flipH="false" flipV="false" rot="0">
            <a:off x="12290583" y="4620557"/>
            <a:ext cx="2559733" cy="3178548"/>
          </a:xfrm>
          <a:custGeom>
            <a:avLst/>
            <a:gdLst/>
            <a:ahLst/>
            <a:cxnLst/>
            <a:rect r="r" b="b" t="t" l="l"/>
            <a:pathLst>
              <a:path h="3178548" w="2559733">
                <a:moveTo>
                  <a:pt x="0" y="0"/>
                </a:moveTo>
                <a:lnTo>
                  <a:pt x="2559732" y="0"/>
                </a:lnTo>
                <a:lnTo>
                  <a:pt x="2559732" y="3178548"/>
                </a:lnTo>
                <a:lnTo>
                  <a:pt x="0" y="3178548"/>
                </a:lnTo>
                <a:lnTo>
                  <a:pt x="0" y="0"/>
                </a:lnTo>
                <a:close/>
              </a:path>
            </a:pathLst>
          </a:custGeom>
          <a:blipFill>
            <a:blip r:embed="rId5"/>
            <a:stretch>
              <a:fillRect l="-3022" t="0" r="-3022" b="0"/>
            </a:stretch>
          </a:blipFill>
        </p:spPr>
      </p:sp>
      <p:sp>
        <p:nvSpPr>
          <p:cNvPr name="Freeform 11" id="11"/>
          <p:cNvSpPr/>
          <p:nvPr/>
        </p:nvSpPr>
        <p:spPr>
          <a:xfrm flipH="false" flipV="false" rot="0">
            <a:off x="14942102" y="4620557"/>
            <a:ext cx="1943507" cy="3292973"/>
          </a:xfrm>
          <a:custGeom>
            <a:avLst/>
            <a:gdLst/>
            <a:ahLst/>
            <a:cxnLst/>
            <a:rect r="r" b="b" t="t" l="l"/>
            <a:pathLst>
              <a:path h="3292973" w="1943507">
                <a:moveTo>
                  <a:pt x="0" y="0"/>
                </a:moveTo>
                <a:lnTo>
                  <a:pt x="1943507" y="0"/>
                </a:lnTo>
                <a:lnTo>
                  <a:pt x="1943507" y="3292973"/>
                </a:lnTo>
                <a:lnTo>
                  <a:pt x="0" y="3292973"/>
                </a:lnTo>
                <a:lnTo>
                  <a:pt x="0" y="0"/>
                </a:lnTo>
                <a:close/>
              </a:path>
            </a:pathLst>
          </a:custGeom>
          <a:blipFill>
            <a:blip r:embed="rId6"/>
            <a:stretch>
              <a:fillRect l="-1372" t="0" r="-1372" b="0"/>
            </a:stretch>
          </a:blipFill>
        </p:spPr>
      </p:sp>
      <p:sp>
        <p:nvSpPr>
          <p:cNvPr name="Freeform 12" id="12"/>
          <p:cNvSpPr/>
          <p:nvPr/>
        </p:nvSpPr>
        <p:spPr>
          <a:xfrm flipH="false" flipV="false" rot="0">
            <a:off x="9551081" y="4575906"/>
            <a:ext cx="2454626" cy="3326020"/>
          </a:xfrm>
          <a:custGeom>
            <a:avLst/>
            <a:gdLst/>
            <a:ahLst/>
            <a:cxnLst/>
            <a:rect r="r" b="b" t="t" l="l"/>
            <a:pathLst>
              <a:path h="3326020" w="2454626">
                <a:moveTo>
                  <a:pt x="0" y="0"/>
                </a:moveTo>
                <a:lnTo>
                  <a:pt x="2454626" y="0"/>
                </a:lnTo>
                <a:lnTo>
                  <a:pt x="2454626" y="3326020"/>
                </a:lnTo>
                <a:lnTo>
                  <a:pt x="0" y="3326020"/>
                </a:lnTo>
                <a:lnTo>
                  <a:pt x="0" y="0"/>
                </a:lnTo>
                <a:close/>
              </a:path>
            </a:pathLst>
          </a:custGeom>
          <a:blipFill>
            <a:blip r:embed="rId7"/>
            <a:stretch>
              <a:fillRect l="-26595" t="0" r="-119330" b="-3659"/>
            </a:stretch>
          </a:blipFill>
        </p:spPr>
      </p:sp>
      <p:sp>
        <p:nvSpPr>
          <p:cNvPr name="Freeform 13" id="13"/>
          <p:cNvSpPr/>
          <p:nvPr/>
        </p:nvSpPr>
        <p:spPr>
          <a:xfrm flipH="false" flipV="false" rot="0">
            <a:off x="7061987" y="4575906"/>
            <a:ext cx="2205390" cy="3326020"/>
          </a:xfrm>
          <a:custGeom>
            <a:avLst/>
            <a:gdLst/>
            <a:ahLst/>
            <a:cxnLst/>
            <a:rect r="r" b="b" t="t" l="l"/>
            <a:pathLst>
              <a:path h="3326020" w="2205390">
                <a:moveTo>
                  <a:pt x="0" y="0"/>
                </a:moveTo>
                <a:lnTo>
                  <a:pt x="2205390" y="0"/>
                </a:lnTo>
                <a:lnTo>
                  <a:pt x="2205390" y="3326020"/>
                </a:lnTo>
                <a:lnTo>
                  <a:pt x="0" y="3326020"/>
                </a:lnTo>
                <a:lnTo>
                  <a:pt x="0" y="0"/>
                </a:lnTo>
                <a:close/>
              </a:path>
            </a:pathLst>
          </a:custGeom>
          <a:blipFill>
            <a:blip r:embed="rId8"/>
            <a:stretch>
              <a:fillRect l="0" t="-321" r="0" b="-4356"/>
            </a:stretch>
          </a:blipFill>
        </p:spPr>
      </p:sp>
      <p:sp>
        <p:nvSpPr>
          <p:cNvPr name="Freeform 14" id="14"/>
          <p:cNvSpPr/>
          <p:nvPr/>
        </p:nvSpPr>
        <p:spPr>
          <a:xfrm flipH="false" flipV="false" rot="0">
            <a:off x="2319597" y="4653419"/>
            <a:ext cx="4561685" cy="999242"/>
          </a:xfrm>
          <a:custGeom>
            <a:avLst/>
            <a:gdLst/>
            <a:ahLst/>
            <a:cxnLst/>
            <a:rect r="r" b="b" t="t" l="l"/>
            <a:pathLst>
              <a:path h="999242" w="4561685">
                <a:moveTo>
                  <a:pt x="0" y="0"/>
                </a:moveTo>
                <a:lnTo>
                  <a:pt x="4561686" y="0"/>
                </a:lnTo>
                <a:lnTo>
                  <a:pt x="4561686" y="999242"/>
                </a:lnTo>
                <a:lnTo>
                  <a:pt x="0" y="999242"/>
                </a:lnTo>
                <a:lnTo>
                  <a:pt x="0" y="0"/>
                </a:lnTo>
                <a:close/>
              </a:path>
            </a:pathLst>
          </a:custGeom>
          <a:blipFill>
            <a:blip r:embed="rId9"/>
            <a:stretch>
              <a:fillRect l="0" t="-454" r="0" b="-135631"/>
            </a:stretch>
          </a:blipFill>
        </p:spPr>
      </p:sp>
      <p:sp>
        <p:nvSpPr>
          <p:cNvPr name="Freeform 15" id="15"/>
          <p:cNvSpPr/>
          <p:nvPr/>
        </p:nvSpPr>
        <p:spPr>
          <a:xfrm flipH="false" flipV="false" rot="0">
            <a:off x="2319597" y="5866993"/>
            <a:ext cx="4561685" cy="1887004"/>
          </a:xfrm>
          <a:custGeom>
            <a:avLst/>
            <a:gdLst/>
            <a:ahLst/>
            <a:cxnLst/>
            <a:rect r="r" b="b" t="t" l="l"/>
            <a:pathLst>
              <a:path h="1887004" w="4561685">
                <a:moveTo>
                  <a:pt x="0" y="0"/>
                </a:moveTo>
                <a:lnTo>
                  <a:pt x="4561686" y="0"/>
                </a:lnTo>
                <a:lnTo>
                  <a:pt x="4561686" y="1887004"/>
                </a:lnTo>
                <a:lnTo>
                  <a:pt x="0" y="1887004"/>
                </a:lnTo>
                <a:lnTo>
                  <a:pt x="0" y="0"/>
                </a:lnTo>
                <a:close/>
              </a:path>
            </a:pathLst>
          </a:custGeom>
          <a:blipFill>
            <a:blip r:embed="rId10"/>
            <a:stretch>
              <a:fillRect l="-1372" t="0" r="-1372" b="0"/>
            </a:stretch>
          </a:blipFill>
        </p:spPr>
      </p:sp>
      <p:sp>
        <p:nvSpPr>
          <p:cNvPr name="TextBox 16" id="16"/>
          <p:cNvSpPr txBox="true"/>
          <p:nvPr/>
        </p:nvSpPr>
        <p:spPr>
          <a:xfrm rot="0">
            <a:off x="2319597" y="4167364"/>
            <a:ext cx="2730269" cy="319914"/>
          </a:xfrm>
          <a:prstGeom prst="rect">
            <a:avLst/>
          </a:prstGeom>
        </p:spPr>
        <p:txBody>
          <a:bodyPr anchor="t" rtlCol="false" tIns="0" lIns="0" bIns="0" rIns="0">
            <a:spAutoFit/>
          </a:bodyPr>
          <a:lstStyle/>
          <a:p>
            <a:pPr algn="ctr" marL="0" indent="0" lvl="0">
              <a:lnSpc>
                <a:spcPts val="2692"/>
              </a:lnSpc>
            </a:pPr>
            <a:r>
              <a:rPr lang="en-US" b="true" sz="1923">
                <a:solidFill>
                  <a:srgbClr val="F5831E"/>
                </a:solidFill>
                <a:latin typeface="DM Sans Bold"/>
                <a:ea typeface="DM Sans Bold"/>
                <a:cs typeface="DM Sans Bold"/>
                <a:sym typeface="DM Sans Bold"/>
              </a:rPr>
              <a:t>Celebrity Behaviours</a:t>
            </a:r>
          </a:p>
        </p:txBody>
      </p:sp>
      <p:sp>
        <p:nvSpPr>
          <p:cNvPr name="TextBox 17" id="17"/>
          <p:cNvSpPr txBox="true"/>
          <p:nvPr/>
        </p:nvSpPr>
        <p:spPr>
          <a:xfrm rot="0">
            <a:off x="13912833" y="4144323"/>
            <a:ext cx="1874965" cy="319914"/>
          </a:xfrm>
          <a:prstGeom prst="rect">
            <a:avLst/>
          </a:prstGeom>
        </p:spPr>
        <p:txBody>
          <a:bodyPr anchor="t" rtlCol="false" tIns="0" lIns="0" bIns="0" rIns="0">
            <a:spAutoFit/>
          </a:bodyPr>
          <a:lstStyle/>
          <a:p>
            <a:pPr algn="ctr" marL="0" indent="0" lvl="0">
              <a:lnSpc>
                <a:spcPts val="2692"/>
              </a:lnSpc>
            </a:pPr>
            <a:r>
              <a:rPr lang="en-US" b="true" sz="1923">
                <a:solidFill>
                  <a:srgbClr val="F5831E"/>
                </a:solidFill>
                <a:latin typeface="DM Sans Bold"/>
                <a:ea typeface="DM Sans Bold"/>
                <a:cs typeface="DM Sans Bold"/>
                <a:sym typeface="DM Sans Bold"/>
              </a:rPr>
              <a:t>Memes</a:t>
            </a:r>
          </a:p>
        </p:txBody>
      </p:sp>
      <p:sp>
        <p:nvSpPr>
          <p:cNvPr name="TextBox 18" id="18"/>
          <p:cNvSpPr txBox="true"/>
          <p:nvPr/>
        </p:nvSpPr>
        <p:spPr>
          <a:xfrm rot="0">
            <a:off x="8010176" y="4144323"/>
            <a:ext cx="3081809" cy="319914"/>
          </a:xfrm>
          <a:prstGeom prst="rect">
            <a:avLst/>
          </a:prstGeom>
        </p:spPr>
        <p:txBody>
          <a:bodyPr anchor="t" rtlCol="false" tIns="0" lIns="0" bIns="0" rIns="0">
            <a:spAutoFit/>
          </a:bodyPr>
          <a:lstStyle/>
          <a:p>
            <a:pPr algn="ctr" marL="0" indent="0" lvl="0">
              <a:lnSpc>
                <a:spcPts val="2692"/>
              </a:lnSpc>
            </a:pPr>
            <a:r>
              <a:rPr lang="en-US" b="true" sz="1923">
                <a:solidFill>
                  <a:srgbClr val="F5831E"/>
                </a:solidFill>
                <a:latin typeface="DM Sans Bold"/>
                <a:ea typeface="DM Sans Bold"/>
                <a:cs typeface="DM Sans Bold"/>
                <a:sym typeface="DM Sans Bold"/>
              </a:rPr>
              <a:t>Social Media Maps</a:t>
            </a:r>
          </a:p>
        </p:txBody>
      </p:sp>
      <p:sp>
        <p:nvSpPr>
          <p:cNvPr name="Freeform 19" id="19"/>
          <p:cNvSpPr/>
          <p:nvPr/>
        </p:nvSpPr>
        <p:spPr>
          <a:xfrm flipH="false" flipV="false" rot="0">
            <a:off x="17401303" y="21482"/>
            <a:ext cx="886697" cy="886697"/>
          </a:xfrm>
          <a:custGeom>
            <a:avLst/>
            <a:gdLst/>
            <a:ahLst/>
            <a:cxnLst/>
            <a:rect r="r" b="b" t="t" l="l"/>
            <a:pathLst>
              <a:path h="886697" w="886697">
                <a:moveTo>
                  <a:pt x="0" y="0"/>
                </a:moveTo>
                <a:lnTo>
                  <a:pt x="886697" y="0"/>
                </a:lnTo>
                <a:lnTo>
                  <a:pt x="886697" y="886697"/>
                </a:lnTo>
                <a:lnTo>
                  <a:pt x="0" y="886697"/>
                </a:lnTo>
                <a:lnTo>
                  <a:pt x="0" y="0"/>
                </a:lnTo>
                <a:close/>
              </a:path>
            </a:pathLst>
          </a:custGeom>
          <a:blipFill>
            <a:blip r:embed="rId11"/>
            <a:stretch>
              <a:fillRect l="0" t="0" r="0" b="0"/>
            </a:stretch>
          </a:blipFill>
        </p:spPr>
      </p:sp>
      <p:sp>
        <p:nvSpPr>
          <p:cNvPr name="Freeform 20" id="20"/>
          <p:cNvSpPr/>
          <p:nvPr/>
        </p:nvSpPr>
        <p:spPr>
          <a:xfrm flipH="false" flipV="false" rot="0">
            <a:off x="-299960" y="-240406"/>
            <a:ext cx="1425283" cy="1438857"/>
          </a:xfrm>
          <a:custGeom>
            <a:avLst/>
            <a:gdLst/>
            <a:ahLst/>
            <a:cxnLst/>
            <a:rect r="r" b="b" t="t" l="l"/>
            <a:pathLst>
              <a:path h="1438857" w="1425283">
                <a:moveTo>
                  <a:pt x="0" y="0"/>
                </a:moveTo>
                <a:lnTo>
                  <a:pt x="1425283" y="0"/>
                </a:lnTo>
                <a:lnTo>
                  <a:pt x="1425283" y="1438857"/>
                </a:lnTo>
                <a:lnTo>
                  <a:pt x="0" y="1438857"/>
                </a:lnTo>
                <a:lnTo>
                  <a:pt x="0" y="0"/>
                </a:lnTo>
                <a:close/>
              </a:path>
            </a:pathLst>
          </a:custGeom>
          <a:blipFill>
            <a:blip r:embed="rId12"/>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EC5F4"/>
        </a:solidFill>
      </p:bgPr>
    </p:bg>
    <p:spTree>
      <p:nvGrpSpPr>
        <p:cNvPr id="1" name=""/>
        <p:cNvGrpSpPr/>
        <p:nvPr/>
      </p:nvGrpSpPr>
      <p:grpSpPr>
        <a:xfrm>
          <a:off x="0" y="0"/>
          <a:ext cx="0" cy="0"/>
          <a:chOff x="0" y="0"/>
          <a:chExt cx="0" cy="0"/>
        </a:xfrm>
      </p:grpSpPr>
      <p:grpSp>
        <p:nvGrpSpPr>
          <p:cNvPr name="Group 2" id="2"/>
          <p:cNvGrpSpPr/>
          <p:nvPr/>
        </p:nvGrpSpPr>
        <p:grpSpPr>
          <a:xfrm rot="9878">
            <a:off x="1138663" y="489195"/>
            <a:ext cx="16491436" cy="9308609"/>
            <a:chOff x="0" y="0"/>
            <a:chExt cx="4343423" cy="2451650"/>
          </a:xfrm>
        </p:grpSpPr>
        <p:sp>
          <p:nvSpPr>
            <p:cNvPr name="Freeform 3" id="3"/>
            <p:cNvSpPr/>
            <p:nvPr/>
          </p:nvSpPr>
          <p:spPr>
            <a:xfrm flipH="false" flipV="false" rot="0">
              <a:off x="0" y="0"/>
              <a:ext cx="4343424" cy="2451650"/>
            </a:xfrm>
            <a:custGeom>
              <a:avLst/>
              <a:gdLst/>
              <a:ahLst/>
              <a:cxnLst/>
              <a:rect r="r" b="b" t="t" l="l"/>
              <a:pathLst>
                <a:path h="2451650" w="4343424">
                  <a:moveTo>
                    <a:pt x="0" y="0"/>
                  </a:moveTo>
                  <a:lnTo>
                    <a:pt x="4343424" y="0"/>
                  </a:lnTo>
                  <a:lnTo>
                    <a:pt x="4343424" y="2451650"/>
                  </a:lnTo>
                  <a:lnTo>
                    <a:pt x="0" y="2451650"/>
                  </a:lnTo>
                  <a:close/>
                </a:path>
              </a:pathLst>
            </a:custGeom>
            <a:solidFill>
              <a:srgbClr val="6DC0DB"/>
            </a:solidFill>
          </p:spPr>
        </p:sp>
        <p:sp>
          <p:nvSpPr>
            <p:cNvPr name="TextBox 4" id="4"/>
            <p:cNvSpPr txBox="true"/>
            <p:nvPr/>
          </p:nvSpPr>
          <p:spPr>
            <a:xfrm>
              <a:off x="0" y="-38100"/>
              <a:ext cx="4343423" cy="2489750"/>
            </a:xfrm>
            <a:prstGeom prst="rect">
              <a:avLst/>
            </a:prstGeom>
          </p:spPr>
          <p:txBody>
            <a:bodyPr anchor="ctr" rtlCol="false" tIns="50800" lIns="50800" bIns="50800" rIns="50800"/>
            <a:lstStyle/>
            <a:p>
              <a:pPr algn="ctr">
                <a:lnSpc>
                  <a:spcPts val="2424"/>
                </a:lnSpc>
              </a:pPr>
            </a:p>
          </p:txBody>
        </p:sp>
      </p:grpSp>
      <p:sp>
        <p:nvSpPr>
          <p:cNvPr name="Freeform 5" id="5"/>
          <p:cNvSpPr/>
          <p:nvPr/>
        </p:nvSpPr>
        <p:spPr>
          <a:xfrm flipH="false" flipV="false" rot="-5390121">
            <a:off x="-3197256" y="4322295"/>
            <a:ext cx="9308609" cy="1598234"/>
          </a:xfrm>
          <a:custGeom>
            <a:avLst/>
            <a:gdLst/>
            <a:ahLst/>
            <a:cxnLst/>
            <a:rect r="r" b="b" t="t" l="l"/>
            <a:pathLst>
              <a:path h="1598234" w="9308609">
                <a:moveTo>
                  <a:pt x="0" y="0"/>
                </a:moveTo>
                <a:lnTo>
                  <a:pt x="9308609" y="0"/>
                </a:lnTo>
                <a:lnTo>
                  <a:pt x="9308609" y="1598234"/>
                </a:lnTo>
                <a:lnTo>
                  <a:pt x="0" y="1598234"/>
                </a:lnTo>
                <a:lnTo>
                  <a:pt x="0" y="0"/>
                </a:lnTo>
                <a:close/>
              </a:path>
            </a:pathLst>
          </a:custGeom>
          <a:blipFill>
            <a:blip r:embed="rId3">
              <a:extLst>
                <a:ext uri="{96DAC541-7B7A-43D3-8B79-37D633B846F1}">
                  <asvg:svgBlip xmlns:asvg="http://schemas.microsoft.com/office/drawing/2016/SVG/main" r:embed="rId4"/>
                </a:ext>
              </a:extLst>
            </a:blip>
            <a:stretch>
              <a:fillRect l="0" t="0" r="0" b="-725887"/>
            </a:stretch>
          </a:blipFill>
        </p:spPr>
      </p:sp>
      <p:grpSp>
        <p:nvGrpSpPr>
          <p:cNvPr name="Group 6" id="6"/>
          <p:cNvGrpSpPr/>
          <p:nvPr/>
        </p:nvGrpSpPr>
        <p:grpSpPr>
          <a:xfrm rot="9878">
            <a:off x="2239599" y="766676"/>
            <a:ext cx="15007133" cy="8769649"/>
            <a:chOff x="0" y="0"/>
            <a:chExt cx="3952496" cy="2309702"/>
          </a:xfrm>
        </p:grpSpPr>
        <p:sp>
          <p:nvSpPr>
            <p:cNvPr name="Freeform 7" id="7"/>
            <p:cNvSpPr/>
            <p:nvPr/>
          </p:nvSpPr>
          <p:spPr>
            <a:xfrm flipH="false" flipV="false" rot="0">
              <a:off x="0" y="0"/>
              <a:ext cx="3952496" cy="2309702"/>
            </a:xfrm>
            <a:custGeom>
              <a:avLst/>
              <a:gdLst/>
              <a:ahLst/>
              <a:cxnLst/>
              <a:rect r="r" b="b" t="t" l="l"/>
              <a:pathLst>
                <a:path h="2309702" w="3952496">
                  <a:moveTo>
                    <a:pt x="0" y="0"/>
                  </a:moveTo>
                  <a:lnTo>
                    <a:pt x="3952496" y="0"/>
                  </a:lnTo>
                  <a:lnTo>
                    <a:pt x="3952496" y="2309702"/>
                  </a:lnTo>
                  <a:lnTo>
                    <a:pt x="0" y="2309702"/>
                  </a:lnTo>
                  <a:close/>
                </a:path>
              </a:pathLst>
            </a:custGeom>
            <a:solidFill>
              <a:srgbClr val="FFF4F8"/>
            </a:solidFill>
          </p:spPr>
        </p:sp>
        <p:sp>
          <p:nvSpPr>
            <p:cNvPr name="TextBox 8" id="8"/>
            <p:cNvSpPr txBox="true"/>
            <p:nvPr/>
          </p:nvSpPr>
          <p:spPr>
            <a:xfrm>
              <a:off x="0" y="-38100"/>
              <a:ext cx="3952496" cy="2347802"/>
            </a:xfrm>
            <a:prstGeom prst="rect">
              <a:avLst/>
            </a:prstGeom>
          </p:spPr>
          <p:txBody>
            <a:bodyPr anchor="ctr" rtlCol="false" tIns="50800" lIns="50800" bIns="50800" rIns="50800"/>
            <a:lstStyle/>
            <a:p>
              <a:pPr algn="ctr">
                <a:lnSpc>
                  <a:spcPts val="2424"/>
                </a:lnSpc>
              </a:pPr>
            </a:p>
          </p:txBody>
        </p:sp>
      </p:grpSp>
      <p:sp>
        <p:nvSpPr>
          <p:cNvPr name="TextBox 9" id="9"/>
          <p:cNvSpPr txBox="true"/>
          <p:nvPr/>
        </p:nvSpPr>
        <p:spPr>
          <a:xfrm rot="0">
            <a:off x="2433679" y="1220452"/>
            <a:ext cx="13984317" cy="1602539"/>
          </a:xfrm>
          <a:prstGeom prst="rect">
            <a:avLst/>
          </a:prstGeom>
        </p:spPr>
        <p:txBody>
          <a:bodyPr anchor="t" rtlCol="false" tIns="0" lIns="0" bIns="0" rIns="0">
            <a:spAutoFit/>
          </a:bodyPr>
          <a:lstStyle/>
          <a:p>
            <a:pPr algn="ctr">
              <a:lnSpc>
                <a:spcPts val="12471"/>
              </a:lnSpc>
              <a:spcBef>
                <a:spcPct val="0"/>
              </a:spcBef>
            </a:pPr>
            <a:r>
              <a:rPr lang="en-US" b="true" sz="8907" spc="-302">
                <a:solidFill>
                  <a:srgbClr val="0F105A"/>
                </a:solidFill>
                <a:latin typeface="Poppins Bold"/>
                <a:ea typeface="Poppins Bold"/>
                <a:cs typeface="Poppins Bold"/>
                <a:sym typeface="Poppins Bold"/>
              </a:rPr>
              <a:t>What is stalking?</a:t>
            </a:r>
          </a:p>
        </p:txBody>
      </p:sp>
      <p:sp>
        <p:nvSpPr>
          <p:cNvPr name="TextBox 10" id="10"/>
          <p:cNvSpPr txBox="true"/>
          <p:nvPr/>
        </p:nvSpPr>
        <p:spPr>
          <a:xfrm rot="0">
            <a:off x="2433679" y="3560453"/>
            <a:ext cx="14425098" cy="4828057"/>
          </a:xfrm>
          <a:prstGeom prst="rect">
            <a:avLst/>
          </a:prstGeom>
        </p:spPr>
        <p:txBody>
          <a:bodyPr anchor="t" rtlCol="false" tIns="0" lIns="0" bIns="0" rIns="0">
            <a:spAutoFit/>
          </a:bodyPr>
          <a:lstStyle/>
          <a:p>
            <a:pPr algn="ctr">
              <a:lnSpc>
                <a:spcPts val="9511"/>
              </a:lnSpc>
              <a:spcBef>
                <a:spcPct val="0"/>
              </a:spcBef>
            </a:pPr>
            <a:r>
              <a:rPr lang="en-US" b="true" sz="6794" spc="-230">
                <a:solidFill>
                  <a:srgbClr val="0F105A"/>
                </a:solidFill>
                <a:latin typeface="Poppins Bold"/>
                <a:ea typeface="Poppins Bold"/>
                <a:cs typeface="Poppins Bold"/>
                <a:sym typeface="Poppins Bold"/>
              </a:rPr>
              <a:t>Stalking is a pattern of </a:t>
            </a:r>
            <a:r>
              <a:rPr lang="en-US" b="true" sz="6794" spc="-230">
                <a:solidFill>
                  <a:srgbClr val="FC530A"/>
                </a:solidFill>
                <a:latin typeface="Poppins Bold"/>
                <a:ea typeface="Poppins Bold"/>
                <a:cs typeface="Poppins Bold"/>
                <a:sym typeface="Poppins Bold"/>
              </a:rPr>
              <a:t>repeated, unwanted behaviour </a:t>
            </a:r>
            <a:r>
              <a:rPr lang="en-US" b="true" sz="6794" spc="-230">
                <a:solidFill>
                  <a:srgbClr val="0F105A"/>
                </a:solidFill>
                <a:latin typeface="Poppins Bold"/>
                <a:ea typeface="Poppins Bold"/>
                <a:cs typeface="Poppins Bold"/>
                <a:sym typeface="Poppins Bold"/>
              </a:rPr>
              <a:t>that makes you feel</a:t>
            </a:r>
            <a:r>
              <a:rPr lang="en-US" b="true" sz="6794" spc="-230">
                <a:solidFill>
                  <a:srgbClr val="FC530A"/>
                </a:solidFill>
                <a:latin typeface="Poppins Bold"/>
                <a:ea typeface="Poppins Bold"/>
                <a:cs typeface="Poppins Bold"/>
                <a:sym typeface="Poppins Bold"/>
              </a:rPr>
              <a:t> uncomfortable and uneasy.</a:t>
            </a:r>
          </a:p>
        </p:txBody>
      </p:sp>
      <p:sp>
        <p:nvSpPr>
          <p:cNvPr name="Freeform 11" id="11"/>
          <p:cNvSpPr/>
          <p:nvPr/>
        </p:nvSpPr>
        <p:spPr>
          <a:xfrm flipH="false" flipV="false" rot="0">
            <a:off x="17410828" y="21482"/>
            <a:ext cx="886697" cy="886697"/>
          </a:xfrm>
          <a:custGeom>
            <a:avLst/>
            <a:gdLst/>
            <a:ahLst/>
            <a:cxnLst/>
            <a:rect r="r" b="b" t="t" l="l"/>
            <a:pathLst>
              <a:path h="886697" w="886697">
                <a:moveTo>
                  <a:pt x="0" y="0"/>
                </a:moveTo>
                <a:lnTo>
                  <a:pt x="886697" y="0"/>
                </a:lnTo>
                <a:lnTo>
                  <a:pt x="886697" y="886697"/>
                </a:lnTo>
                <a:lnTo>
                  <a:pt x="0" y="886697"/>
                </a:lnTo>
                <a:lnTo>
                  <a:pt x="0" y="0"/>
                </a:lnTo>
                <a:close/>
              </a:path>
            </a:pathLst>
          </a:custGeom>
          <a:blipFill>
            <a:blip r:embed="rId5"/>
            <a:stretch>
              <a:fillRect l="0" t="0" r="0" b="0"/>
            </a:stretch>
          </a:blipFill>
        </p:spPr>
      </p:sp>
      <p:sp>
        <p:nvSpPr>
          <p:cNvPr name="Freeform 12" id="12"/>
          <p:cNvSpPr/>
          <p:nvPr/>
        </p:nvSpPr>
        <p:spPr>
          <a:xfrm flipH="false" flipV="false" rot="0">
            <a:off x="-290435" y="-240406"/>
            <a:ext cx="1425283" cy="1438857"/>
          </a:xfrm>
          <a:custGeom>
            <a:avLst/>
            <a:gdLst/>
            <a:ahLst/>
            <a:cxnLst/>
            <a:rect r="r" b="b" t="t" l="l"/>
            <a:pathLst>
              <a:path h="1438857" w="1425283">
                <a:moveTo>
                  <a:pt x="0" y="0"/>
                </a:moveTo>
                <a:lnTo>
                  <a:pt x="1425283" y="0"/>
                </a:lnTo>
                <a:lnTo>
                  <a:pt x="1425283" y="1438857"/>
                </a:lnTo>
                <a:lnTo>
                  <a:pt x="0" y="1438857"/>
                </a:lnTo>
                <a:lnTo>
                  <a:pt x="0" y="0"/>
                </a:lnTo>
                <a:close/>
              </a:path>
            </a:pathLst>
          </a:custGeom>
          <a:blipFill>
            <a:blip r:embed="rId6"/>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EC5F4"/>
        </a:solidFill>
      </p:bgPr>
    </p:bg>
    <p:spTree>
      <p:nvGrpSpPr>
        <p:cNvPr id="1" name=""/>
        <p:cNvGrpSpPr/>
        <p:nvPr/>
      </p:nvGrpSpPr>
      <p:grpSpPr>
        <a:xfrm>
          <a:off x="0" y="0"/>
          <a:ext cx="0" cy="0"/>
          <a:chOff x="0" y="0"/>
          <a:chExt cx="0" cy="0"/>
        </a:xfrm>
      </p:grpSpPr>
      <p:grpSp>
        <p:nvGrpSpPr>
          <p:cNvPr name="Group 2" id="2"/>
          <p:cNvGrpSpPr/>
          <p:nvPr/>
        </p:nvGrpSpPr>
        <p:grpSpPr>
          <a:xfrm rot="9878">
            <a:off x="1138663" y="489195"/>
            <a:ext cx="16491436" cy="9308609"/>
            <a:chOff x="0" y="0"/>
            <a:chExt cx="4343423" cy="2451650"/>
          </a:xfrm>
        </p:grpSpPr>
        <p:sp>
          <p:nvSpPr>
            <p:cNvPr name="Freeform 3" id="3"/>
            <p:cNvSpPr/>
            <p:nvPr/>
          </p:nvSpPr>
          <p:spPr>
            <a:xfrm flipH="false" flipV="false" rot="0">
              <a:off x="0" y="0"/>
              <a:ext cx="4343424" cy="2451650"/>
            </a:xfrm>
            <a:custGeom>
              <a:avLst/>
              <a:gdLst/>
              <a:ahLst/>
              <a:cxnLst/>
              <a:rect r="r" b="b" t="t" l="l"/>
              <a:pathLst>
                <a:path h="2451650" w="4343424">
                  <a:moveTo>
                    <a:pt x="0" y="0"/>
                  </a:moveTo>
                  <a:lnTo>
                    <a:pt x="4343424" y="0"/>
                  </a:lnTo>
                  <a:lnTo>
                    <a:pt x="4343424" y="2451650"/>
                  </a:lnTo>
                  <a:lnTo>
                    <a:pt x="0" y="2451650"/>
                  </a:lnTo>
                  <a:close/>
                </a:path>
              </a:pathLst>
            </a:custGeom>
            <a:solidFill>
              <a:srgbClr val="6DC0DB"/>
            </a:solidFill>
          </p:spPr>
        </p:sp>
        <p:sp>
          <p:nvSpPr>
            <p:cNvPr name="TextBox 4" id="4"/>
            <p:cNvSpPr txBox="true"/>
            <p:nvPr/>
          </p:nvSpPr>
          <p:spPr>
            <a:xfrm>
              <a:off x="0" y="-38100"/>
              <a:ext cx="4343423" cy="2489750"/>
            </a:xfrm>
            <a:prstGeom prst="rect">
              <a:avLst/>
            </a:prstGeom>
          </p:spPr>
          <p:txBody>
            <a:bodyPr anchor="ctr" rtlCol="false" tIns="50800" lIns="50800" bIns="50800" rIns="50800"/>
            <a:lstStyle/>
            <a:p>
              <a:pPr algn="ctr">
                <a:lnSpc>
                  <a:spcPts val="2424"/>
                </a:lnSpc>
              </a:pPr>
            </a:p>
          </p:txBody>
        </p:sp>
      </p:grpSp>
      <p:sp>
        <p:nvSpPr>
          <p:cNvPr name="Freeform 5" id="5"/>
          <p:cNvSpPr/>
          <p:nvPr/>
        </p:nvSpPr>
        <p:spPr>
          <a:xfrm flipH="false" flipV="false" rot="-5390121">
            <a:off x="-3197256" y="4322295"/>
            <a:ext cx="9308609" cy="1598234"/>
          </a:xfrm>
          <a:custGeom>
            <a:avLst/>
            <a:gdLst/>
            <a:ahLst/>
            <a:cxnLst/>
            <a:rect r="r" b="b" t="t" l="l"/>
            <a:pathLst>
              <a:path h="1598234" w="9308609">
                <a:moveTo>
                  <a:pt x="0" y="0"/>
                </a:moveTo>
                <a:lnTo>
                  <a:pt x="9308609" y="0"/>
                </a:lnTo>
                <a:lnTo>
                  <a:pt x="9308609" y="1598234"/>
                </a:lnTo>
                <a:lnTo>
                  <a:pt x="0" y="1598234"/>
                </a:lnTo>
                <a:lnTo>
                  <a:pt x="0" y="0"/>
                </a:lnTo>
                <a:close/>
              </a:path>
            </a:pathLst>
          </a:custGeom>
          <a:blipFill>
            <a:blip r:embed="rId3">
              <a:extLst>
                <a:ext uri="{96DAC541-7B7A-43D3-8B79-37D633B846F1}">
                  <asvg:svgBlip xmlns:asvg="http://schemas.microsoft.com/office/drawing/2016/SVG/main" r:embed="rId4"/>
                </a:ext>
              </a:extLst>
            </a:blip>
            <a:stretch>
              <a:fillRect l="0" t="0" r="0" b="-725887"/>
            </a:stretch>
          </a:blipFill>
        </p:spPr>
      </p:sp>
      <p:grpSp>
        <p:nvGrpSpPr>
          <p:cNvPr name="Group 6" id="6"/>
          <p:cNvGrpSpPr/>
          <p:nvPr/>
        </p:nvGrpSpPr>
        <p:grpSpPr>
          <a:xfrm rot="9878">
            <a:off x="2239599" y="766676"/>
            <a:ext cx="15007133" cy="8769649"/>
            <a:chOff x="0" y="0"/>
            <a:chExt cx="3952496" cy="2309702"/>
          </a:xfrm>
        </p:grpSpPr>
        <p:sp>
          <p:nvSpPr>
            <p:cNvPr name="Freeform 7" id="7"/>
            <p:cNvSpPr/>
            <p:nvPr/>
          </p:nvSpPr>
          <p:spPr>
            <a:xfrm flipH="false" flipV="false" rot="0">
              <a:off x="0" y="0"/>
              <a:ext cx="3952496" cy="2309702"/>
            </a:xfrm>
            <a:custGeom>
              <a:avLst/>
              <a:gdLst/>
              <a:ahLst/>
              <a:cxnLst/>
              <a:rect r="r" b="b" t="t" l="l"/>
              <a:pathLst>
                <a:path h="2309702" w="3952496">
                  <a:moveTo>
                    <a:pt x="0" y="0"/>
                  </a:moveTo>
                  <a:lnTo>
                    <a:pt x="3952496" y="0"/>
                  </a:lnTo>
                  <a:lnTo>
                    <a:pt x="3952496" y="2309702"/>
                  </a:lnTo>
                  <a:lnTo>
                    <a:pt x="0" y="2309702"/>
                  </a:lnTo>
                  <a:close/>
                </a:path>
              </a:pathLst>
            </a:custGeom>
            <a:solidFill>
              <a:srgbClr val="FFF4F8"/>
            </a:solidFill>
          </p:spPr>
        </p:sp>
        <p:sp>
          <p:nvSpPr>
            <p:cNvPr name="TextBox 8" id="8"/>
            <p:cNvSpPr txBox="true"/>
            <p:nvPr/>
          </p:nvSpPr>
          <p:spPr>
            <a:xfrm>
              <a:off x="0" y="-38100"/>
              <a:ext cx="3952496" cy="2347802"/>
            </a:xfrm>
            <a:prstGeom prst="rect">
              <a:avLst/>
            </a:prstGeom>
          </p:spPr>
          <p:txBody>
            <a:bodyPr anchor="ctr" rtlCol="false" tIns="50800" lIns="50800" bIns="50800" rIns="50800"/>
            <a:lstStyle/>
            <a:p>
              <a:pPr algn="ctr">
                <a:lnSpc>
                  <a:spcPts val="2424"/>
                </a:lnSpc>
              </a:pPr>
            </a:p>
          </p:txBody>
        </p:sp>
      </p:grpSp>
      <p:sp>
        <p:nvSpPr>
          <p:cNvPr name="TextBox 9" id="9"/>
          <p:cNvSpPr txBox="true"/>
          <p:nvPr/>
        </p:nvSpPr>
        <p:spPr>
          <a:xfrm rot="0">
            <a:off x="2433679" y="1220452"/>
            <a:ext cx="13984317" cy="1602539"/>
          </a:xfrm>
          <a:prstGeom prst="rect">
            <a:avLst/>
          </a:prstGeom>
        </p:spPr>
        <p:txBody>
          <a:bodyPr anchor="t" rtlCol="false" tIns="0" lIns="0" bIns="0" rIns="0">
            <a:spAutoFit/>
          </a:bodyPr>
          <a:lstStyle/>
          <a:p>
            <a:pPr algn="ctr">
              <a:lnSpc>
                <a:spcPts val="12471"/>
              </a:lnSpc>
              <a:spcBef>
                <a:spcPct val="0"/>
              </a:spcBef>
            </a:pPr>
            <a:r>
              <a:rPr lang="en-US" b="true" sz="8907" spc="-302">
                <a:solidFill>
                  <a:srgbClr val="0F105A"/>
                </a:solidFill>
                <a:latin typeface="Poppins Bold"/>
                <a:ea typeface="Poppins Bold"/>
                <a:cs typeface="Poppins Bold"/>
                <a:sym typeface="Poppins Bold"/>
              </a:rPr>
              <a:t>Is this stalking?</a:t>
            </a:r>
          </a:p>
        </p:txBody>
      </p:sp>
      <p:sp>
        <p:nvSpPr>
          <p:cNvPr name="TextBox 10" id="10"/>
          <p:cNvSpPr txBox="true"/>
          <p:nvPr/>
        </p:nvSpPr>
        <p:spPr>
          <a:xfrm rot="0">
            <a:off x="6869148" y="8457691"/>
            <a:ext cx="4949235" cy="394153"/>
          </a:xfrm>
          <a:prstGeom prst="rect">
            <a:avLst/>
          </a:prstGeom>
        </p:spPr>
        <p:txBody>
          <a:bodyPr anchor="t" rtlCol="false" tIns="0" lIns="0" bIns="0" rIns="0">
            <a:spAutoFit/>
          </a:bodyPr>
          <a:lstStyle/>
          <a:p>
            <a:pPr algn="ctr">
              <a:lnSpc>
                <a:spcPts val="2607"/>
              </a:lnSpc>
            </a:pPr>
            <a:r>
              <a:rPr lang="en-US" sz="3258" b="true">
                <a:solidFill>
                  <a:srgbClr val="0F105A"/>
                </a:solidFill>
                <a:latin typeface="Poppins Bold"/>
                <a:ea typeface="Poppins Bold"/>
                <a:cs typeface="Poppins Bold"/>
                <a:sym typeface="Poppins Bold"/>
              </a:rPr>
              <a:t>How may Taylor feel? </a:t>
            </a:r>
          </a:p>
        </p:txBody>
      </p:sp>
      <p:grpSp>
        <p:nvGrpSpPr>
          <p:cNvPr name="Group 11" id="11"/>
          <p:cNvGrpSpPr/>
          <p:nvPr/>
        </p:nvGrpSpPr>
        <p:grpSpPr>
          <a:xfrm rot="0">
            <a:off x="3869583" y="3322184"/>
            <a:ext cx="10948366" cy="4190928"/>
            <a:chOff x="0" y="0"/>
            <a:chExt cx="17896473" cy="7410816"/>
          </a:xfrm>
        </p:grpSpPr>
        <p:sp>
          <p:nvSpPr>
            <p:cNvPr name="Freeform 12" id="12"/>
            <p:cNvSpPr/>
            <p:nvPr/>
          </p:nvSpPr>
          <p:spPr>
            <a:xfrm flipH="false" flipV="false" rot="0">
              <a:off x="15240" y="248920"/>
              <a:ext cx="17868533" cy="7140306"/>
            </a:xfrm>
            <a:custGeom>
              <a:avLst/>
              <a:gdLst/>
              <a:ahLst/>
              <a:cxnLst/>
              <a:rect r="r" b="b" t="t" l="l"/>
              <a:pathLst>
                <a:path h="7140306" w="17868533">
                  <a:moveTo>
                    <a:pt x="17865994" y="645160"/>
                  </a:moveTo>
                  <a:cubicBezTo>
                    <a:pt x="17868534" y="488950"/>
                    <a:pt x="17846944" y="30480"/>
                    <a:pt x="17846944" y="30480"/>
                  </a:cubicBezTo>
                  <a:cubicBezTo>
                    <a:pt x="17846944" y="30480"/>
                    <a:pt x="17462134" y="40640"/>
                    <a:pt x="12722158" y="40640"/>
                  </a:cubicBezTo>
                  <a:cubicBezTo>
                    <a:pt x="11321596"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6291946"/>
                    <a:pt x="21590" y="6483716"/>
                  </a:cubicBezTo>
                  <a:cubicBezTo>
                    <a:pt x="6350" y="6728826"/>
                    <a:pt x="0" y="7102206"/>
                    <a:pt x="0" y="7102206"/>
                  </a:cubicBezTo>
                  <a:cubicBezTo>
                    <a:pt x="204470" y="7132686"/>
                    <a:pt x="450850" y="7140306"/>
                    <a:pt x="657860" y="7137766"/>
                  </a:cubicBezTo>
                  <a:cubicBezTo>
                    <a:pt x="891540" y="7137766"/>
                    <a:pt x="9696939" y="7137766"/>
                    <a:pt x="9696939" y="7137766"/>
                  </a:cubicBezTo>
                  <a:lnTo>
                    <a:pt x="17826623" y="7123796"/>
                  </a:lnTo>
                  <a:cubicBezTo>
                    <a:pt x="17826623" y="7123796"/>
                    <a:pt x="17865994" y="6421486"/>
                    <a:pt x="17865994" y="6295756"/>
                  </a:cubicBezTo>
                  <a:cubicBezTo>
                    <a:pt x="17865994" y="6121766"/>
                    <a:pt x="17863453" y="803910"/>
                    <a:pt x="17865994" y="645160"/>
                  </a:cubicBezTo>
                  <a:close/>
                </a:path>
              </a:pathLst>
            </a:custGeom>
            <a:solidFill>
              <a:srgbClr val="FABE88"/>
            </a:solidFill>
          </p:spPr>
        </p:sp>
        <p:sp>
          <p:nvSpPr>
            <p:cNvPr name="Freeform 13" id="13"/>
            <p:cNvSpPr/>
            <p:nvPr/>
          </p:nvSpPr>
          <p:spPr>
            <a:xfrm flipH="false" flipV="false" rot="0">
              <a:off x="469900" y="10160"/>
              <a:ext cx="1583690" cy="554990"/>
            </a:xfrm>
            <a:custGeom>
              <a:avLst/>
              <a:gdLst/>
              <a:ahLst/>
              <a:cxnLst/>
              <a:rect r="r" b="b" t="t" l="l"/>
              <a:pathLst>
                <a:path h="554990" w="15836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40FDFD"/>
            </a:solidFill>
          </p:spPr>
        </p:sp>
      </p:grpSp>
      <p:sp>
        <p:nvSpPr>
          <p:cNvPr name="TextBox 14" id="14"/>
          <p:cNvSpPr txBox="true"/>
          <p:nvPr/>
        </p:nvSpPr>
        <p:spPr>
          <a:xfrm rot="0">
            <a:off x="5047288" y="4019336"/>
            <a:ext cx="8592956" cy="2834724"/>
          </a:xfrm>
          <a:prstGeom prst="rect">
            <a:avLst/>
          </a:prstGeom>
        </p:spPr>
        <p:txBody>
          <a:bodyPr anchor="t" rtlCol="false" tIns="0" lIns="0" bIns="0" rIns="0">
            <a:spAutoFit/>
          </a:bodyPr>
          <a:lstStyle/>
          <a:p>
            <a:pPr algn="ctr">
              <a:lnSpc>
                <a:spcPts val="5425"/>
              </a:lnSpc>
            </a:pPr>
            <a:r>
              <a:rPr lang="en-US" sz="5371" b="true">
                <a:solidFill>
                  <a:srgbClr val="0F105A"/>
                </a:solidFill>
                <a:latin typeface="Poppins Bold"/>
                <a:ea typeface="Poppins Bold"/>
                <a:cs typeface="Poppins Bold"/>
                <a:sym typeface="Poppins Bold"/>
              </a:rPr>
              <a:t>Alex repeatedly sends Taylor gifts and notes despite Taylor’s lack of interest.</a:t>
            </a:r>
          </a:p>
        </p:txBody>
      </p:sp>
      <p:sp>
        <p:nvSpPr>
          <p:cNvPr name="Freeform 15" id="15"/>
          <p:cNvSpPr/>
          <p:nvPr/>
        </p:nvSpPr>
        <p:spPr>
          <a:xfrm flipH="false" flipV="false" rot="0">
            <a:off x="17401303" y="21482"/>
            <a:ext cx="886697" cy="886697"/>
          </a:xfrm>
          <a:custGeom>
            <a:avLst/>
            <a:gdLst/>
            <a:ahLst/>
            <a:cxnLst/>
            <a:rect r="r" b="b" t="t" l="l"/>
            <a:pathLst>
              <a:path h="886697" w="886697">
                <a:moveTo>
                  <a:pt x="0" y="0"/>
                </a:moveTo>
                <a:lnTo>
                  <a:pt x="886697" y="0"/>
                </a:lnTo>
                <a:lnTo>
                  <a:pt x="886697" y="886697"/>
                </a:lnTo>
                <a:lnTo>
                  <a:pt x="0" y="886697"/>
                </a:lnTo>
                <a:lnTo>
                  <a:pt x="0" y="0"/>
                </a:lnTo>
                <a:close/>
              </a:path>
            </a:pathLst>
          </a:custGeom>
          <a:blipFill>
            <a:blip r:embed="rId5"/>
            <a:stretch>
              <a:fillRect l="0" t="0" r="0" b="0"/>
            </a:stretch>
          </a:blipFill>
        </p:spPr>
      </p:sp>
      <p:sp>
        <p:nvSpPr>
          <p:cNvPr name="Freeform 16" id="16"/>
          <p:cNvSpPr/>
          <p:nvPr/>
        </p:nvSpPr>
        <p:spPr>
          <a:xfrm flipH="false" flipV="false" rot="0">
            <a:off x="-299960" y="-240406"/>
            <a:ext cx="1425283" cy="1438857"/>
          </a:xfrm>
          <a:custGeom>
            <a:avLst/>
            <a:gdLst/>
            <a:ahLst/>
            <a:cxnLst/>
            <a:rect r="r" b="b" t="t" l="l"/>
            <a:pathLst>
              <a:path h="1438857" w="1425283">
                <a:moveTo>
                  <a:pt x="0" y="0"/>
                </a:moveTo>
                <a:lnTo>
                  <a:pt x="1425283" y="0"/>
                </a:lnTo>
                <a:lnTo>
                  <a:pt x="1425283" y="1438857"/>
                </a:lnTo>
                <a:lnTo>
                  <a:pt x="0" y="1438857"/>
                </a:lnTo>
                <a:lnTo>
                  <a:pt x="0" y="0"/>
                </a:lnTo>
                <a:close/>
              </a:path>
            </a:pathLst>
          </a:custGeom>
          <a:blipFill>
            <a:blip r:embed="rId6"/>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2EC5F4"/>
        </a:solidFill>
      </p:bgPr>
    </p:bg>
    <p:spTree>
      <p:nvGrpSpPr>
        <p:cNvPr id="1" name=""/>
        <p:cNvGrpSpPr/>
        <p:nvPr/>
      </p:nvGrpSpPr>
      <p:grpSpPr>
        <a:xfrm>
          <a:off x="0" y="0"/>
          <a:ext cx="0" cy="0"/>
          <a:chOff x="0" y="0"/>
          <a:chExt cx="0" cy="0"/>
        </a:xfrm>
      </p:grpSpPr>
      <p:grpSp>
        <p:nvGrpSpPr>
          <p:cNvPr name="Group 2" id="2"/>
          <p:cNvGrpSpPr/>
          <p:nvPr/>
        </p:nvGrpSpPr>
        <p:grpSpPr>
          <a:xfrm rot="9878">
            <a:off x="1138663" y="489195"/>
            <a:ext cx="16491436" cy="9308609"/>
            <a:chOff x="0" y="0"/>
            <a:chExt cx="4343423" cy="2451650"/>
          </a:xfrm>
        </p:grpSpPr>
        <p:sp>
          <p:nvSpPr>
            <p:cNvPr name="Freeform 3" id="3"/>
            <p:cNvSpPr/>
            <p:nvPr/>
          </p:nvSpPr>
          <p:spPr>
            <a:xfrm flipH="false" flipV="false" rot="0">
              <a:off x="0" y="0"/>
              <a:ext cx="4343424" cy="2451650"/>
            </a:xfrm>
            <a:custGeom>
              <a:avLst/>
              <a:gdLst/>
              <a:ahLst/>
              <a:cxnLst/>
              <a:rect r="r" b="b" t="t" l="l"/>
              <a:pathLst>
                <a:path h="2451650" w="4343424">
                  <a:moveTo>
                    <a:pt x="0" y="0"/>
                  </a:moveTo>
                  <a:lnTo>
                    <a:pt x="4343424" y="0"/>
                  </a:lnTo>
                  <a:lnTo>
                    <a:pt x="4343424" y="2451650"/>
                  </a:lnTo>
                  <a:lnTo>
                    <a:pt x="0" y="2451650"/>
                  </a:lnTo>
                  <a:close/>
                </a:path>
              </a:pathLst>
            </a:custGeom>
            <a:solidFill>
              <a:srgbClr val="6DC0DB"/>
            </a:solidFill>
          </p:spPr>
        </p:sp>
        <p:sp>
          <p:nvSpPr>
            <p:cNvPr name="TextBox 4" id="4"/>
            <p:cNvSpPr txBox="true"/>
            <p:nvPr/>
          </p:nvSpPr>
          <p:spPr>
            <a:xfrm>
              <a:off x="0" y="-38100"/>
              <a:ext cx="4343423" cy="2489750"/>
            </a:xfrm>
            <a:prstGeom prst="rect">
              <a:avLst/>
            </a:prstGeom>
          </p:spPr>
          <p:txBody>
            <a:bodyPr anchor="ctr" rtlCol="false" tIns="50800" lIns="50800" bIns="50800" rIns="50800"/>
            <a:lstStyle/>
            <a:p>
              <a:pPr algn="ctr">
                <a:lnSpc>
                  <a:spcPts val="2424"/>
                </a:lnSpc>
              </a:pPr>
            </a:p>
          </p:txBody>
        </p:sp>
      </p:grpSp>
      <p:sp>
        <p:nvSpPr>
          <p:cNvPr name="Freeform 5" id="5"/>
          <p:cNvSpPr/>
          <p:nvPr/>
        </p:nvSpPr>
        <p:spPr>
          <a:xfrm flipH="false" flipV="false" rot="-5390121">
            <a:off x="-3197256" y="4322295"/>
            <a:ext cx="9308609" cy="1598234"/>
          </a:xfrm>
          <a:custGeom>
            <a:avLst/>
            <a:gdLst/>
            <a:ahLst/>
            <a:cxnLst/>
            <a:rect r="r" b="b" t="t" l="l"/>
            <a:pathLst>
              <a:path h="1598234" w="9308609">
                <a:moveTo>
                  <a:pt x="0" y="0"/>
                </a:moveTo>
                <a:lnTo>
                  <a:pt x="9308609" y="0"/>
                </a:lnTo>
                <a:lnTo>
                  <a:pt x="9308609" y="1598234"/>
                </a:lnTo>
                <a:lnTo>
                  <a:pt x="0" y="1598234"/>
                </a:lnTo>
                <a:lnTo>
                  <a:pt x="0" y="0"/>
                </a:lnTo>
                <a:close/>
              </a:path>
            </a:pathLst>
          </a:custGeom>
          <a:blipFill>
            <a:blip r:embed="rId3">
              <a:extLst>
                <a:ext uri="{96DAC541-7B7A-43D3-8B79-37D633B846F1}">
                  <asvg:svgBlip xmlns:asvg="http://schemas.microsoft.com/office/drawing/2016/SVG/main" r:embed="rId4"/>
                </a:ext>
              </a:extLst>
            </a:blip>
            <a:stretch>
              <a:fillRect l="0" t="0" r="0" b="-725887"/>
            </a:stretch>
          </a:blipFill>
        </p:spPr>
      </p:sp>
      <p:grpSp>
        <p:nvGrpSpPr>
          <p:cNvPr name="Group 6" id="6"/>
          <p:cNvGrpSpPr/>
          <p:nvPr/>
        </p:nvGrpSpPr>
        <p:grpSpPr>
          <a:xfrm rot="9878">
            <a:off x="2239599" y="766676"/>
            <a:ext cx="15007133" cy="8769649"/>
            <a:chOff x="0" y="0"/>
            <a:chExt cx="3952496" cy="2309702"/>
          </a:xfrm>
        </p:grpSpPr>
        <p:sp>
          <p:nvSpPr>
            <p:cNvPr name="Freeform 7" id="7"/>
            <p:cNvSpPr/>
            <p:nvPr/>
          </p:nvSpPr>
          <p:spPr>
            <a:xfrm flipH="false" flipV="false" rot="0">
              <a:off x="0" y="0"/>
              <a:ext cx="3952496" cy="2309702"/>
            </a:xfrm>
            <a:custGeom>
              <a:avLst/>
              <a:gdLst/>
              <a:ahLst/>
              <a:cxnLst/>
              <a:rect r="r" b="b" t="t" l="l"/>
              <a:pathLst>
                <a:path h="2309702" w="3952496">
                  <a:moveTo>
                    <a:pt x="0" y="0"/>
                  </a:moveTo>
                  <a:lnTo>
                    <a:pt x="3952496" y="0"/>
                  </a:lnTo>
                  <a:lnTo>
                    <a:pt x="3952496" y="2309702"/>
                  </a:lnTo>
                  <a:lnTo>
                    <a:pt x="0" y="2309702"/>
                  </a:lnTo>
                  <a:close/>
                </a:path>
              </a:pathLst>
            </a:custGeom>
            <a:solidFill>
              <a:srgbClr val="FFF4F8"/>
            </a:solidFill>
          </p:spPr>
        </p:sp>
        <p:sp>
          <p:nvSpPr>
            <p:cNvPr name="TextBox 8" id="8"/>
            <p:cNvSpPr txBox="true"/>
            <p:nvPr/>
          </p:nvSpPr>
          <p:spPr>
            <a:xfrm>
              <a:off x="0" y="-38100"/>
              <a:ext cx="3952496" cy="2347802"/>
            </a:xfrm>
            <a:prstGeom prst="rect">
              <a:avLst/>
            </a:prstGeom>
          </p:spPr>
          <p:txBody>
            <a:bodyPr anchor="ctr" rtlCol="false" tIns="50800" lIns="50800" bIns="50800" rIns="50800"/>
            <a:lstStyle/>
            <a:p>
              <a:pPr algn="ctr">
                <a:lnSpc>
                  <a:spcPts val="2424"/>
                </a:lnSpc>
              </a:pPr>
            </a:p>
          </p:txBody>
        </p:sp>
      </p:grpSp>
      <p:sp>
        <p:nvSpPr>
          <p:cNvPr name="TextBox 9" id="9"/>
          <p:cNvSpPr txBox="true"/>
          <p:nvPr/>
        </p:nvSpPr>
        <p:spPr>
          <a:xfrm rot="0">
            <a:off x="2433679" y="1220452"/>
            <a:ext cx="13984317" cy="1602539"/>
          </a:xfrm>
          <a:prstGeom prst="rect">
            <a:avLst/>
          </a:prstGeom>
        </p:spPr>
        <p:txBody>
          <a:bodyPr anchor="t" rtlCol="false" tIns="0" lIns="0" bIns="0" rIns="0">
            <a:spAutoFit/>
          </a:bodyPr>
          <a:lstStyle/>
          <a:p>
            <a:pPr algn="ctr">
              <a:lnSpc>
                <a:spcPts val="12471"/>
              </a:lnSpc>
              <a:spcBef>
                <a:spcPct val="0"/>
              </a:spcBef>
            </a:pPr>
            <a:r>
              <a:rPr lang="en-US" b="true" sz="8907" spc="-302">
                <a:solidFill>
                  <a:srgbClr val="0F105A"/>
                </a:solidFill>
                <a:latin typeface="Poppins Bold"/>
                <a:ea typeface="Poppins Bold"/>
                <a:cs typeface="Poppins Bold"/>
                <a:sym typeface="Poppins Bold"/>
              </a:rPr>
              <a:t>Is this stalking?</a:t>
            </a:r>
          </a:p>
        </p:txBody>
      </p:sp>
      <p:sp>
        <p:nvSpPr>
          <p:cNvPr name="TextBox 10" id="10"/>
          <p:cNvSpPr txBox="true"/>
          <p:nvPr/>
        </p:nvSpPr>
        <p:spPr>
          <a:xfrm rot="0">
            <a:off x="6869148" y="8457691"/>
            <a:ext cx="4949235" cy="394153"/>
          </a:xfrm>
          <a:prstGeom prst="rect">
            <a:avLst/>
          </a:prstGeom>
        </p:spPr>
        <p:txBody>
          <a:bodyPr anchor="t" rtlCol="false" tIns="0" lIns="0" bIns="0" rIns="0">
            <a:spAutoFit/>
          </a:bodyPr>
          <a:lstStyle/>
          <a:p>
            <a:pPr algn="ctr">
              <a:lnSpc>
                <a:spcPts val="2607"/>
              </a:lnSpc>
            </a:pPr>
            <a:r>
              <a:rPr lang="en-US" sz="3258" b="true">
                <a:solidFill>
                  <a:srgbClr val="0F105A"/>
                </a:solidFill>
                <a:latin typeface="Poppins Bold"/>
                <a:ea typeface="Poppins Bold"/>
                <a:cs typeface="Poppins Bold"/>
                <a:sym typeface="Poppins Bold"/>
              </a:rPr>
              <a:t>How may Taylor feel? </a:t>
            </a:r>
          </a:p>
        </p:txBody>
      </p:sp>
      <p:grpSp>
        <p:nvGrpSpPr>
          <p:cNvPr name="Group 11" id="11"/>
          <p:cNvGrpSpPr/>
          <p:nvPr/>
        </p:nvGrpSpPr>
        <p:grpSpPr>
          <a:xfrm rot="0">
            <a:off x="3086301" y="3322184"/>
            <a:ext cx="13622988" cy="4553912"/>
            <a:chOff x="0" y="0"/>
            <a:chExt cx="22268479" cy="8052681"/>
          </a:xfrm>
        </p:grpSpPr>
        <p:sp>
          <p:nvSpPr>
            <p:cNvPr name="Freeform 12" id="12"/>
            <p:cNvSpPr/>
            <p:nvPr/>
          </p:nvSpPr>
          <p:spPr>
            <a:xfrm flipH="false" flipV="false" rot="0">
              <a:off x="15240" y="248920"/>
              <a:ext cx="22240539" cy="7782171"/>
            </a:xfrm>
            <a:custGeom>
              <a:avLst/>
              <a:gdLst/>
              <a:ahLst/>
              <a:cxnLst/>
              <a:rect r="r" b="b" t="t" l="l"/>
              <a:pathLst>
                <a:path h="7782171" w="22240539">
                  <a:moveTo>
                    <a:pt x="22237999" y="645160"/>
                  </a:moveTo>
                  <a:cubicBezTo>
                    <a:pt x="22240540" y="488950"/>
                    <a:pt x="22218949" y="30480"/>
                    <a:pt x="22218949" y="30480"/>
                  </a:cubicBezTo>
                  <a:cubicBezTo>
                    <a:pt x="22218949" y="30480"/>
                    <a:pt x="21834140" y="40640"/>
                    <a:pt x="15764488" y="40640"/>
                  </a:cubicBezTo>
                  <a:cubicBezTo>
                    <a:pt x="13949039"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6933811"/>
                    <a:pt x="21590" y="7125582"/>
                  </a:cubicBezTo>
                  <a:cubicBezTo>
                    <a:pt x="6350" y="7370692"/>
                    <a:pt x="0" y="7744071"/>
                    <a:pt x="0" y="7744071"/>
                  </a:cubicBezTo>
                  <a:cubicBezTo>
                    <a:pt x="204470" y="7774551"/>
                    <a:pt x="450850" y="7782171"/>
                    <a:pt x="657860" y="7779631"/>
                  </a:cubicBezTo>
                  <a:cubicBezTo>
                    <a:pt x="891540" y="7779631"/>
                    <a:pt x="11843113" y="7779631"/>
                    <a:pt x="11843113" y="7779631"/>
                  </a:cubicBezTo>
                  <a:lnTo>
                    <a:pt x="22198629" y="7765661"/>
                  </a:lnTo>
                  <a:cubicBezTo>
                    <a:pt x="22198629" y="7765661"/>
                    <a:pt x="22237999" y="7063351"/>
                    <a:pt x="22237999" y="6937621"/>
                  </a:cubicBezTo>
                  <a:cubicBezTo>
                    <a:pt x="22237999" y="6763631"/>
                    <a:pt x="22235459" y="803910"/>
                    <a:pt x="22237999" y="645160"/>
                  </a:cubicBezTo>
                  <a:close/>
                </a:path>
              </a:pathLst>
            </a:custGeom>
            <a:solidFill>
              <a:srgbClr val="FABE88"/>
            </a:solidFill>
          </p:spPr>
        </p:sp>
        <p:sp>
          <p:nvSpPr>
            <p:cNvPr name="Freeform 13" id="13"/>
            <p:cNvSpPr/>
            <p:nvPr/>
          </p:nvSpPr>
          <p:spPr>
            <a:xfrm flipH="false" flipV="false" rot="0">
              <a:off x="469900" y="10160"/>
              <a:ext cx="1583690" cy="554990"/>
            </a:xfrm>
            <a:custGeom>
              <a:avLst/>
              <a:gdLst/>
              <a:ahLst/>
              <a:cxnLst/>
              <a:rect r="r" b="b" t="t" l="l"/>
              <a:pathLst>
                <a:path h="554990" w="15836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40FDFD"/>
            </a:solidFill>
          </p:spPr>
        </p:sp>
      </p:grpSp>
      <p:sp>
        <p:nvSpPr>
          <p:cNvPr name="TextBox 14" id="14"/>
          <p:cNvSpPr txBox="true"/>
          <p:nvPr/>
        </p:nvSpPr>
        <p:spPr>
          <a:xfrm rot="0">
            <a:off x="3883561" y="3721087"/>
            <a:ext cx="12028468" cy="4032985"/>
          </a:xfrm>
          <a:prstGeom prst="rect">
            <a:avLst/>
          </a:prstGeom>
        </p:spPr>
        <p:txBody>
          <a:bodyPr anchor="t" rtlCol="false" tIns="0" lIns="0" bIns="0" rIns="0">
            <a:spAutoFit/>
          </a:bodyPr>
          <a:lstStyle/>
          <a:p>
            <a:pPr algn="ctr">
              <a:lnSpc>
                <a:spcPts val="5216"/>
              </a:lnSpc>
            </a:pPr>
            <a:r>
              <a:rPr lang="en-US" sz="5164" b="true">
                <a:solidFill>
                  <a:srgbClr val="0F105A"/>
                </a:solidFill>
                <a:latin typeface="Poppins Bold"/>
                <a:ea typeface="Poppins Bold"/>
                <a:cs typeface="Poppins Bold"/>
                <a:sym typeface="Poppins Bold"/>
              </a:rPr>
              <a:t>Alex creates multiple fake profiles to follow Taylor on social media after being blocked. Alex sends Taylor numerous friend requests and messages from these fake accounts.</a:t>
            </a:r>
          </a:p>
        </p:txBody>
      </p:sp>
      <p:sp>
        <p:nvSpPr>
          <p:cNvPr name="Freeform 15" id="15"/>
          <p:cNvSpPr/>
          <p:nvPr/>
        </p:nvSpPr>
        <p:spPr>
          <a:xfrm flipH="false" flipV="false" rot="0">
            <a:off x="17401303" y="21482"/>
            <a:ext cx="886697" cy="886697"/>
          </a:xfrm>
          <a:custGeom>
            <a:avLst/>
            <a:gdLst/>
            <a:ahLst/>
            <a:cxnLst/>
            <a:rect r="r" b="b" t="t" l="l"/>
            <a:pathLst>
              <a:path h="886697" w="886697">
                <a:moveTo>
                  <a:pt x="0" y="0"/>
                </a:moveTo>
                <a:lnTo>
                  <a:pt x="886697" y="0"/>
                </a:lnTo>
                <a:lnTo>
                  <a:pt x="886697" y="886697"/>
                </a:lnTo>
                <a:lnTo>
                  <a:pt x="0" y="886697"/>
                </a:lnTo>
                <a:lnTo>
                  <a:pt x="0" y="0"/>
                </a:lnTo>
                <a:close/>
              </a:path>
            </a:pathLst>
          </a:custGeom>
          <a:blipFill>
            <a:blip r:embed="rId5"/>
            <a:stretch>
              <a:fillRect l="0" t="0" r="0" b="0"/>
            </a:stretch>
          </a:blipFill>
        </p:spPr>
      </p:sp>
      <p:sp>
        <p:nvSpPr>
          <p:cNvPr name="Freeform 16" id="16"/>
          <p:cNvSpPr/>
          <p:nvPr/>
        </p:nvSpPr>
        <p:spPr>
          <a:xfrm flipH="false" flipV="false" rot="0">
            <a:off x="-299960" y="-240406"/>
            <a:ext cx="1425283" cy="1438857"/>
          </a:xfrm>
          <a:custGeom>
            <a:avLst/>
            <a:gdLst/>
            <a:ahLst/>
            <a:cxnLst/>
            <a:rect r="r" b="b" t="t" l="l"/>
            <a:pathLst>
              <a:path h="1438857" w="1425283">
                <a:moveTo>
                  <a:pt x="0" y="0"/>
                </a:moveTo>
                <a:lnTo>
                  <a:pt x="1425283" y="0"/>
                </a:lnTo>
                <a:lnTo>
                  <a:pt x="1425283" y="1438857"/>
                </a:lnTo>
                <a:lnTo>
                  <a:pt x="0" y="1438857"/>
                </a:lnTo>
                <a:lnTo>
                  <a:pt x="0" y="0"/>
                </a:lnTo>
                <a:close/>
              </a:path>
            </a:pathLst>
          </a:custGeom>
          <a:blipFill>
            <a:blip r:embed="rId6"/>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2EC5F4"/>
        </a:solidFill>
      </p:bgPr>
    </p:bg>
    <p:spTree>
      <p:nvGrpSpPr>
        <p:cNvPr id="1" name=""/>
        <p:cNvGrpSpPr/>
        <p:nvPr/>
      </p:nvGrpSpPr>
      <p:grpSpPr>
        <a:xfrm>
          <a:off x="0" y="0"/>
          <a:ext cx="0" cy="0"/>
          <a:chOff x="0" y="0"/>
          <a:chExt cx="0" cy="0"/>
        </a:xfrm>
      </p:grpSpPr>
      <p:grpSp>
        <p:nvGrpSpPr>
          <p:cNvPr name="Group 2" id="2"/>
          <p:cNvGrpSpPr/>
          <p:nvPr/>
        </p:nvGrpSpPr>
        <p:grpSpPr>
          <a:xfrm rot="9878">
            <a:off x="1138663" y="489195"/>
            <a:ext cx="16491436" cy="9308609"/>
            <a:chOff x="0" y="0"/>
            <a:chExt cx="4343423" cy="2451650"/>
          </a:xfrm>
        </p:grpSpPr>
        <p:sp>
          <p:nvSpPr>
            <p:cNvPr name="Freeform 3" id="3"/>
            <p:cNvSpPr/>
            <p:nvPr/>
          </p:nvSpPr>
          <p:spPr>
            <a:xfrm flipH="false" flipV="false" rot="0">
              <a:off x="0" y="0"/>
              <a:ext cx="4343424" cy="2451650"/>
            </a:xfrm>
            <a:custGeom>
              <a:avLst/>
              <a:gdLst/>
              <a:ahLst/>
              <a:cxnLst/>
              <a:rect r="r" b="b" t="t" l="l"/>
              <a:pathLst>
                <a:path h="2451650" w="4343424">
                  <a:moveTo>
                    <a:pt x="0" y="0"/>
                  </a:moveTo>
                  <a:lnTo>
                    <a:pt x="4343424" y="0"/>
                  </a:lnTo>
                  <a:lnTo>
                    <a:pt x="4343424" y="2451650"/>
                  </a:lnTo>
                  <a:lnTo>
                    <a:pt x="0" y="2451650"/>
                  </a:lnTo>
                  <a:close/>
                </a:path>
              </a:pathLst>
            </a:custGeom>
            <a:solidFill>
              <a:srgbClr val="6DC0DB"/>
            </a:solidFill>
          </p:spPr>
        </p:sp>
        <p:sp>
          <p:nvSpPr>
            <p:cNvPr name="TextBox 4" id="4"/>
            <p:cNvSpPr txBox="true"/>
            <p:nvPr/>
          </p:nvSpPr>
          <p:spPr>
            <a:xfrm>
              <a:off x="0" y="-38100"/>
              <a:ext cx="4343423" cy="2489750"/>
            </a:xfrm>
            <a:prstGeom prst="rect">
              <a:avLst/>
            </a:prstGeom>
          </p:spPr>
          <p:txBody>
            <a:bodyPr anchor="ctr" rtlCol="false" tIns="50800" lIns="50800" bIns="50800" rIns="50800"/>
            <a:lstStyle/>
            <a:p>
              <a:pPr algn="ctr">
                <a:lnSpc>
                  <a:spcPts val="2424"/>
                </a:lnSpc>
              </a:pPr>
            </a:p>
          </p:txBody>
        </p:sp>
      </p:grpSp>
      <p:sp>
        <p:nvSpPr>
          <p:cNvPr name="Freeform 5" id="5"/>
          <p:cNvSpPr/>
          <p:nvPr/>
        </p:nvSpPr>
        <p:spPr>
          <a:xfrm flipH="false" flipV="false" rot="-5390121">
            <a:off x="-3197256" y="4322295"/>
            <a:ext cx="9308609" cy="1598234"/>
          </a:xfrm>
          <a:custGeom>
            <a:avLst/>
            <a:gdLst/>
            <a:ahLst/>
            <a:cxnLst/>
            <a:rect r="r" b="b" t="t" l="l"/>
            <a:pathLst>
              <a:path h="1598234" w="9308609">
                <a:moveTo>
                  <a:pt x="0" y="0"/>
                </a:moveTo>
                <a:lnTo>
                  <a:pt x="9308609" y="0"/>
                </a:lnTo>
                <a:lnTo>
                  <a:pt x="9308609" y="1598234"/>
                </a:lnTo>
                <a:lnTo>
                  <a:pt x="0" y="1598234"/>
                </a:lnTo>
                <a:lnTo>
                  <a:pt x="0" y="0"/>
                </a:lnTo>
                <a:close/>
              </a:path>
            </a:pathLst>
          </a:custGeom>
          <a:blipFill>
            <a:blip r:embed="rId3">
              <a:extLst>
                <a:ext uri="{96DAC541-7B7A-43D3-8B79-37D633B846F1}">
                  <asvg:svgBlip xmlns:asvg="http://schemas.microsoft.com/office/drawing/2016/SVG/main" r:embed="rId4"/>
                </a:ext>
              </a:extLst>
            </a:blip>
            <a:stretch>
              <a:fillRect l="0" t="0" r="0" b="-725887"/>
            </a:stretch>
          </a:blipFill>
        </p:spPr>
      </p:sp>
      <p:grpSp>
        <p:nvGrpSpPr>
          <p:cNvPr name="Group 6" id="6"/>
          <p:cNvGrpSpPr/>
          <p:nvPr/>
        </p:nvGrpSpPr>
        <p:grpSpPr>
          <a:xfrm rot="9878">
            <a:off x="2239599" y="766676"/>
            <a:ext cx="15007133" cy="8769649"/>
            <a:chOff x="0" y="0"/>
            <a:chExt cx="3952496" cy="2309702"/>
          </a:xfrm>
        </p:grpSpPr>
        <p:sp>
          <p:nvSpPr>
            <p:cNvPr name="Freeform 7" id="7"/>
            <p:cNvSpPr/>
            <p:nvPr/>
          </p:nvSpPr>
          <p:spPr>
            <a:xfrm flipH="false" flipV="false" rot="0">
              <a:off x="0" y="0"/>
              <a:ext cx="3952496" cy="2309702"/>
            </a:xfrm>
            <a:custGeom>
              <a:avLst/>
              <a:gdLst/>
              <a:ahLst/>
              <a:cxnLst/>
              <a:rect r="r" b="b" t="t" l="l"/>
              <a:pathLst>
                <a:path h="2309702" w="3952496">
                  <a:moveTo>
                    <a:pt x="0" y="0"/>
                  </a:moveTo>
                  <a:lnTo>
                    <a:pt x="3952496" y="0"/>
                  </a:lnTo>
                  <a:lnTo>
                    <a:pt x="3952496" y="2309702"/>
                  </a:lnTo>
                  <a:lnTo>
                    <a:pt x="0" y="2309702"/>
                  </a:lnTo>
                  <a:close/>
                </a:path>
              </a:pathLst>
            </a:custGeom>
            <a:solidFill>
              <a:srgbClr val="FFF4F8"/>
            </a:solidFill>
          </p:spPr>
        </p:sp>
        <p:sp>
          <p:nvSpPr>
            <p:cNvPr name="TextBox 8" id="8"/>
            <p:cNvSpPr txBox="true"/>
            <p:nvPr/>
          </p:nvSpPr>
          <p:spPr>
            <a:xfrm>
              <a:off x="0" y="-38100"/>
              <a:ext cx="3952496" cy="2347802"/>
            </a:xfrm>
            <a:prstGeom prst="rect">
              <a:avLst/>
            </a:prstGeom>
          </p:spPr>
          <p:txBody>
            <a:bodyPr anchor="ctr" rtlCol="false" tIns="50800" lIns="50800" bIns="50800" rIns="50800"/>
            <a:lstStyle/>
            <a:p>
              <a:pPr algn="ctr">
                <a:lnSpc>
                  <a:spcPts val="2424"/>
                </a:lnSpc>
              </a:pPr>
            </a:p>
          </p:txBody>
        </p:sp>
      </p:grpSp>
      <p:sp>
        <p:nvSpPr>
          <p:cNvPr name="TextBox 9" id="9"/>
          <p:cNvSpPr txBox="true"/>
          <p:nvPr/>
        </p:nvSpPr>
        <p:spPr>
          <a:xfrm rot="0">
            <a:off x="2433679" y="1220452"/>
            <a:ext cx="13984317" cy="1602539"/>
          </a:xfrm>
          <a:prstGeom prst="rect">
            <a:avLst/>
          </a:prstGeom>
        </p:spPr>
        <p:txBody>
          <a:bodyPr anchor="t" rtlCol="false" tIns="0" lIns="0" bIns="0" rIns="0">
            <a:spAutoFit/>
          </a:bodyPr>
          <a:lstStyle/>
          <a:p>
            <a:pPr algn="ctr">
              <a:lnSpc>
                <a:spcPts val="12471"/>
              </a:lnSpc>
              <a:spcBef>
                <a:spcPct val="0"/>
              </a:spcBef>
            </a:pPr>
            <a:r>
              <a:rPr lang="en-US" b="true" sz="8907" spc="-302">
                <a:solidFill>
                  <a:srgbClr val="0F105A"/>
                </a:solidFill>
                <a:latin typeface="Poppins Bold"/>
                <a:ea typeface="Poppins Bold"/>
                <a:cs typeface="Poppins Bold"/>
                <a:sym typeface="Poppins Bold"/>
              </a:rPr>
              <a:t>Is this stalking?</a:t>
            </a:r>
          </a:p>
        </p:txBody>
      </p:sp>
      <p:sp>
        <p:nvSpPr>
          <p:cNvPr name="TextBox 10" id="10"/>
          <p:cNvSpPr txBox="true"/>
          <p:nvPr/>
        </p:nvSpPr>
        <p:spPr>
          <a:xfrm rot="0">
            <a:off x="6869148" y="8457691"/>
            <a:ext cx="4949235" cy="394153"/>
          </a:xfrm>
          <a:prstGeom prst="rect">
            <a:avLst/>
          </a:prstGeom>
        </p:spPr>
        <p:txBody>
          <a:bodyPr anchor="t" rtlCol="false" tIns="0" lIns="0" bIns="0" rIns="0">
            <a:spAutoFit/>
          </a:bodyPr>
          <a:lstStyle/>
          <a:p>
            <a:pPr algn="ctr">
              <a:lnSpc>
                <a:spcPts val="2607"/>
              </a:lnSpc>
            </a:pPr>
            <a:r>
              <a:rPr lang="en-US" sz="3258" b="true">
                <a:solidFill>
                  <a:srgbClr val="0F105A"/>
                </a:solidFill>
                <a:latin typeface="Poppins Bold"/>
                <a:ea typeface="Poppins Bold"/>
                <a:cs typeface="Poppins Bold"/>
                <a:sym typeface="Poppins Bold"/>
              </a:rPr>
              <a:t>How may Taylor feel? </a:t>
            </a:r>
          </a:p>
        </p:txBody>
      </p:sp>
      <p:grpSp>
        <p:nvGrpSpPr>
          <p:cNvPr name="Group 11" id="11"/>
          <p:cNvGrpSpPr/>
          <p:nvPr/>
        </p:nvGrpSpPr>
        <p:grpSpPr>
          <a:xfrm rot="0">
            <a:off x="3086301" y="3322184"/>
            <a:ext cx="13622988" cy="4553912"/>
            <a:chOff x="0" y="0"/>
            <a:chExt cx="22268479" cy="8052681"/>
          </a:xfrm>
        </p:grpSpPr>
        <p:sp>
          <p:nvSpPr>
            <p:cNvPr name="Freeform 12" id="12"/>
            <p:cNvSpPr/>
            <p:nvPr/>
          </p:nvSpPr>
          <p:spPr>
            <a:xfrm flipH="false" flipV="false" rot="0">
              <a:off x="15240" y="248920"/>
              <a:ext cx="22240539" cy="7782171"/>
            </a:xfrm>
            <a:custGeom>
              <a:avLst/>
              <a:gdLst/>
              <a:ahLst/>
              <a:cxnLst/>
              <a:rect r="r" b="b" t="t" l="l"/>
              <a:pathLst>
                <a:path h="7782171" w="22240539">
                  <a:moveTo>
                    <a:pt x="22237999" y="645160"/>
                  </a:moveTo>
                  <a:cubicBezTo>
                    <a:pt x="22240540" y="488950"/>
                    <a:pt x="22218949" y="30480"/>
                    <a:pt x="22218949" y="30480"/>
                  </a:cubicBezTo>
                  <a:cubicBezTo>
                    <a:pt x="22218949" y="30480"/>
                    <a:pt x="21834140" y="40640"/>
                    <a:pt x="15764488" y="40640"/>
                  </a:cubicBezTo>
                  <a:cubicBezTo>
                    <a:pt x="13949039"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6933811"/>
                    <a:pt x="21590" y="7125582"/>
                  </a:cubicBezTo>
                  <a:cubicBezTo>
                    <a:pt x="6350" y="7370692"/>
                    <a:pt x="0" y="7744071"/>
                    <a:pt x="0" y="7744071"/>
                  </a:cubicBezTo>
                  <a:cubicBezTo>
                    <a:pt x="204470" y="7774551"/>
                    <a:pt x="450850" y="7782171"/>
                    <a:pt x="657860" y="7779631"/>
                  </a:cubicBezTo>
                  <a:cubicBezTo>
                    <a:pt x="891540" y="7779631"/>
                    <a:pt x="11843113" y="7779631"/>
                    <a:pt x="11843113" y="7779631"/>
                  </a:cubicBezTo>
                  <a:lnTo>
                    <a:pt x="22198629" y="7765661"/>
                  </a:lnTo>
                  <a:cubicBezTo>
                    <a:pt x="22198629" y="7765661"/>
                    <a:pt x="22237999" y="7063351"/>
                    <a:pt x="22237999" y="6937621"/>
                  </a:cubicBezTo>
                  <a:cubicBezTo>
                    <a:pt x="22237999" y="6763631"/>
                    <a:pt x="22235459" y="803910"/>
                    <a:pt x="22237999" y="645160"/>
                  </a:cubicBezTo>
                  <a:close/>
                </a:path>
              </a:pathLst>
            </a:custGeom>
            <a:solidFill>
              <a:srgbClr val="FABE88"/>
            </a:solidFill>
          </p:spPr>
        </p:sp>
        <p:sp>
          <p:nvSpPr>
            <p:cNvPr name="Freeform 13" id="13"/>
            <p:cNvSpPr/>
            <p:nvPr/>
          </p:nvSpPr>
          <p:spPr>
            <a:xfrm flipH="false" flipV="false" rot="0">
              <a:off x="469900" y="10160"/>
              <a:ext cx="1583690" cy="554990"/>
            </a:xfrm>
            <a:custGeom>
              <a:avLst/>
              <a:gdLst/>
              <a:ahLst/>
              <a:cxnLst/>
              <a:rect r="r" b="b" t="t" l="l"/>
              <a:pathLst>
                <a:path h="554990" w="15836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40FDFD"/>
            </a:solidFill>
          </p:spPr>
        </p:sp>
      </p:grpSp>
      <p:sp>
        <p:nvSpPr>
          <p:cNvPr name="TextBox 14" id="14"/>
          <p:cNvSpPr txBox="true"/>
          <p:nvPr/>
        </p:nvSpPr>
        <p:spPr>
          <a:xfrm rot="0">
            <a:off x="3883561" y="3721087"/>
            <a:ext cx="12028468" cy="4032985"/>
          </a:xfrm>
          <a:prstGeom prst="rect">
            <a:avLst/>
          </a:prstGeom>
        </p:spPr>
        <p:txBody>
          <a:bodyPr anchor="t" rtlCol="false" tIns="0" lIns="0" bIns="0" rIns="0">
            <a:spAutoFit/>
          </a:bodyPr>
          <a:lstStyle/>
          <a:p>
            <a:pPr algn="ctr">
              <a:lnSpc>
                <a:spcPts val="5216"/>
              </a:lnSpc>
            </a:pPr>
            <a:r>
              <a:rPr lang="en-US" sz="5164" b="true">
                <a:solidFill>
                  <a:srgbClr val="0F105A"/>
                </a:solidFill>
                <a:latin typeface="Poppins Bold"/>
                <a:ea typeface="Poppins Bold"/>
                <a:cs typeface="Poppins Bold"/>
                <a:sym typeface="Poppins Bold"/>
              </a:rPr>
              <a:t>Alex checks Taylors snapchat maps to see where they are. Alex then turns up at these places. On school days Alex waits outside Taylor’s classes and constantly tries to walk them home.</a:t>
            </a:r>
          </a:p>
        </p:txBody>
      </p:sp>
      <p:sp>
        <p:nvSpPr>
          <p:cNvPr name="Freeform 15" id="15"/>
          <p:cNvSpPr/>
          <p:nvPr/>
        </p:nvSpPr>
        <p:spPr>
          <a:xfrm flipH="false" flipV="false" rot="0">
            <a:off x="17401303" y="21482"/>
            <a:ext cx="886697" cy="886697"/>
          </a:xfrm>
          <a:custGeom>
            <a:avLst/>
            <a:gdLst/>
            <a:ahLst/>
            <a:cxnLst/>
            <a:rect r="r" b="b" t="t" l="l"/>
            <a:pathLst>
              <a:path h="886697" w="886697">
                <a:moveTo>
                  <a:pt x="0" y="0"/>
                </a:moveTo>
                <a:lnTo>
                  <a:pt x="886697" y="0"/>
                </a:lnTo>
                <a:lnTo>
                  <a:pt x="886697" y="886697"/>
                </a:lnTo>
                <a:lnTo>
                  <a:pt x="0" y="886697"/>
                </a:lnTo>
                <a:lnTo>
                  <a:pt x="0" y="0"/>
                </a:lnTo>
                <a:close/>
              </a:path>
            </a:pathLst>
          </a:custGeom>
          <a:blipFill>
            <a:blip r:embed="rId5"/>
            <a:stretch>
              <a:fillRect l="0" t="0" r="0" b="0"/>
            </a:stretch>
          </a:blipFill>
        </p:spPr>
      </p:sp>
      <p:sp>
        <p:nvSpPr>
          <p:cNvPr name="Freeform 16" id="16"/>
          <p:cNvSpPr/>
          <p:nvPr/>
        </p:nvSpPr>
        <p:spPr>
          <a:xfrm flipH="false" flipV="false" rot="0">
            <a:off x="-299960" y="-240406"/>
            <a:ext cx="1425283" cy="1438857"/>
          </a:xfrm>
          <a:custGeom>
            <a:avLst/>
            <a:gdLst/>
            <a:ahLst/>
            <a:cxnLst/>
            <a:rect r="r" b="b" t="t" l="l"/>
            <a:pathLst>
              <a:path h="1438857" w="1425283">
                <a:moveTo>
                  <a:pt x="0" y="0"/>
                </a:moveTo>
                <a:lnTo>
                  <a:pt x="1425283" y="0"/>
                </a:lnTo>
                <a:lnTo>
                  <a:pt x="1425283" y="1438857"/>
                </a:lnTo>
                <a:lnTo>
                  <a:pt x="0" y="1438857"/>
                </a:lnTo>
                <a:lnTo>
                  <a:pt x="0" y="0"/>
                </a:lnTo>
                <a:close/>
              </a:path>
            </a:pathLst>
          </a:custGeom>
          <a:blipFill>
            <a:blip r:embed="rId6"/>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2EC5F4"/>
        </a:solidFill>
      </p:bgPr>
    </p:bg>
    <p:spTree>
      <p:nvGrpSpPr>
        <p:cNvPr id="1" name=""/>
        <p:cNvGrpSpPr/>
        <p:nvPr/>
      </p:nvGrpSpPr>
      <p:grpSpPr>
        <a:xfrm>
          <a:off x="0" y="0"/>
          <a:ext cx="0" cy="0"/>
          <a:chOff x="0" y="0"/>
          <a:chExt cx="0" cy="0"/>
        </a:xfrm>
      </p:grpSpPr>
      <p:grpSp>
        <p:nvGrpSpPr>
          <p:cNvPr name="Group 2" id="2"/>
          <p:cNvGrpSpPr/>
          <p:nvPr/>
        </p:nvGrpSpPr>
        <p:grpSpPr>
          <a:xfrm rot="9878">
            <a:off x="1138663" y="489195"/>
            <a:ext cx="16491436" cy="9308609"/>
            <a:chOff x="0" y="0"/>
            <a:chExt cx="4343423" cy="2451650"/>
          </a:xfrm>
        </p:grpSpPr>
        <p:sp>
          <p:nvSpPr>
            <p:cNvPr name="Freeform 3" id="3"/>
            <p:cNvSpPr/>
            <p:nvPr/>
          </p:nvSpPr>
          <p:spPr>
            <a:xfrm flipH="false" flipV="false" rot="0">
              <a:off x="0" y="0"/>
              <a:ext cx="4343424" cy="2451650"/>
            </a:xfrm>
            <a:custGeom>
              <a:avLst/>
              <a:gdLst/>
              <a:ahLst/>
              <a:cxnLst/>
              <a:rect r="r" b="b" t="t" l="l"/>
              <a:pathLst>
                <a:path h="2451650" w="4343424">
                  <a:moveTo>
                    <a:pt x="0" y="0"/>
                  </a:moveTo>
                  <a:lnTo>
                    <a:pt x="4343424" y="0"/>
                  </a:lnTo>
                  <a:lnTo>
                    <a:pt x="4343424" y="2451650"/>
                  </a:lnTo>
                  <a:lnTo>
                    <a:pt x="0" y="2451650"/>
                  </a:lnTo>
                  <a:close/>
                </a:path>
              </a:pathLst>
            </a:custGeom>
            <a:solidFill>
              <a:srgbClr val="6DC0DB"/>
            </a:solidFill>
          </p:spPr>
        </p:sp>
        <p:sp>
          <p:nvSpPr>
            <p:cNvPr name="TextBox 4" id="4"/>
            <p:cNvSpPr txBox="true"/>
            <p:nvPr/>
          </p:nvSpPr>
          <p:spPr>
            <a:xfrm>
              <a:off x="0" y="-38100"/>
              <a:ext cx="4343423" cy="2489750"/>
            </a:xfrm>
            <a:prstGeom prst="rect">
              <a:avLst/>
            </a:prstGeom>
          </p:spPr>
          <p:txBody>
            <a:bodyPr anchor="ctr" rtlCol="false" tIns="50800" lIns="50800" bIns="50800" rIns="50800"/>
            <a:lstStyle/>
            <a:p>
              <a:pPr algn="ctr">
                <a:lnSpc>
                  <a:spcPts val="2424"/>
                </a:lnSpc>
              </a:pPr>
            </a:p>
          </p:txBody>
        </p:sp>
      </p:grpSp>
      <p:sp>
        <p:nvSpPr>
          <p:cNvPr name="Freeform 5" id="5"/>
          <p:cNvSpPr/>
          <p:nvPr/>
        </p:nvSpPr>
        <p:spPr>
          <a:xfrm flipH="false" flipV="false" rot="-5390121">
            <a:off x="-3197256" y="4322295"/>
            <a:ext cx="9308609" cy="1598234"/>
          </a:xfrm>
          <a:custGeom>
            <a:avLst/>
            <a:gdLst/>
            <a:ahLst/>
            <a:cxnLst/>
            <a:rect r="r" b="b" t="t" l="l"/>
            <a:pathLst>
              <a:path h="1598234" w="9308609">
                <a:moveTo>
                  <a:pt x="0" y="0"/>
                </a:moveTo>
                <a:lnTo>
                  <a:pt x="9308609" y="0"/>
                </a:lnTo>
                <a:lnTo>
                  <a:pt x="9308609" y="1598234"/>
                </a:lnTo>
                <a:lnTo>
                  <a:pt x="0" y="1598234"/>
                </a:lnTo>
                <a:lnTo>
                  <a:pt x="0" y="0"/>
                </a:lnTo>
                <a:close/>
              </a:path>
            </a:pathLst>
          </a:custGeom>
          <a:blipFill>
            <a:blip r:embed="rId3">
              <a:extLst>
                <a:ext uri="{96DAC541-7B7A-43D3-8B79-37D633B846F1}">
                  <asvg:svgBlip xmlns:asvg="http://schemas.microsoft.com/office/drawing/2016/SVG/main" r:embed="rId4"/>
                </a:ext>
              </a:extLst>
            </a:blip>
            <a:stretch>
              <a:fillRect l="0" t="0" r="0" b="-725887"/>
            </a:stretch>
          </a:blipFill>
        </p:spPr>
      </p:sp>
      <p:grpSp>
        <p:nvGrpSpPr>
          <p:cNvPr name="Group 6" id="6"/>
          <p:cNvGrpSpPr/>
          <p:nvPr/>
        </p:nvGrpSpPr>
        <p:grpSpPr>
          <a:xfrm rot="9878">
            <a:off x="2239599" y="766676"/>
            <a:ext cx="15007133" cy="8769649"/>
            <a:chOff x="0" y="0"/>
            <a:chExt cx="3952496" cy="2309702"/>
          </a:xfrm>
        </p:grpSpPr>
        <p:sp>
          <p:nvSpPr>
            <p:cNvPr name="Freeform 7" id="7"/>
            <p:cNvSpPr/>
            <p:nvPr/>
          </p:nvSpPr>
          <p:spPr>
            <a:xfrm flipH="false" flipV="false" rot="0">
              <a:off x="0" y="0"/>
              <a:ext cx="3952496" cy="2309702"/>
            </a:xfrm>
            <a:custGeom>
              <a:avLst/>
              <a:gdLst/>
              <a:ahLst/>
              <a:cxnLst/>
              <a:rect r="r" b="b" t="t" l="l"/>
              <a:pathLst>
                <a:path h="2309702" w="3952496">
                  <a:moveTo>
                    <a:pt x="0" y="0"/>
                  </a:moveTo>
                  <a:lnTo>
                    <a:pt x="3952496" y="0"/>
                  </a:lnTo>
                  <a:lnTo>
                    <a:pt x="3952496" y="2309702"/>
                  </a:lnTo>
                  <a:lnTo>
                    <a:pt x="0" y="2309702"/>
                  </a:lnTo>
                  <a:close/>
                </a:path>
              </a:pathLst>
            </a:custGeom>
            <a:solidFill>
              <a:srgbClr val="FFF4F8"/>
            </a:solidFill>
          </p:spPr>
        </p:sp>
        <p:sp>
          <p:nvSpPr>
            <p:cNvPr name="TextBox 8" id="8"/>
            <p:cNvSpPr txBox="true"/>
            <p:nvPr/>
          </p:nvSpPr>
          <p:spPr>
            <a:xfrm>
              <a:off x="0" y="-38100"/>
              <a:ext cx="3952496" cy="2347802"/>
            </a:xfrm>
            <a:prstGeom prst="rect">
              <a:avLst/>
            </a:prstGeom>
          </p:spPr>
          <p:txBody>
            <a:bodyPr anchor="ctr" rtlCol="false" tIns="50800" lIns="50800" bIns="50800" rIns="50800"/>
            <a:lstStyle/>
            <a:p>
              <a:pPr algn="ctr">
                <a:lnSpc>
                  <a:spcPts val="2424"/>
                </a:lnSpc>
              </a:pPr>
            </a:p>
          </p:txBody>
        </p:sp>
      </p:grpSp>
      <p:sp>
        <p:nvSpPr>
          <p:cNvPr name="TextBox 9" id="9"/>
          <p:cNvSpPr txBox="true"/>
          <p:nvPr/>
        </p:nvSpPr>
        <p:spPr>
          <a:xfrm rot="0">
            <a:off x="2198772" y="781050"/>
            <a:ext cx="15398046" cy="1602539"/>
          </a:xfrm>
          <a:prstGeom prst="rect">
            <a:avLst/>
          </a:prstGeom>
        </p:spPr>
        <p:txBody>
          <a:bodyPr anchor="t" rtlCol="false" tIns="0" lIns="0" bIns="0" rIns="0">
            <a:spAutoFit/>
          </a:bodyPr>
          <a:lstStyle/>
          <a:p>
            <a:pPr algn="ctr">
              <a:lnSpc>
                <a:spcPts val="12471"/>
              </a:lnSpc>
              <a:spcBef>
                <a:spcPct val="0"/>
              </a:spcBef>
            </a:pPr>
            <a:r>
              <a:rPr lang="en-US" b="true" sz="8907" spc="-302">
                <a:solidFill>
                  <a:srgbClr val="0F105A"/>
                </a:solidFill>
                <a:latin typeface="Poppins Bold"/>
                <a:ea typeface="Poppins Bold"/>
                <a:cs typeface="Poppins Bold"/>
                <a:sym typeface="Poppins Bold"/>
              </a:rPr>
              <a:t>Some stalking behaviours</a:t>
            </a:r>
          </a:p>
        </p:txBody>
      </p:sp>
      <p:sp>
        <p:nvSpPr>
          <p:cNvPr name="TextBox 10" id="10"/>
          <p:cNvSpPr txBox="true"/>
          <p:nvPr/>
        </p:nvSpPr>
        <p:spPr>
          <a:xfrm rot="0">
            <a:off x="2459167" y="2553355"/>
            <a:ext cx="14877256" cy="755668"/>
          </a:xfrm>
          <a:prstGeom prst="rect">
            <a:avLst/>
          </a:prstGeom>
        </p:spPr>
        <p:txBody>
          <a:bodyPr anchor="t" rtlCol="false" tIns="0" lIns="0" bIns="0" rIns="0">
            <a:spAutoFit/>
          </a:bodyPr>
          <a:lstStyle/>
          <a:p>
            <a:pPr algn="ctr">
              <a:lnSpc>
                <a:spcPts val="5863"/>
              </a:lnSpc>
            </a:pPr>
            <a:r>
              <a:rPr lang="en-US" b="true" sz="4188" i="true">
                <a:solidFill>
                  <a:srgbClr val="FC530A"/>
                </a:solidFill>
                <a:latin typeface="Poppins Medium Italics"/>
                <a:ea typeface="Poppins Medium Italics"/>
                <a:cs typeface="Poppins Medium Italics"/>
                <a:sym typeface="Poppins Medium Italics"/>
              </a:rPr>
              <a:t>Any pattern of repeated and unwanted behaviour</a:t>
            </a:r>
          </a:p>
        </p:txBody>
      </p:sp>
      <p:grpSp>
        <p:nvGrpSpPr>
          <p:cNvPr name="Group 11" id="11"/>
          <p:cNvGrpSpPr/>
          <p:nvPr/>
        </p:nvGrpSpPr>
        <p:grpSpPr>
          <a:xfrm rot="0">
            <a:off x="6770679" y="3522267"/>
            <a:ext cx="5267586" cy="4300626"/>
            <a:chOff x="0" y="0"/>
            <a:chExt cx="995551" cy="812800"/>
          </a:xfrm>
        </p:grpSpPr>
        <p:sp>
          <p:nvSpPr>
            <p:cNvPr name="Freeform 12" id="12"/>
            <p:cNvSpPr/>
            <p:nvPr/>
          </p:nvSpPr>
          <p:spPr>
            <a:xfrm flipH="false" flipV="false" rot="0">
              <a:off x="0" y="0"/>
              <a:ext cx="995551" cy="812800"/>
            </a:xfrm>
            <a:custGeom>
              <a:avLst/>
              <a:gdLst/>
              <a:ahLst/>
              <a:cxnLst/>
              <a:rect r="r" b="b" t="t" l="l"/>
              <a:pathLst>
                <a:path h="812800" w="995551">
                  <a:moveTo>
                    <a:pt x="497776" y="0"/>
                  </a:moveTo>
                  <a:cubicBezTo>
                    <a:pt x="222862" y="0"/>
                    <a:pt x="0" y="181951"/>
                    <a:pt x="0" y="406400"/>
                  </a:cubicBezTo>
                  <a:cubicBezTo>
                    <a:pt x="0" y="630849"/>
                    <a:pt x="222862" y="812800"/>
                    <a:pt x="497776" y="812800"/>
                  </a:cubicBezTo>
                  <a:cubicBezTo>
                    <a:pt x="772690" y="812800"/>
                    <a:pt x="995551" y="630849"/>
                    <a:pt x="995551" y="406400"/>
                  </a:cubicBezTo>
                  <a:cubicBezTo>
                    <a:pt x="995551" y="181951"/>
                    <a:pt x="772690" y="0"/>
                    <a:pt x="497776" y="0"/>
                  </a:cubicBezTo>
                  <a:close/>
                </a:path>
              </a:pathLst>
            </a:custGeom>
            <a:solidFill>
              <a:srgbClr val="FC530A">
                <a:alpha val="76863"/>
              </a:srgbClr>
            </a:solidFill>
          </p:spPr>
        </p:sp>
        <p:sp>
          <p:nvSpPr>
            <p:cNvPr name="TextBox 13" id="13"/>
            <p:cNvSpPr txBox="true"/>
            <p:nvPr/>
          </p:nvSpPr>
          <p:spPr>
            <a:xfrm>
              <a:off x="93333" y="28575"/>
              <a:ext cx="808885" cy="708025"/>
            </a:xfrm>
            <a:prstGeom prst="rect">
              <a:avLst/>
            </a:prstGeom>
          </p:spPr>
          <p:txBody>
            <a:bodyPr anchor="ctr" rtlCol="false" tIns="48148" lIns="48148" bIns="48148" rIns="48148"/>
            <a:lstStyle/>
            <a:p>
              <a:pPr algn="ctr">
                <a:lnSpc>
                  <a:spcPts val="2939"/>
                </a:lnSpc>
              </a:pPr>
            </a:p>
          </p:txBody>
        </p:sp>
      </p:grpSp>
      <p:grpSp>
        <p:nvGrpSpPr>
          <p:cNvPr name="Group 14" id="14"/>
          <p:cNvGrpSpPr/>
          <p:nvPr/>
        </p:nvGrpSpPr>
        <p:grpSpPr>
          <a:xfrm rot="0">
            <a:off x="3328090" y="4957674"/>
            <a:ext cx="4628688" cy="4300626"/>
            <a:chOff x="0" y="0"/>
            <a:chExt cx="874802" cy="812800"/>
          </a:xfrm>
        </p:grpSpPr>
        <p:sp>
          <p:nvSpPr>
            <p:cNvPr name="Freeform 15" id="15"/>
            <p:cNvSpPr/>
            <p:nvPr/>
          </p:nvSpPr>
          <p:spPr>
            <a:xfrm flipH="false" flipV="false" rot="0">
              <a:off x="0" y="0"/>
              <a:ext cx="874802" cy="812800"/>
            </a:xfrm>
            <a:custGeom>
              <a:avLst/>
              <a:gdLst/>
              <a:ahLst/>
              <a:cxnLst/>
              <a:rect r="r" b="b" t="t" l="l"/>
              <a:pathLst>
                <a:path h="812800" w="874802">
                  <a:moveTo>
                    <a:pt x="437401" y="0"/>
                  </a:moveTo>
                  <a:cubicBezTo>
                    <a:pt x="195831" y="0"/>
                    <a:pt x="0" y="181951"/>
                    <a:pt x="0" y="406400"/>
                  </a:cubicBezTo>
                  <a:cubicBezTo>
                    <a:pt x="0" y="630849"/>
                    <a:pt x="195831" y="812800"/>
                    <a:pt x="437401" y="812800"/>
                  </a:cubicBezTo>
                  <a:cubicBezTo>
                    <a:pt x="678971" y="812800"/>
                    <a:pt x="874802" y="630849"/>
                    <a:pt x="874802" y="406400"/>
                  </a:cubicBezTo>
                  <a:cubicBezTo>
                    <a:pt x="874802" y="181951"/>
                    <a:pt x="678971" y="0"/>
                    <a:pt x="437401" y="0"/>
                  </a:cubicBezTo>
                  <a:close/>
                </a:path>
              </a:pathLst>
            </a:custGeom>
            <a:solidFill>
              <a:srgbClr val="FABE88">
                <a:alpha val="76863"/>
              </a:srgbClr>
            </a:solidFill>
          </p:spPr>
        </p:sp>
        <p:sp>
          <p:nvSpPr>
            <p:cNvPr name="TextBox 16" id="16"/>
            <p:cNvSpPr txBox="true"/>
            <p:nvPr/>
          </p:nvSpPr>
          <p:spPr>
            <a:xfrm>
              <a:off x="82013" y="28575"/>
              <a:ext cx="710777" cy="708025"/>
            </a:xfrm>
            <a:prstGeom prst="rect">
              <a:avLst/>
            </a:prstGeom>
          </p:spPr>
          <p:txBody>
            <a:bodyPr anchor="ctr" rtlCol="false" tIns="48148" lIns="48148" bIns="48148" rIns="48148"/>
            <a:lstStyle/>
            <a:p>
              <a:pPr algn="ctr">
                <a:lnSpc>
                  <a:spcPts val="2939"/>
                </a:lnSpc>
              </a:pPr>
            </a:p>
          </p:txBody>
        </p:sp>
      </p:grpSp>
      <p:sp>
        <p:nvSpPr>
          <p:cNvPr name="TextBox 17" id="17"/>
          <p:cNvSpPr txBox="true"/>
          <p:nvPr/>
        </p:nvSpPr>
        <p:spPr>
          <a:xfrm rot="0">
            <a:off x="4125667" y="6224193"/>
            <a:ext cx="2846629" cy="1994768"/>
          </a:xfrm>
          <a:prstGeom prst="rect">
            <a:avLst/>
          </a:prstGeom>
        </p:spPr>
        <p:txBody>
          <a:bodyPr anchor="t" rtlCol="false" tIns="0" lIns="0" bIns="0" rIns="0">
            <a:spAutoFit/>
          </a:bodyPr>
          <a:lstStyle/>
          <a:p>
            <a:pPr algn="l">
              <a:lnSpc>
                <a:spcPts val="3197"/>
              </a:lnSpc>
            </a:pPr>
            <a:r>
              <a:rPr lang="en-US" sz="2284" b="true">
                <a:solidFill>
                  <a:srgbClr val="0F105A"/>
                </a:solidFill>
                <a:latin typeface="Poppins Medium"/>
                <a:ea typeface="Poppins Medium"/>
                <a:cs typeface="Poppins Medium"/>
                <a:sym typeface="Poppins Medium"/>
              </a:rPr>
              <a:t>E.g., following or showing up wherever you go; unwanted contact, messages or gifts.​</a:t>
            </a:r>
          </a:p>
        </p:txBody>
      </p:sp>
      <p:grpSp>
        <p:nvGrpSpPr>
          <p:cNvPr name="Group 18" id="18"/>
          <p:cNvGrpSpPr/>
          <p:nvPr/>
        </p:nvGrpSpPr>
        <p:grpSpPr>
          <a:xfrm rot="0">
            <a:off x="11050782" y="4957674"/>
            <a:ext cx="4799847" cy="4300626"/>
            <a:chOff x="0" y="0"/>
            <a:chExt cx="907151" cy="812800"/>
          </a:xfrm>
        </p:grpSpPr>
        <p:sp>
          <p:nvSpPr>
            <p:cNvPr name="Freeform 19" id="19"/>
            <p:cNvSpPr/>
            <p:nvPr/>
          </p:nvSpPr>
          <p:spPr>
            <a:xfrm flipH="false" flipV="false" rot="0">
              <a:off x="0" y="0"/>
              <a:ext cx="907151" cy="812800"/>
            </a:xfrm>
            <a:custGeom>
              <a:avLst/>
              <a:gdLst/>
              <a:ahLst/>
              <a:cxnLst/>
              <a:rect r="r" b="b" t="t" l="l"/>
              <a:pathLst>
                <a:path h="812800" w="907151">
                  <a:moveTo>
                    <a:pt x="453575" y="0"/>
                  </a:moveTo>
                  <a:cubicBezTo>
                    <a:pt x="203073" y="0"/>
                    <a:pt x="0" y="181951"/>
                    <a:pt x="0" y="406400"/>
                  </a:cubicBezTo>
                  <a:cubicBezTo>
                    <a:pt x="0" y="630849"/>
                    <a:pt x="203073" y="812800"/>
                    <a:pt x="453575" y="812800"/>
                  </a:cubicBezTo>
                  <a:cubicBezTo>
                    <a:pt x="704078" y="812800"/>
                    <a:pt x="907151" y="630849"/>
                    <a:pt x="907151" y="406400"/>
                  </a:cubicBezTo>
                  <a:cubicBezTo>
                    <a:pt x="907151" y="181951"/>
                    <a:pt x="704078" y="0"/>
                    <a:pt x="453575" y="0"/>
                  </a:cubicBezTo>
                  <a:close/>
                </a:path>
              </a:pathLst>
            </a:custGeom>
            <a:solidFill>
              <a:srgbClr val="F9CEB7">
                <a:alpha val="76863"/>
              </a:srgbClr>
            </a:solidFill>
          </p:spPr>
        </p:sp>
        <p:sp>
          <p:nvSpPr>
            <p:cNvPr name="TextBox 20" id="20"/>
            <p:cNvSpPr txBox="true"/>
            <p:nvPr/>
          </p:nvSpPr>
          <p:spPr>
            <a:xfrm>
              <a:off x="85045" y="28575"/>
              <a:ext cx="737060" cy="708025"/>
            </a:xfrm>
            <a:prstGeom prst="rect">
              <a:avLst/>
            </a:prstGeom>
          </p:spPr>
          <p:txBody>
            <a:bodyPr anchor="ctr" rtlCol="false" tIns="48148" lIns="48148" bIns="48148" rIns="48148"/>
            <a:lstStyle/>
            <a:p>
              <a:pPr algn="ctr">
                <a:lnSpc>
                  <a:spcPts val="2939"/>
                </a:lnSpc>
              </a:pPr>
            </a:p>
          </p:txBody>
        </p:sp>
      </p:grpSp>
      <p:sp>
        <p:nvSpPr>
          <p:cNvPr name="TextBox 21" id="21"/>
          <p:cNvSpPr txBox="true"/>
          <p:nvPr/>
        </p:nvSpPr>
        <p:spPr>
          <a:xfrm rot="0">
            <a:off x="7956779" y="4291846"/>
            <a:ext cx="2895386" cy="3059269"/>
          </a:xfrm>
          <a:prstGeom prst="rect">
            <a:avLst/>
          </a:prstGeom>
        </p:spPr>
        <p:txBody>
          <a:bodyPr anchor="t" rtlCol="false" tIns="0" lIns="0" bIns="0" rIns="0">
            <a:spAutoFit/>
          </a:bodyPr>
          <a:lstStyle/>
          <a:p>
            <a:pPr algn="ctr">
              <a:lnSpc>
                <a:spcPts val="3053"/>
              </a:lnSpc>
            </a:pPr>
            <a:r>
              <a:rPr lang="en-US" b="true" sz="2181">
                <a:solidFill>
                  <a:srgbClr val="0F105A"/>
                </a:solidFill>
                <a:latin typeface="Poppins Bold"/>
                <a:ea typeface="Poppins Bold"/>
                <a:cs typeface="Poppins Bold"/>
                <a:sym typeface="Poppins Bold"/>
              </a:rPr>
              <a:t> </a:t>
            </a:r>
            <a:r>
              <a:rPr lang="en-US" b="true" sz="2181">
                <a:solidFill>
                  <a:srgbClr val="0F105A"/>
                </a:solidFill>
                <a:latin typeface="Poppins Medium"/>
                <a:ea typeface="Poppins Medium"/>
                <a:cs typeface="Poppins Medium"/>
                <a:sym typeface="Poppins Medium"/>
              </a:rPr>
              <a:t>E.g., tracking your movements, hacking your social media, setting up fake accounts, sharing ‘risky’ photos without your permission.</a:t>
            </a:r>
          </a:p>
        </p:txBody>
      </p:sp>
      <p:sp>
        <p:nvSpPr>
          <p:cNvPr name="TextBox 22" id="22"/>
          <p:cNvSpPr txBox="true"/>
          <p:nvPr/>
        </p:nvSpPr>
        <p:spPr>
          <a:xfrm rot="0">
            <a:off x="12220293" y="6224193"/>
            <a:ext cx="3078877" cy="1994768"/>
          </a:xfrm>
          <a:prstGeom prst="rect">
            <a:avLst/>
          </a:prstGeom>
        </p:spPr>
        <p:txBody>
          <a:bodyPr anchor="t" rtlCol="false" tIns="0" lIns="0" bIns="0" rIns="0">
            <a:spAutoFit/>
          </a:bodyPr>
          <a:lstStyle/>
          <a:p>
            <a:pPr algn="r">
              <a:lnSpc>
                <a:spcPts val="3197"/>
              </a:lnSpc>
            </a:pPr>
            <a:r>
              <a:rPr lang="en-US" b="true" sz="2284">
                <a:solidFill>
                  <a:srgbClr val="0F105A"/>
                </a:solidFill>
                <a:latin typeface="Poppins Medium"/>
                <a:ea typeface="Poppins Medium"/>
                <a:cs typeface="Poppins Medium"/>
                <a:sym typeface="Poppins Medium"/>
              </a:rPr>
              <a:t>E.g., accusing you of stalking, constant memes, unwanted pizza orders, threats of suicide</a:t>
            </a:r>
          </a:p>
        </p:txBody>
      </p:sp>
      <p:sp>
        <p:nvSpPr>
          <p:cNvPr name="TextBox 23" id="23"/>
          <p:cNvSpPr txBox="true"/>
          <p:nvPr/>
        </p:nvSpPr>
        <p:spPr>
          <a:xfrm rot="0">
            <a:off x="4126547" y="5577330"/>
            <a:ext cx="4002271" cy="643732"/>
          </a:xfrm>
          <a:prstGeom prst="rect">
            <a:avLst/>
          </a:prstGeom>
        </p:spPr>
        <p:txBody>
          <a:bodyPr anchor="t" rtlCol="false" tIns="0" lIns="0" bIns="0" rIns="0">
            <a:spAutoFit/>
          </a:bodyPr>
          <a:lstStyle/>
          <a:p>
            <a:pPr algn="l">
              <a:lnSpc>
                <a:spcPts val="5097"/>
              </a:lnSpc>
            </a:pPr>
            <a:r>
              <a:rPr lang="en-US" sz="3641" b="true">
                <a:solidFill>
                  <a:srgbClr val="0F105A"/>
                </a:solidFill>
                <a:latin typeface="Poppins Bold"/>
                <a:ea typeface="Poppins Bold"/>
                <a:cs typeface="Poppins Bold"/>
                <a:sym typeface="Poppins Bold"/>
              </a:rPr>
              <a:t>Offline</a:t>
            </a:r>
          </a:p>
        </p:txBody>
      </p:sp>
      <p:sp>
        <p:nvSpPr>
          <p:cNvPr name="TextBox 24" id="24"/>
          <p:cNvSpPr txBox="true"/>
          <p:nvPr/>
        </p:nvSpPr>
        <p:spPr>
          <a:xfrm rot="0">
            <a:off x="11050782" y="5577330"/>
            <a:ext cx="4002271" cy="643732"/>
          </a:xfrm>
          <a:prstGeom prst="rect">
            <a:avLst/>
          </a:prstGeom>
        </p:spPr>
        <p:txBody>
          <a:bodyPr anchor="t" rtlCol="false" tIns="0" lIns="0" bIns="0" rIns="0">
            <a:spAutoFit/>
          </a:bodyPr>
          <a:lstStyle/>
          <a:p>
            <a:pPr algn="r">
              <a:lnSpc>
                <a:spcPts val="5097"/>
              </a:lnSpc>
            </a:pPr>
            <a:r>
              <a:rPr lang="en-US" b="true" sz="3641">
                <a:solidFill>
                  <a:srgbClr val="0F105A"/>
                </a:solidFill>
                <a:latin typeface="Poppins Bold"/>
                <a:ea typeface="Poppins Bold"/>
                <a:cs typeface="Poppins Bold"/>
                <a:sym typeface="Poppins Bold"/>
              </a:rPr>
              <a:t>Random</a:t>
            </a:r>
          </a:p>
        </p:txBody>
      </p:sp>
      <p:sp>
        <p:nvSpPr>
          <p:cNvPr name="TextBox 25" id="25"/>
          <p:cNvSpPr txBox="true"/>
          <p:nvPr/>
        </p:nvSpPr>
        <p:spPr>
          <a:xfrm rot="0">
            <a:off x="7305624" y="3708486"/>
            <a:ext cx="4002271" cy="650035"/>
          </a:xfrm>
          <a:prstGeom prst="rect">
            <a:avLst/>
          </a:prstGeom>
        </p:spPr>
        <p:txBody>
          <a:bodyPr anchor="t" rtlCol="false" tIns="0" lIns="0" bIns="0" rIns="0">
            <a:spAutoFit/>
          </a:bodyPr>
          <a:lstStyle/>
          <a:p>
            <a:pPr algn="ctr">
              <a:lnSpc>
                <a:spcPts val="5097"/>
              </a:lnSpc>
            </a:pPr>
            <a:r>
              <a:rPr lang="en-US" b="true" sz="3641">
                <a:solidFill>
                  <a:srgbClr val="0F105A"/>
                </a:solidFill>
                <a:latin typeface="Poppins Bold"/>
                <a:ea typeface="Poppins Bold"/>
                <a:cs typeface="Poppins Bold"/>
                <a:sym typeface="Poppins Bold"/>
              </a:rPr>
              <a:t>Online</a:t>
            </a:r>
          </a:p>
        </p:txBody>
      </p:sp>
      <p:sp>
        <p:nvSpPr>
          <p:cNvPr name="Freeform 26" id="26"/>
          <p:cNvSpPr/>
          <p:nvPr/>
        </p:nvSpPr>
        <p:spPr>
          <a:xfrm flipH="false" flipV="false" rot="0">
            <a:off x="17401303" y="21482"/>
            <a:ext cx="886697" cy="886697"/>
          </a:xfrm>
          <a:custGeom>
            <a:avLst/>
            <a:gdLst/>
            <a:ahLst/>
            <a:cxnLst/>
            <a:rect r="r" b="b" t="t" l="l"/>
            <a:pathLst>
              <a:path h="886697" w="886697">
                <a:moveTo>
                  <a:pt x="0" y="0"/>
                </a:moveTo>
                <a:lnTo>
                  <a:pt x="886697" y="0"/>
                </a:lnTo>
                <a:lnTo>
                  <a:pt x="886697" y="886697"/>
                </a:lnTo>
                <a:lnTo>
                  <a:pt x="0" y="886697"/>
                </a:lnTo>
                <a:lnTo>
                  <a:pt x="0" y="0"/>
                </a:lnTo>
                <a:close/>
              </a:path>
            </a:pathLst>
          </a:custGeom>
          <a:blipFill>
            <a:blip r:embed="rId5"/>
            <a:stretch>
              <a:fillRect l="0" t="0" r="0" b="0"/>
            </a:stretch>
          </a:blipFill>
        </p:spPr>
      </p:sp>
      <p:sp>
        <p:nvSpPr>
          <p:cNvPr name="Freeform 27" id="27"/>
          <p:cNvSpPr/>
          <p:nvPr/>
        </p:nvSpPr>
        <p:spPr>
          <a:xfrm flipH="false" flipV="false" rot="0">
            <a:off x="-299960" y="-240406"/>
            <a:ext cx="1425283" cy="1438857"/>
          </a:xfrm>
          <a:custGeom>
            <a:avLst/>
            <a:gdLst/>
            <a:ahLst/>
            <a:cxnLst/>
            <a:rect r="r" b="b" t="t" l="l"/>
            <a:pathLst>
              <a:path h="1438857" w="1425283">
                <a:moveTo>
                  <a:pt x="0" y="0"/>
                </a:moveTo>
                <a:lnTo>
                  <a:pt x="1425283" y="0"/>
                </a:lnTo>
                <a:lnTo>
                  <a:pt x="1425283" y="1438857"/>
                </a:lnTo>
                <a:lnTo>
                  <a:pt x="0" y="1438857"/>
                </a:lnTo>
                <a:lnTo>
                  <a:pt x="0" y="0"/>
                </a:lnTo>
                <a:close/>
              </a:path>
            </a:pathLst>
          </a:custGeom>
          <a:blipFill>
            <a:blip r:embed="rId6"/>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DAGgS0ZYRwI</dc:identifier>
  <dcterms:modified xsi:type="dcterms:W3CDTF">2011-08-01T06:04:30Z</dcterms:modified>
  <cp:revision>1</cp:revision>
  <dc:title>Updated NSAW 15 Min Resource</dc:title>
</cp:coreProperties>
</file>